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21"/>
  </p:notesMasterIdLst>
  <p:sldIdLst>
    <p:sldId id="402" r:id="rId2"/>
    <p:sldId id="479" r:id="rId3"/>
    <p:sldId id="463" r:id="rId4"/>
    <p:sldId id="478" r:id="rId5"/>
    <p:sldId id="465" r:id="rId6"/>
    <p:sldId id="464" r:id="rId7"/>
    <p:sldId id="462" r:id="rId8"/>
    <p:sldId id="466" r:id="rId9"/>
    <p:sldId id="467" r:id="rId10"/>
    <p:sldId id="475" r:id="rId11"/>
    <p:sldId id="470" r:id="rId12"/>
    <p:sldId id="472" r:id="rId13"/>
    <p:sldId id="481" r:id="rId14"/>
    <p:sldId id="468" r:id="rId15"/>
    <p:sldId id="469" r:id="rId16"/>
    <p:sldId id="480" r:id="rId17"/>
    <p:sldId id="483" r:id="rId18"/>
    <p:sldId id="484" r:id="rId19"/>
    <p:sldId id="4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2" autoAdjust="0"/>
  </p:normalViewPr>
  <p:slideViewPr>
    <p:cSldViewPr snapToGrid="0">
      <p:cViewPr>
        <p:scale>
          <a:sx n="70" d="100"/>
          <a:sy n="70" d="100"/>
        </p:scale>
        <p:origin x="-120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3E07E-C309-42B2-A0EB-48294472A195}" type="doc">
      <dgm:prSet loTypeId="urn:microsoft.com/office/officeart/2005/8/layout/pyramid4" loCatId="pyramid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E7F1588-2CFE-4701-8BA1-BFCCDC2E204E}">
      <dgm:prSet phldrT="[Текст]" custT="1"/>
      <dgm:spPr>
        <a:xfrm>
          <a:off x="1991335" y="0"/>
          <a:ext cx="3357580" cy="2714644"/>
        </a:xfrm>
        <a:prstGeom prst="triangl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600" dirty="0" smtClean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703D72D-1CF4-493E-950D-9AFFA1D35572}" type="parTrans" cxnId="{444397F7-7E7F-4937-B6F9-5ED62B9D6D18}">
      <dgm:prSet/>
      <dgm:spPr/>
      <dgm:t>
        <a:bodyPr/>
        <a:lstStyle/>
        <a:p>
          <a:endParaRPr lang="ru-RU"/>
        </a:p>
      </dgm:t>
    </dgm:pt>
    <dgm:pt modelId="{09AA979F-200B-45EB-B5B4-3CE28475B08F}" type="sibTrans" cxnId="{444397F7-7E7F-4937-B6F9-5ED62B9D6D18}">
      <dgm:prSet/>
      <dgm:spPr/>
      <dgm:t>
        <a:bodyPr/>
        <a:lstStyle/>
        <a:p>
          <a:endParaRPr lang="ru-RU"/>
        </a:p>
      </dgm:t>
    </dgm:pt>
    <dgm:pt modelId="{4D08D9DF-21CB-4751-91DE-29F31C904E15}">
      <dgm:prSet phldrT="[Текст]" custT="1"/>
      <dgm:spPr>
        <a:xfrm>
          <a:off x="428637" y="2714644"/>
          <a:ext cx="3214708" cy="2714644"/>
        </a:xfrm>
        <a:prstGeom prst="triangl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4309B7C-4B8E-401B-87E4-FDF9F07A72FE}" type="parTrans" cxnId="{5EA5E9A6-E4AE-4180-BF8A-D02E21F8CBFD}">
      <dgm:prSet/>
      <dgm:spPr/>
      <dgm:t>
        <a:bodyPr/>
        <a:lstStyle/>
        <a:p>
          <a:endParaRPr lang="ru-RU"/>
        </a:p>
      </dgm:t>
    </dgm:pt>
    <dgm:pt modelId="{26594DB0-766D-4405-9897-92FBCA869914}" type="sibTrans" cxnId="{5EA5E9A6-E4AE-4180-BF8A-D02E21F8CBFD}">
      <dgm:prSet/>
      <dgm:spPr/>
      <dgm:t>
        <a:bodyPr/>
        <a:lstStyle/>
        <a:p>
          <a:endParaRPr lang="ru-RU"/>
        </a:p>
      </dgm:t>
    </dgm:pt>
    <dgm:pt modelId="{353A9F60-AEB6-4979-976C-DD11E5E461B2}">
      <dgm:prSet phldrT="[Текст]" custT="1"/>
      <dgm:spPr>
        <a:xfrm rot="10800000">
          <a:off x="1991335" y="2714644"/>
          <a:ext cx="3375442" cy="2714644"/>
        </a:xfrm>
        <a:prstGeom prst="triangl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EEF777C-0E3F-4566-9474-344A86CEB549}" type="parTrans" cxnId="{9B52FC18-BA74-414A-97E4-4438A40DBCED}">
      <dgm:prSet/>
      <dgm:spPr/>
      <dgm:t>
        <a:bodyPr/>
        <a:lstStyle/>
        <a:p>
          <a:endParaRPr lang="ru-RU"/>
        </a:p>
      </dgm:t>
    </dgm:pt>
    <dgm:pt modelId="{888B7AD8-B7B8-47DD-80EF-C2EFF1052983}" type="sibTrans" cxnId="{9B52FC18-BA74-414A-97E4-4438A40DBCED}">
      <dgm:prSet/>
      <dgm:spPr/>
      <dgm:t>
        <a:bodyPr/>
        <a:lstStyle/>
        <a:p>
          <a:endParaRPr lang="ru-RU"/>
        </a:p>
      </dgm:t>
    </dgm:pt>
    <dgm:pt modelId="{B0502F0E-122A-42DF-8EEB-5C972BE941DB}">
      <dgm:prSet phldrT="[Текст]" custT="1"/>
      <dgm:spPr>
        <a:xfrm>
          <a:off x="3714768" y="2714644"/>
          <a:ext cx="3250433" cy="2714644"/>
        </a:xfrm>
        <a:prstGeom prst="triangl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ru-RU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54E64A1-EB46-4857-9CF4-EEB98E5BE0F0}" type="parTrans" cxnId="{0C6BB6D3-807C-45F9-8D2B-E82409E44CB8}">
      <dgm:prSet/>
      <dgm:spPr/>
      <dgm:t>
        <a:bodyPr/>
        <a:lstStyle/>
        <a:p>
          <a:endParaRPr lang="ru-RU"/>
        </a:p>
      </dgm:t>
    </dgm:pt>
    <dgm:pt modelId="{2B15D70E-E8BB-461D-9716-B46B347F5B75}" type="sibTrans" cxnId="{0C6BB6D3-807C-45F9-8D2B-E82409E44CB8}">
      <dgm:prSet/>
      <dgm:spPr/>
      <dgm:t>
        <a:bodyPr/>
        <a:lstStyle/>
        <a:p>
          <a:endParaRPr lang="ru-RU"/>
        </a:p>
      </dgm:t>
    </dgm:pt>
    <dgm:pt modelId="{B994B069-63FE-4855-A948-BC07E02A0C45}" type="pres">
      <dgm:prSet presAssocID="{9493E07E-C309-42B2-A0EB-48294472A195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FBAC99-65BD-4C13-B52D-BFA2AD4DC047}" type="pres">
      <dgm:prSet presAssocID="{9493E07E-C309-42B2-A0EB-48294472A195}" presName="triangle1" presStyleLbl="node1" presStyleIdx="0" presStyleCnt="4" custScaleX="123684" custLinFactNeighborX="-1191" custLinFactNeighborY="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D895A-8434-4A26-AFB9-DD552AD4CA5B}" type="pres">
      <dgm:prSet presAssocID="{9493E07E-C309-42B2-A0EB-48294472A195}" presName="triangle2" presStyleLbl="node1" presStyleIdx="1" presStyleCnt="4" custScaleX="118421" custLinFactNeighborX="-10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17AC4-E6E3-4095-A35D-33F0EAF46873}" type="pres">
      <dgm:prSet presAssocID="{9493E07E-C309-42B2-A0EB-48294472A195}" presName="triangle3" presStyleLbl="node1" presStyleIdx="2" presStyleCnt="4" custScaleX="124342" custLinFactNeighborX="329" custLinFactNeighborY="1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6D2BB-272E-4BD8-9779-A0C5E204E77C}" type="pres">
      <dgm:prSet presAssocID="{9493E07E-C309-42B2-A0EB-48294472A195}" presName="triangle4" presStyleLbl="node1" presStyleIdx="3" presStyleCnt="4" custScaleX="119737" custLinFactNeighborX="1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75E0D8-630E-4C12-9FF8-4F1925BBA79F}" type="presOf" srcId="{4D08D9DF-21CB-4751-91DE-29F31C904E15}" destId="{A86D895A-8434-4A26-AFB9-DD552AD4CA5B}" srcOrd="0" destOrd="0" presId="urn:microsoft.com/office/officeart/2005/8/layout/pyramid4"/>
    <dgm:cxn modelId="{444397F7-7E7F-4937-B6F9-5ED62B9D6D18}" srcId="{9493E07E-C309-42B2-A0EB-48294472A195}" destId="{2E7F1588-2CFE-4701-8BA1-BFCCDC2E204E}" srcOrd="0" destOrd="0" parTransId="{F703D72D-1CF4-493E-950D-9AFFA1D35572}" sibTransId="{09AA979F-200B-45EB-B5B4-3CE28475B08F}"/>
    <dgm:cxn modelId="{E36E7BCC-8AD7-4E37-A692-9026131470EA}" type="presOf" srcId="{353A9F60-AEB6-4979-976C-DD11E5E461B2}" destId="{15617AC4-E6E3-4095-A35D-33F0EAF46873}" srcOrd="0" destOrd="0" presId="urn:microsoft.com/office/officeart/2005/8/layout/pyramid4"/>
    <dgm:cxn modelId="{2FDF991D-BC5B-425C-B692-9F200A733C80}" type="presOf" srcId="{2E7F1588-2CFE-4701-8BA1-BFCCDC2E204E}" destId="{ACFBAC99-65BD-4C13-B52D-BFA2AD4DC047}" srcOrd="0" destOrd="0" presId="urn:microsoft.com/office/officeart/2005/8/layout/pyramid4"/>
    <dgm:cxn modelId="{47F7201A-5D98-4440-9862-19320D4D6F76}" type="presOf" srcId="{9493E07E-C309-42B2-A0EB-48294472A195}" destId="{B994B069-63FE-4855-A948-BC07E02A0C45}" srcOrd="0" destOrd="0" presId="urn:microsoft.com/office/officeart/2005/8/layout/pyramid4"/>
    <dgm:cxn modelId="{F01C62BE-2816-4EB1-96B9-137C5EA74CE2}" type="presOf" srcId="{B0502F0E-122A-42DF-8EEB-5C972BE941DB}" destId="{3376D2BB-272E-4BD8-9779-A0C5E204E77C}" srcOrd="0" destOrd="0" presId="urn:microsoft.com/office/officeart/2005/8/layout/pyramid4"/>
    <dgm:cxn modelId="{0C6BB6D3-807C-45F9-8D2B-E82409E44CB8}" srcId="{9493E07E-C309-42B2-A0EB-48294472A195}" destId="{B0502F0E-122A-42DF-8EEB-5C972BE941DB}" srcOrd="3" destOrd="0" parTransId="{654E64A1-EB46-4857-9CF4-EEB98E5BE0F0}" sibTransId="{2B15D70E-E8BB-461D-9716-B46B347F5B75}"/>
    <dgm:cxn modelId="{5EA5E9A6-E4AE-4180-BF8A-D02E21F8CBFD}" srcId="{9493E07E-C309-42B2-A0EB-48294472A195}" destId="{4D08D9DF-21CB-4751-91DE-29F31C904E15}" srcOrd="1" destOrd="0" parTransId="{44309B7C-4B8E-401B-87E4-FDF9F07A72FE}" sibTransId="{26594DB0-766D-4405-9897-92FBCA869914}"/>
    <dgm:cxn modelId="{9B52FC18-BA74-414A-97E4-4438A40DBCED}" srcId="{9493E07E-C309-42B2-A0EB-48294472A195}" destId="{353A9F60-AEB6-4979-976C-DD11E5E461B2}" srcOrd="2" destOrd="0" parTransId="{8EEF777C-0E3F-4566-9474-344A86CEB549}" sibTransId="{888B7AD8-B7B8-47DD-80EF-C2EFF1052983}"/>
    <dgm:cxn modelId="{D5AFAF54-F743-42B8-850D-D8E05CF617BD}" type="presParOf" srcId="{B994B069-63FE-4855-A948-BC07E02A0C45}" destId="{ACFBAC99-65BD-4C13-B52D-BFA2AD4DC047}" srcOrd="0" destOrd="0" presId="urn:microsoft.com/office/officeart/2005/8/layout/pyramid4"/>
    <dgm:cxn modelId="{78120061-3403-4C21-9F83-7CBF3DD13C87}" type="presParOf" srcId="{B994B069-63FE-4855-A948-BC07E02A0C45}" destId="{A86D895A-8434-4A26-AFB9-DD552AD4CA5B}" srcOrd="1" destOrd="0" presId="urn:microsoft.com/office/officeart/2005/8/layout/pyramid4"/>
    <dgm:cxn modelId="{E6935260-8B04-4B70-95C7-D555B397C0A5}" type="presParOf" srcId="{B994B069-63FE-4855-A948-BC07E02A0C45}" destId="{15617AC4-E6E3-4095-A35D-33F0EAF46873}" srcOrd="2" destOrd="0" presId="urn:microsoft.com/office/officeart/2005/8/layout/pyramid4"/>
    <dgm:cxn modelId="{160D6B0A-2615-4A99-84B2-8FCAD6E897AC}" type="presParOf" srcId="{B994B069-63FE-4855-A948-BC07E02A0C45}" destId="{3376D2BB-272E-4BD8-9779-A0C5E204E77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BAC99-65BD-4C13-B52D-BFA2AD4DC047}">
      <dsp:nvSpPr>
        <dsp:cNvPr id="0" name=""/>
        <dsp:cNvSpPr/>
      </dsp:nvSpPr>
      <dsp:spPr>
        <a:xfrm>
          <a:off x="1959004" y="17047"/>
          <a:ext cx="3357580" cy="2714644"/>
        </a:xfrm>
        <a:prstGeom prst="triangl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798399" y="1374369"/>
        <a:ext cx="1678790" cy="1357322"/>
      </dsp:txXfrm>
    </dsp:sp>
    <dsp:sp modelId="{A86D895A-8434-4A26-AFB9-DD552AD4CA5B}">
      <dsp:nvSpPr>
        <dsp:cNvPr id="0" name=""/>
        <dsp:cNvSpPr/>
      </dsp:nvSpPr>
      <dsp:spPr>
        <a:xfrm>
          <a:off x="428637" y="2714644"/>
          <a:ext cx="3214708" cy="2714644"/>
        </a:xfrm>
        <a:prstGeom prst="triangl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32314" y="4071966"/>
        <a:ext cx="1607354" cy="1357322"/>
      </dsp:txXfrm>
    </dsp:sp>
    <dsp:sp modelId="{15617AC4-E6E3-4095-A35D-33F0EAF46873}">
      <dsp:nvSpPr>
        <dsp:cNvPr id="0" name=""/>
        <dsp:cNvSpPr/>
      </dsp:nvSpPr>
      <dsp:spPr>
        <a:xfrm rot="10800000">
          <a:off x="1991335" y="2714644"/>
          <a:ext cx="3375442" cy="2714644"/>
        </a:xfrm>
        <a:prstGeom prst="triangl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835195" y="2714644"/>
        <a:ext cx="1687721" cy="1357322"/>
      </dsp:txXfrm>
    </dsp:sp>
    <dsp:sp modelId="{3376D2BB-272E-4BD8-9779-A0C5E204E77C}">
      <dsp:nvSpPr>
        <dsp:cNvPr id="0" name=""/>
        <dsp:cNvSpPr/>
      </dsp:nvSpPr>
      <dsp:spPr>
        <a:xfrm>
          <a:off x="3714768" y="2714644"/>
          <a:ext cx="3250433" cy="2714644"/>
        </a:xfrm>
        <a:prstGeom prst="triangl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527376" y="4071966"/>
        <a:ext cx="1625217" cy="1357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F8528-131D-48F3-B2CC-84865D000B7B}" type="datetimeFigureOut">
              <a:rPr lang="ru-RU" smtClean="0"/>
              <a:pPr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56E88-0EFB-48C2-B3A5-5C319D720C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8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460E-8F6D-4E77-A58E-B6085E86B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CC34-E438-4F16-966C-10300CB031F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 spd="slow">
    <p:pull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4" y="217741"/>
            <a:ext cx="1787647" cy="178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67852" y="1267396"/>
            <a:ext cx="5308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«Средняя общеобразовательная школа  имени А.М. Горького»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г. Карачева Брянской 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444" y="2744724"/>
            <a:ext cx="8261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«Реализация целевой модели наставничества в форме </a:t>
            </a:r>
            <a:r>
              <a:rPr lang="ru-RU" sz="36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менторства</a:t>
            </a:r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51" y="4499051"/>
            <a:ext cx="5906249" cy="228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153978"/>
            <a:ext cx="1651635" cy="20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4" y="241315"/>
            <a:ext cx="1787647" cy="178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2" y="117420"/>
            <a:ext cx="1023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комп\Мои документы\наставничество\фото\Наставничество\IMG_9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65" y="1393307"/>
            <a:ext cx="4230778" cy="282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омп\Мои документы\наставничество\фото\Наставничество\IMG_9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7" y="1340259"/>
            <a:ext cx="4310348" cy="287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380" y="0"/>
            <a:ext cx="1575292" cy="157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комп\Мои документы\наставничество\фото\Наставничество\IMG_9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94" y="3578197"/>
            <a:ext cx="4706869" cy="313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48" y="4213825"/>
            <a:ext cx="2168196" cy="250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6" y="4213826"/>
            <a:ext cx="1666187" cy="250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30204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993" y="1413512"/>
            <a:ext cx="8183983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solidFill>
                  <a:srgbClr val="282828"/>
                </a:solidFill>
                <a:latin typeface="Arial Black" panose="020B0A04020102020204" pitchFamily="34" charset="0"/>
              </a:rPr>
              <a:t>Круглый стол </a:t>
            </a:r>
          </a:p>
          <a:p>
            <a:pPr algn="ctr">
              <a:lnSpc>
                <a:spcPct val="90000"/>
              </a:lnSpc>
            </a:pPr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«Мир особенного ребёнка»</a:t>
            </a:r>
          </a:p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(психологические особенности детей с ОВЗ)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8" y="3411940"/>
            <a:ext cx="4132749" cy="326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10" y="3403131"/>
            <a:ext cx="3869432" cy="327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380" y="0"/>
            <a:ext cx="1575292" cy="157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2" y="162964"/>
            <a:ext cx="1023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55020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672" y="1317095"/>
            <a:ext cx="8188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Районный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методический семинар по реализации Целевой модели наставничества для руководителей школ и дошкольных учреждений, учреждений дополнительного образования.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57" y="3004599"/>
            <a:ext cx="4363071" cy="36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4" y="3004598"/>
            <a:ext cx="3603008" cy="36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19" y="127384"/>
            <a:ext cx="1457781" cy="145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2" y="127384"/>
            <a:ext cx="975048" cy="118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49575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8614" y="1268947"/>
            <a:ext cx="81340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Рабочее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совещание управленческой команды и творческой группы педагогов, работающих в программе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менторства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,: школы имени А.М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 Горького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Бошинской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Дружбинской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школ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Карачевского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района.</a:t>
            </a:r>
          </a:p>
        </p:txBody>
      </p:sp>
      <p:pic>
        <p:nvPicPr>
          <p:cNvPr id="6146" name="Picture 2" descr="https://sun9-45.userapi.com/impg/n1hMXCykE6XQPcefn12h7TtzLjQm2TzvUFsf8A/EANF7q_dvxU.jpg?size=1280x960&amp;quality=95&amp;sign=ad05949ce3554a14a02827c2e5dc892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9" y="3310298"/>
            <a:ext cx="4337909" cy="325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6.userapi.com/impg/sQv_InEdXMt2ktJs4yiEKenTXem7nr1TsK8vFg/HfffE5WMEAE.jpg?size=1280x960&amp;quality=95&amp;sign=a9298fbda934265aaa1484de8f1da8a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6" y="3310298"/>
            <a:ext cx="4324260" cy="32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7" y="0"/>
            <a:ext cx="1573213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9" y="161924"/>
            <a:ext cx="1023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7770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081" y="1425174"/>
            <a:ext cx="8270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Региональный </a:t>
            </a:r>
            <a:r>
              <a:rPr lang="ru-RU" sz="2800" dirty="0">
                <a:solidFill>
                  <a:srgbClr val="282828"/>
                </a:solidFill>
                <a:latin typeface="Arial Black" panose="020B0A04020102020204" pitchFamily="34" charset="0"/>
              </a:rPr>
              <a:t>семинар - </a:t>
            </a:r>
            <a:r>
              <a:rPr lang="ru-RU" sz="2800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практикум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«Реализация целевой модели наставничества и наставничества в форме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менторства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в образовательных организациях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Карачевского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района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2" y="3487277"/>
            <a:ext cx="3843764" cy="312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2" y="3525185"/>
            <a:ext cx="3926327" cy="30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38" y="860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2" y="175812"/>
            <a:ext cx="901222" cy="109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5296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027" y="1358037"/>
            <a:ext cx="8079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282828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Выездной круглый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стол управленческой команды и творческой группы 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педагогов МБОУ «СОШ им. А.М. Горького», 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работающих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в программе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менторства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endParaRPr lang="ru-RU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Дружбинской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школе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Карачевского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района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494" y="0"/>
            <a:ext cx="1457052" cy="145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" y="103845"/>
            <a:ext cx="913211" cy="111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sun9-77.userapi.com/impg/wLk6T8uhRNfEUtSgxaTytOVGU8pjGs2Xj3ltMQ/6qHm-moCRrU.jpg?size=1280x576&amp;quality=95&amp;sign=1f190a6365dfe553aa7348e8647e09d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6" y="3112363"/>
            <a:ext cx="8133535" cy="366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5400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26.userapi.com/impg/u3tpl5cQqJ52xI3blQ_h1dsEBvWWU3yiXLb4Rg/b9GYiFkoyic.jpg?size=1280x963&amp;quality=95&amp;sign=4b51902c5fa02e5768cd8b37a3947af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2" y="3609229"/>
            <a:ext cx="4091446" cy="30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56.userapi.com/impg/3hCsKDtz_64KbS6VbeMn2IsMe_Xu6JKYCVhz0w/7YMjL7Jzd8Q.jpg?size=1280x963&amp;quality=95&amp;sign=ac42b8e239e08877a9fa1793996d9d9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83" y="3609230"/>
            <a:ext cx="4091446" cy="30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27" y="259306"/>
            <a:ext cx="4281116" cy="3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https://sun9-34.userapi.com/impg/6mzyH0wblqyFmrdZFXOreUB_POVVPOpGDlj4hw/ZcpqGwbmV6w.jpg?size=1280x963&amp;quality=95&amp;sign=49039e7546b8c098a4f5dbd293bbd34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3" y="259307"/>
            <a:ext cx="4281116" cy="322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541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5402" y="1543071"/>
            <a:ext cx="49473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04632" y="-410468"/>
            <a:ext cx="776884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900" dirty="0">
              <a:solidFill>
                <a:srgbClr val="000000"/>
              </a:solidFill>
              <a:latin typeface="-apple-system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9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400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Выступление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директора школы Ивановой С.А.            по теме: «Наставничество-важный элемент качественной подготовки квалифицированных кадров в школе в рамках реализации Целевой модели наставничества в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Карачевском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районе» на районном семинаре. </a:t>
            </a:r>
          </a:p>
        </p:txBody>
      </p:sp>
      <p:pic>
        <p:nvPicPr>
          <p:cNvPr id="1028" name="Picture 4" descr="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Загрузки\№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6" y="2920621"/>
            <a:ext cx="4276798" cy="298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Загрузки\№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63" y="2920621"/>
            <a:ext cx="3967937" cy="29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6789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705944"/>
              </p:ext>
            </p:extLst>
          </p:nvPr>
        </p:nvGraphicFramePr>
        <p:xfrm>
          <a:off x="2169992" y="1230672"/>
          <a:ext cx="4940492" cy="5518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окумент" r:id="rId3" imgW="5943776" imgH="7888338" progId="Word.Document.12">
                  <p:embed/>
                </p:oleObj>
              </mc:Choice>
              <mc:Fallback>
                <p:oleObj name="Документ" r:id="rId3" imgW="5943776" imgH="78883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9992" y="1230672"/>
                        <a:ext cx="4940492" cy="5518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39270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536" y="1377005"/>
            <a:ext cx="809312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Оценка эффективности </a:t>
            </a:r>
          </a:p>
          <a:p>
            <a:pPr lvl="0" algn="ctr">
              <a:lnSpc>
                <a:spcPct val="9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 результативности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2" name="Picture 4" descr="https://i.pinimg.com/originals/b3/63/56/b3635666cf8c718268b09afa6d960b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0" y="3220871"/>
            <a:ext cx="1596789" cy="159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19486" y="2366205"/>
            <a:ext cx="3643727" cy="8546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27" y="2366205"/>
            <a:ext cx="3935529" cy="85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3548755"/>
            <a:ext cx="3561118" cy="126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21" y="3480179"/>
            <a:ext cx="3670300" cy="133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6" y="5199797"/>
            <a:ext cx="3670300" cy="102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55" y="5199798"/>
            <a:ext cx="3670300" cy="102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93" y="0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2" y="180180"/>
            <a:ext cx="1023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536" y="2310478"/>
            <a:ext cx="374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82828"/>
                </a:solidFill>
                <a:latin typeface="Arial Black" panose="020B0A04020102020204" pitchFamily="34" charset="0"/>
              </a:rPr>
              <a:t>п</a:t>
            </a:r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овышение уровня теоретической подготовки учителей</a:t>
            </a:r>
            <a:endParaRPr lang="ru-RU" dirty="0">
              <a:solidFill>
                <a:srgbClr val="28282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10584" y="2331873"/>
            <a:ext cx="4346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282828"/>
                </a:solidFill>
                <a:latin typeface="Arial Black" panose="020B0A04020102020204" pitchFamily="34" charset="0"/>
              </a:rPr>
              <a:t>п</a:t>
            </a:r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сихологическая готовность педагогов к обучению особенных детей</a:t>
            </a:r>
            <a:endParaRPr lang="ru-RU" dirty="0">
              <a:solidFill>
                <a:srgbClr val="282828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96259" y="36872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srgbClr val="282828"/>
                </a:solidFill>
                <a:latin typeface="Arial Black" panose="020B0A04020102020204" pitchFamily="34" charset="0"/>
              </a:rPr>
              <a:t>в</a:t>
            </a:r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озможность оперативно получать консультации специалистов</a:t>
            </a:r>
            <a:endParaRPr lang="ru-RU" dirty="0">
              <a:solidFill>
                <a:srgbClr val="282828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22627" y="3548754"/>
            <a:ext cx="367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282828"/>
                </a:solidFill>
                <a:latin typeface="Arial Black" panose="020B0A04020102020204" pitchFamily="34" charset="0"/>
              </a:rPr>
              <a:t>о</a:t>
            </a:r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рганизация педагогического общения и непрерывного обмена опытом</a:t>
            </a:r>
            <a:endParaRPr lang="ru-RU" dirty="0">
              <a:solidFill>
                <a:srgbClr val="282828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56822" y="5388747"/>
            <a:ext cx="416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282828"/>
                </a:solidFill>
                <a:latin typeface="Arial Black" panose="020B0A04020102020204" pitchFamily="34" charset="0"/>
              </a:rPr>
              <a:t>у</a:t>
            </a:r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частие в семинарах </a:t>
            </a:r>
          </a:p>
          <a:p>
            <a:pPr lvl="0" algn="ctr"/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и круглых столах</a:t>
            </a:r>
            <a:endParaRPr lang="ru-RU" dirty="0">
              <a:solidFill>
                <a:srgbClr val="282828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9486" y="5250248"/>
            <a:ext cx="3608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282828"/>
                </a:solidFill>
                <a:latin typeface="Arial Black" panose="020B0A04020102020204" pitchFamily="34" charset="0"/>
              </a:rPr>
              <a:t>в</a:t>
            </a:r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озможность заявить </a:t>
            </a:r>
          </a:p>
          <a:p>
            <a:pPr lvl="0" algn="ctr"/>
            <a:r>
              <a:rPr lang="ru-RU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о своём педагогическом опыте</a:t>
            </a:r>
            <a:endParaRPr lang="ru-RU" dirty="0">
              <a:solidFill>
                <a:srgbClr val="282828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1058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4" y="217741"/>
            <a:ext cx="1787647" cy="178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67852" y="1267396"/>
            <a:ext cx="5308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«Средняя общеобразовательная школа  имени А.М. Горького»</a:t>
            </a:r>
          </a:p>
          <a:p>
            <a:pPr lvl="0" algn="ctr"/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г. Карачева Брянской 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444" y="2744724"/>
            <a:ext cx="8261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«Организация обучения и воспитания, педагогическое сопровождение детей с ОВЗ»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51" y="4499051"/>
            <a:ext cx="5906249" cy="228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" y="153978"/>
            <a:ext cx="1651635" cy="20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4" y="241315"/>
            <a:ext cx="1787647" cy="178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99087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5093" y="1224804"/>
            <a:ext cx="807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u="sng" dirty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Цель </a:t>
            </a:r>
            <a:r>
              <a:rPr lang="ru-RU" altLang="ru-RU" sz="3600" b="1" u="sng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наставничества</a:t>
            </a:r>
            <a:r>
              <a:rPr lang="ru-RU" altLang="ru-RU" sz="3600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altLang="ru-RU" sz="3600" dirty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-</a:t>
            </a:r>
            <a:endParaRPr lang="ru-RU" altLang="ru-RU" sz="3600" dirty="0">
              <a:solidFill>
                <a:srgbClr val="8A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967" y="1742322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р</a:t>
            </a:r>
            <a:r>
              <a:rPr lang="ru-RU" altLang="ru-RU" sz="32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азвитие кадрового потенциала педагогических работников, необходимого для осуществления инклюзивной практики в общеобразовательной школе</a:t>
            </a:r>
            <a:r>
              <a:rPr lang="ru-RU" altLang="ru-RU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ru-RU" alt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3265" cy="13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48" y="-37189"/>
            <a:ext cx="1744225" cy="17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" y="4281828"/>
            <a:ext cx="8229600" cy="236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40508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461" y="2338039"/>
            <a:ext cx="7200773" cy="43173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6888" y="1220837"/>
            <a:ext cx="8187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Особенности инклюзивного образования</a:t>
            </a:r>
            <a:endParaRPr lang="ru-RU" sz="36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798"/>
            <a:ext cx="1294410" cy="118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78" y="-101756"/>
            <a:ext cx="1493828" cy="149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0406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5598" y="1243056"/>
            <a:ext cx="6380273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Задачи</a:t>
            </a:r>
            <a:r>
              <a:rPr lang="ru-RU" altLang="ru-RU" sz="3600" dirty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наставничества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 в форме </a:t>
            </a:r>
            <a:r>
              <a:rPr lang="ru-RU" altLang="ru-RU" sz="3600" b="1" dirty="0" err="1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менторства</a:t>
            </a:r>
            <a:r>
              <a:rPr lang="ru-RU" altLang="ru-RU" sz="3600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endParaRPr lang="ru-RU" altLang="ru-RU" sz="3600" dirty="0">
              <a:solidFill>
                <a:srgbClr val="8A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6853" y="2332585"/>
            <a:ext cx="8229601" cy="460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spc="-15" noProof="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Создание системы</a:t>
            </a:r>
            <a:r>
              <a:rPr lang="ru-RU" sz="2400" spc="-15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ru-RU" sz="2400" spc="-5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непрерывного </a:t>
            </a:r>
            <a:r>
              <a:rPr lang="ru-RU" sz="2400" spc="-15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методического </a:t>
            </a:r>
            <a:r>
              <a:rPr lang="ru-RU" sz="2400" spc="-575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ru-RU" sz="2400" spc="-5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сопровождения</a:t>
            </a:r>
            <a:r>
              <a:rPr lang="ru-RU" sz="2400" spc="-45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 </a:t>
            </a:r>
            <a:r>
              <a:rPr lang="ru-RU" sz="2400" spc="-15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cs typeface="Calibri"/>
              </a:rPr>
              <a:t>педагогов наставляемых школ</a:t>
            </a: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kern="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Проведение </a:t>
            </a:r>
            <a:r>
              <a:rPr lang="ru-RU" altLang="ru-RU" sz="2400" kern="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практикумов для формирования </a:t>
            </a:r>
            <a:r>
              <a:rPr lang="ru-RU" altLang="ru-RU" sz="2400" kern="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представлений об  особенностях психофизического развития детей с  ОВЗ</a:t>
            </a:r>
            <a:r>
              <a:rPr lang="ru-RU" altLang="ru-RU" sz="2400" kern="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ru-RU" altLang="ru-RU" sz="2400" kern="0" dirty="0">
                <a:solidFill>
                  <a:srgbClr val="1F497D">
                    <a:lumMod val="50000"/>
                  </a:srgb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Развитие профессиональных компетенций учителей  в работе с детьми с </a:t>
            </a:r>
            <a:r>
              <a:rPr lang="ru-RU" altLang="ru-RU" sz="2400" kern="0" dirty="0" smtClean="0">
                <a:solidFill>
                  <a:srgbClr val="1F497D">
                    <a:lumMod val="50000"/>
                  </a:srgb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ОВЗ</a:t>
            </a:r>
            <a:r>
              <a:rPr lang="ru-RU" altLang="ru-RU" sz="2400" kern="0" dirty="0">
                <a:solidFill>
                  <a:srgbClr val="1F497D">
                    <a:lumMod val="50000"/>
                  </a:srgb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ru-RU" altLang="ru-RU" sz="2400" kern="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Оказание </a:t>
            </a:r>
            <a:r>
              <a:rPr lang="ru-RU" altLang="ru-RU" sz="2400" kern="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помощи </a:t>
            </a:r>
            <a:r>
              <a:rPr lang="ru-RU" altLang="ru-RU" sz="2400" kern="0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в разработке АООП и рабочих программ для детей С ОВЗ.</a:t>
            </a:r>
            <a:endParaRPr lang="ru-RU" kern="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  <a:defRPr/>
            </a:pPr>
            <a:endParaRPr kumimoji="0" lang="ru-RU" altLang="ru-RU" sz="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85" y="0"/>
            <a:ext cx="17430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1" y="145387"/>
            <a:ext cx="1023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9" y="3106439"/>
            <a:ext cx="1055417" cy="105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3683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205" y="1213358"/>
            <a:ext cx="7915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  Регламентирующие </a:t>
            </a:r>
            <a:r>
              <a:rPr lang="ru-RU" altLang="ru-RU" sz="3200" b="1" dirty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документы: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43678" y="2371339"/>
            <a:ext cx="4038081" cy="4563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Дорожная карта</a:t>
            </a:r>
            <a:r>
              <a:rPr lang="ru-RU" altLang="ru-RU" sz="28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kern="0" dirty="0">
              <a:solidFill>
                <a:sysClr val="windowText" lastClr="000000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alt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7" y="3005181"/>
            <a:ext cx="5315498" cy="56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96" y="3715614"/>
            <a:ext cx="6221848" cy="53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Картинки по запросу взаимодействие опытного и неопытного учите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097" y="4704342"/>
            <a:ext cx="1841093" cy="18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80" y="0"/>
            <a:ext cx="1505746" cy="150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2" y="0"/>
            <a:ext cx="1023584" cy="1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93" y="4959897"/>
            <a:ext cx="5685704" cy="16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78" y="1798133"/>
            <a:ext cx="4038081" cy="48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5" y="4394775"/>
            <a:ext cx="7821613" cy="47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14941" y="3005181"/>
            <a:ext cx="5011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Положение</a:t>
            </a:r>
            <a:r>
              <a:rPr lang="ru-RU" alt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наставничестве </a:t>
            </a:r>
            <a:endParaRPr lang="ru-RU" alt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7483" y="3715614"/>
            <a:ext cx="6106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ru-RU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Приказ о закреплении наставников</a:t>
            </a:r>
            <a:r>
              <a:rPr lang="ru-RU" altLang="ru-RU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295" y="4368428"/>
            <a:ext cx="7821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Планы работы наставников с наставляемыми 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0953" y="1780605"/>
            <a:ext cx="502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Программа «Мы вместе»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2677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71365277"/>
              </p:ext>
            </p:extLst>
          </p:nvPr>
        </p:nvGraphicFramePr>
        <p:xfrm>
          <a:off x="934209" y="1209726"/>
          <a:ext cx="735811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5654" y="2444677"/>
            <a:ext cx="44423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Единство 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в направлениях 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работы 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и </a:t>
            </a:r>
          </a:p>
          <a:p>
            <a:pPr lvl="0" algn="ctr">
              <a:defRPr/>
            </a:pPr>
            <a:r>
              <a:rPr lang="ru-RU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преемственность</a:t>
            </a:r>
            <a:endParaRPr lang="ru-RU" sz="24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17676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Растим </a:t>
            </a:r>
          </a:p>
          <a:p>
            <a:pPr lvl="0" algn="ctr">
              <a:defRPr/>
            </a:pPr>
            <a:r>
              <a:rPr 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педагогические</a:t>
            </a:r>
          </a:p>
          <a:p>
            <a:pPr lvl="0" algn="ctr">
              <a:defRPr/>
            </a:pPr>
            <a:r>
              <a:rPr 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кадры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9212" y="55582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Член</a:t>
            </a:r>
            <a:r>
              <a:rPr lang="ru-RU" sz="2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большой</a:t>
            </a:r>
            <a:r>
              <a:rPr lang="ru-RU" sz="2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lvl="0" algn="ctr">
              <a:defRPr/>
            </a:pPr>
            <a:r>
              <a:rPr lang="ru-RU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команды</a:t>
            </a:r>
            <a:endParaRPr lang="ru-RU" sz="2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8322" y="555826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Положительные </a:t>
            </a:r>
          </a:p>
          <a:p>
            <a:pPr lvl="0" algn="ctr">
              <a:defRPr/>
            </a:pPr>
            <a:r>
              <a:rPr lang="ru-RU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результаты </a:t>
            </a:r>
          </a:p>
          <a:p>
            <a:pPr lvl="0" algn="ctr">
              <a:defRPr/>
            </a:pPr>
            <a:r>
              <a:rPr lang="ru-RU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и   успех  в   работе</a:t>
            </a:r>
            <a:endParaRPr lang="ru-RU" sz="20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35" y="-177420"/>
            <a:ext cx="2830184" cy="28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sun9-48.userapi.com/impg/U850-t1EE26wpc0kAsSeTigpcPkcWxvhj5ECMA/ujyXgwsZ_v0.jpg?size=1116x1032&amp;quality=95&amp;sign=bb9b46f7cf6373d311a5b623a14b0f1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1306200"/>
            <a:ext cx="2462287" cy="22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5.userapi.com/impg/C2ixJvzxIkR9fdVzV78f8vuX5QYR9cXucdKEKA/vsnpZirZ9Ps.jpg?size=1134x1134&amp;quality=95&amp;sign=d87a2fb253fd071a44d2163b374fb70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1306200"/>
            <a:ext cx="2276954" cy="22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72245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318" y="1259625"/>
            <a:ext cx="835242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Методическая </a:t>
            </a:r>
            <a:r>
              <a:rPr lang="ru-RU" altLang="ru-RU" sz="3600" b="1" dirty="0" smtClean="0">
                <a:solidFill>
                  <a:srgbClr val="8A0000"/>
                </a:solidFill>
                <a:latin typeface="Arial Black" panose="020B0A04020102020204" pitchFamily="34" charset="0"/>
                <a:cs typeface="Times New Roman" pitchFamily="18" charset="0"/>
              </a:rPr>
              <a:t>помощь</a:t>
            </a:r>
            <a:endParaRPr lang="ru-RU" altLang="ru-RU" sz="3600" b="1" dirty="0">
              <a:solidFill>
                <a:srgbClr val="8A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98763"/>
              </p:ext>
            </p:extLst>
          </p:nvPr>
        </p:nvGraphicFramePr>
        <p:xfrm>
          <a:off x="491318" y="1850556"/>
          <a:ext cx="8175010" cy="4605650"/>
        </p:xfrm>
        <a:graphic>
          <a:graphicData uri="http://schemas.openxmlformats.org/drawingml/2006/table">
            <a:tbl>
              <a:tblPr/>
              <a:tblGrid>
                <a:gridCol w="4087505"/>
                <a:gridCol w="4087505"/>
              </a:tblGrid>
              <a:tr h="215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Наставник 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Наставляемый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35047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зучение </a:t>
                      </a: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нормативных документов 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организации</a:t>
                      </a:r>
                    </a:p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None/>
                      </a:pPr>
                      <a:r>
                        <a:rPr lang="ru-RU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инклюзивного обучения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бучение </a:t>
                      </a: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планированию и ведению 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документации по обучению детей с ОВЗ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Получение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онсультаций </a:t>
                      </a: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или совместная работа</a:t>
                      </a: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00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помощи в конструировании уроков и коррекционных занятий</a:t>
                      </a:r>
                      <a:endParaRPr lang="ru-RU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Совместное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планирование уроков различных типов и коррекционных занятий</a:t>
                      </a:r>
                      <a:endParaRPr lang="ru-RU" sz="20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Моделирование урока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роведение </a:t>
                      </a: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урока</a:t>
                      </a: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004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 итогов контрольных 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 </a:t>
                      </a: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итогов 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обучения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детей с ОВЗ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 воспитательной работы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(причины </a:t>
                      </a: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неуспеха и </a:t>
                      </a: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корректировка)</a:t>
                      </a:r>
                    </a:p>
                  </a:txBody>
                  <a:tcPr marL="61633" marR="61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0"/>
            <a:ext cx="163353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5" y="176211"/>
            <a:ext cx="1042987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61454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849" y="1225945"/>
            <a:ext cx="8304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Совещание учителей, </a:t>
            </a:r>
          </a:p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работающих </a:t>
            </a:r>
          </a:p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282828"/>
                </a:solidFill>
                <a:latin typeface="Arial Black" panose="020B0A04020102020204" pitchFamily="34" charset="0"/>
              </a:rPr>
              <a:t>по адаптированным образовательным программам</a:t>
            </a:r>
          </a:p>
          <a:p>
            <a:pPr algn="ctr">
              <a:lnSpc>
                <a:spcPct val="90000"/>
              </a:lnSpc>
            </a:pP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«Знаю сам – научу другого»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9" y="3509230"/>
            <a:ext cx="4070231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93" y="3509230"/>
            <a:ext cx="3725580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0" y="0"/>
            <a:ext cx="1608083" cy="16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3" y="195123"/>
            <a:ext cx="10239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11448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2645</TotalTime>
  <Words>434</Words>
  <Application>Microsoft Office PowerPoint</Application>
  <PresentationFormat>Экран (4:3)</PresentationFormat>
  <Paragraphs>84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Иваноа</dc:creator>
  <cp:lastModifiedBy>Директор</cp:lastModifiedBy>
  <cp:revision>219</cp:revision>
  <cp:lastPrinted>2023-11-01T13:40:00Z</cp:lastPrinted>
  <dcterms:created xsi:type="dcterms:W3CDTF">2017-08-24T20:39:15Z</dcterms:created>
  <dcterms:modified xsi:type="dcterms:W3CDTF">2023-11-28T12:59:03Z</dcterms:modified>
</cp:coreProperties>
</file>