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sldIdLst>
    <p:sldId id="256" r:id="rId4"/>
    <p:sldId id="345" r:id="rId5"/>
    <p:sldId id="360" r:id="rId6"/>
    <p:sldId id="361" r:id="rId7"/>
    <p:sldId id="343" r:id="rId8"/>
    <p:sldId id="362" r:id="rId9"/>
    <p:sldId id="357" r:id="rId10"/>
    <p:sldId id="349" r:id="rId11"/>
    <p:sldId id="342" r:id="rId12"/>
    <p:sldId id="363" r:id="rId13"/>
  </p:sldIdLst>
  <p:sldSz cx="18288000" cy="10287000"/>
  <p:notesSz cx="6797675" cy="9929495"/>
  <p:embeddedFontLst>
    <p:embeddedFont>
      <p:font typeface="Circe ExtraBold" panose="020B0802020203020203" pitchFamily="34" charset="-52"/>
      <p:bold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Calibri Light" panose="020F030202020403020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69"/>
    <a:srgbClr val="D2E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48" y="106"/>
      </p:cViewPr>
      <p:guideLst>
        <p:guide orient="horz" pos="217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l="6320" t="20688" r="6320" b="57172"/>
          <a:stretch>
            <a:fillRect/>
          </a:stretch>
        </p:blipFill>
        <p:spPr>
          <a:xfrm>
            <a:off x="2" y="7399421"/>
            <a:ext cx="18288000" cy="28875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9.jpeg"/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4.jpeg"/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7.jpeg"/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9.jpeg"/><Relationship Id="rId3" Type="http://schemas.openxmlformats.org/officeDocument/2006/relationships/image" Target="../media/image10.jpeg"/><Relationship Id="rId2" Type="http://schemas.openxmlformats.org/officeDocument/2006/relationships/image" Target="../media/image2.emf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.emf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>
          <a:xfrm rot="-1432890">
            <a:off x="10568013" y="8702458"/>
            <a:ext cx="1525575" cy="133287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438342" y="2248035"/>
            <a:ext cx="13276580" cy="7277957"/>
            <a:chOff x="121995" y="-4086963"/>
            <a:chExt cx="17702107" cy="9703943"/>
          </a:xfrm>
        </p:grpSpPr>
        <p:sp>
          <p:nvSpPr>
            <p:cNvPr id="6" name="TextBox 6"/>
            <p:cNvSpPr txBox="1"/>
            <p:nvPr/>
          </p:nvSpPr>
          <p:spPr>
            <a:xfrm>
              <a:off x="121995" y="-4086963"/>
              <a:ext cx="17702107" cy="4423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25"/>
                </a:lnSpc>
              </a:pPr>
              <a:r>
                <a:rPr lang="ru-RU" sz="6000" b="1" dirty="0">
                  <a:solidFill>
                    <a:srgbClr val="0C45A6"/>
                  </a:solidFill>
                  <a:latin typeface="+mj-lt"/>
                  <a:cs typeface="+mj-lt"/>
                </a:rPr>
                <a:t>Раннее обучение программированию.</a:t>
              </a:r>
              <a:endParaRPr lang="ru-RU" sz="6000" b="1" dirty="0">
                <a:solidFill>
                  <a:srgbClr val="0C45A6"/>
                </a:solidFill>
                <a:latin typeface="+mj-lt"/>
                <a:cs typeface="+mj-lt"/>
              </a:endParaRPr>
            </a:p>
            <a:p>
              <a:pPr algn="ctr">
                <a:lnSpc>
                  <a:spcPts val="8625"/>
                </a:lnSpc>
              </a:pPr>
              <a:r>
                <a:rPr lang="ru-RU" sz="6000" b="1" dirty="0">
                  <a:solidFill>
                    <a:srgbClr val="0C45A6"/>
                  </a:solidFill>
                  <a:latin typeface="+mj-lt"/>
                  <a:cs typeface="+mj-lt"/>
                </a:rPr>
                <a:t>Формирование устойчивой мотивации к обучению.</a:t>
              </a:r>
              <a:endParaRPr lang="ru-RU" sz="6000" b="1" dirty="0">
                <a:solidFill>
                  <a:srgbClr val="0C45A6"/>
                </a:solidFill>
                <a:latin typeface="+mj-lt"/>
                <a:cs typeface="+mj-l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729713" y="4816540"/>
              <a:ext cx="14576394" cy="80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endParaRPr lang="en-US" sz="3600" dirty="0">
                <a:solidFill>
                  <a:srgbClr val="000000"/>
                </a:solidFill>
                <a:latin typeface="Clear Sans Regular" panose="020B0503030202020304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392400" y="8496300"/>
            <a:ext cx="1913890" cy="10242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>
          <a:xfrm rot="3840000">
            <a:off x="773206" y="7322916"/>
            <a:ext cx="2037234" cy="1468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">
            <a:grayscl/>
          </a:blip>
          <a:srcRect/>
          <a:stretch>
            <a:fillRect/>
          </a:stretch>
        </p:blipFill>
        <p:spPr>
          <a:xfrm rot="7925507">
            <a:off x="7481793" y="8690151"/>
            <a:ext cx="1525575" cy="13328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 rot="-2846079">
            <a:off x="13680829" y="9203769"/>
            <a:ext cx="930350" cy="882971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>
          <a:xfrm rot="-2846079">
            <a:off x="3984789" y="8650640"/>
            <a:ext cx="930350" cy="882971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9220200" y="6667500"/>
            <a:ext cx="8909050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ru-RU" altLang="en-US" sz="4000">
                <a:solidFill>
                  <a:schemeClr val="accent1">
                    <a:lumMod val="75000"/>
                  </a:schemeClr>
                </a:solidFill>
              </a:rPr>
              <a:t>Литвинова Ирина Леонидовна</a:t>
            </a:r>
            <a:endParaRPr lang="ru-RU" altLang="en-US" sz="400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altLang="en-US" sz="2800">
                <a:solidFill>
                  <a:schemeClr val="accent1">
                    <a:lumMod val="75000"/>
                  </a:schemeClr>
                </a:solidFill>
              </a:rPr>
              <a:t>педагог дополнительного образования</a:t>
            </a:r>
            <a:endParaRPr lang="ru-RU" altLang="en-US" sz="280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altLang="en-US" sz="2800">
                <a:solidFill>
                  <a:schemeClr val="accent1">
                    <a:lumMod val="75000"/>
                  </a:schemeClr>
                </a:solidFill>
              </a:rPr>
              <a:t> ЦЦОД «АЙТИ-куб» г. Брянска</a:t>
            </a:r>
            <a:r>
              <a:rPr lang="ru-RU" altLang="en-US" sz="400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alt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 rot="5400000">
            <a:off x="5918360" y="1053940"/>
            <a:ext cx="19329080" cy="10287000"/>
          </a:xfrm>
          <a:prstGeom prst="rect">
            <a:avLst/>
          </a:prstGeom>
        </p:spPr>
      </p:pic>
      <p:sp>
        <p:nvSpPr>
          <p:cNvPr id="2" name="Замещающий 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69A2F11-600D-44D7-A0E2-CE2D3B9D58E9}" type="slidenum">
              <a:rPr lang="ru-RU" smtClean="0"/>
            </a:fld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990600" y="3848100"/>
            <a:ext cx="8839200" cy="331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p>
            <a:pPr>
              <a:lnSpc>
                <a:spcPts val="8625"/>
              </a:lnSpc>
            </a:pPr>
            <a:r>
              <a:rPr lang="ru-RU" sz="6000" b="1" dirty="0">
                <a:solidFill>
                  <a:srgbClr val="0C45A6"/>
                </a:solidFill>
                <a:latin typeface="+mj-ea"/>
                <a:cs typeface="+mj-ea"/>
              </a:rPr>
              <a:t>Центр цифрового образования детей «АЙТИ-куб» г. Брянска</a:t>
            </a:r>
            <a:endParaRPr lang="ru-RU" sz="6000" b="1" dirty="0">
              <a:solidFill>
                <a:srgbClr val="0C45A6"/>
              </a:solidFill>
              <a:latin typeface="+mj-ea"/>
              <a:cs typeface="+mj-e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b="14296"/>
          <a:stretch>
            <a:fillRect/>
          </a:stretch>
        </p:blipFill>
        <p:spPr>
          <a:xfrm>
            <a:off x="11334014" y="1562100"/>
            <a:ext cx="5963386" cy="71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5181600" cy="24931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 rot="5400000">
            <a:off x="5994560" y="1130140"/>
            <a:ext cx="1932908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3681"/>
            <a:ext cx="5181600" cy="2493142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81635" y="4229100"/>
            <a:ext cx="9893935" cy="404368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/>
            <a:r>
              <a:rPr lang="ru-RU" sz="6000" dirty="0">
                <a:solidFill>
                  <a:schemeClr val="tx1"/>
                </a:solidFill>
                <a:cs typeface="+mn-lt"/>
                <a:sym typeface="+mn-ea"/>
              </a:rPr>
              <a:t>Ставьте перед детьми цели, мотивирующие именно их. </a:t>
            </a:r>
            <a:r>
              <a:rPr lang="ru-RU" sz="6000" b="1" dirty="0">
                <a:solidFill>
                  <a:schemeClr val="tx1"/>
                </a:solidFill>
                <a:cs typeface="+mn-lt"/>
                <a:sym typeface="+mn-ea"/>
              </a:rPr>
              <a:t> </a:t>
            </a:r>
            <a:endParaRPr lang="ru-RU" sz="6000" b="1" dirty="0">
              <a:solidFill>
                <a:schemeClr val="tx1"/>
              </a:solidFill>
              <a:cs typeface="+mn-lt"/>
              <a:sym typeface="+mn-ea"/>
            </a:endParaRPr>
          </a:p>
          <a:p>
            <a:pPr algn="ctr"/>
            <a:r>
              <a:rPr lang="ru-RU" altLang="en-US" sz="6000">
                <a:solidFill>
                  <a:schemeClr val="tx1"/>
                </a:solidFill>
                <a:cs typeface="+mn-lt"/>
              </a:rPr>
              <a:t>Не забудьте уточнить у них личные мотивы к обучению.</a:t>
            </a:r>
            <a:r>
              <a:rPr lang="ru-RU" altLang="en-US" sz="4800">
                <a:cs typeface="+mn-lt"/>
              </a:rPr>
              <a:t>  </a:t>
            </a:r>
            <a:endParaRPr lang="ru-RU" altLang="en-US" sz="4800">
              <a:cs typeface="+mn-lt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81000" y="2324100"/>
            <a:ext cx="10191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7200" b="1">
                <a:solidFill>
                  <a:schemeClr val="accent1">
                    <a:lumMod val="50000"/>
                  </a:schemeClr>
                </a:solidFill>
                <a:latin typeface="+mj-ea"/>
                <a:cs typeface="+mj-ea"/>
              </a:rPr>
              <a:t>Мотивирующие цели</a:t>
            </a:r>
            <a:r>
              <a:rPr lang="ru-RU" altLang="en-US" sz="3200">
                <a:latin typeface="+mj-ea"/>
                <a:cs typeface="+mj-ea"/>
              </a:rPr>
              <a:t> </a:t>
            </a:r>
            <a:endParaRPr lang="ru-RU" altLang="en-US" sz="3200">
              <a:latin typeface="+mj-ea"/>
              <a:cs typeface="+mj-ea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347345" y="3320415"/>
            <a:ext cx="9927590" cy="33528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1" name="Изображение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10744200" y="3086100"/>
            <a:ext cx="7421245" cy="523621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152400" y="7399655"/>
            <a:ext cx="19274790" cy="2887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66411"/>
            <a:ext cx="5181600" cy="2493142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9604375" y="3086100"/>
            <a:ext cx="7727315" cy="493395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marL="571500" indent="-571500" algn="l">
              <a:buFont typeface="Wingdings" panose="05000000000000000000" charset="0"/>
              <a:buChar char="ü"/>
            </a:pPr>
            <a:r>
              <a:rPr lang="ru-RU" altLang="en-US" sz="4400" b="1">
                <a:solidFill>
                  <a:schemeClr val="accent1">
                    <a:lumMod val="75000"/>
                  </a:schemeClr>
                </a:solidFill>
                <a:cs typeface="+mn-lt"/>
              </a:rPr>
              <a:t>Используйте карточки с заданиями, игры, интерактивные задания; </a:t>
            </a:r>
            <a:endParaRPr lang="ru-RU" altLang="en-US" sz="4400" b="1">
              <a:solidFill>
                <a:schemeClr val="accent1">
                  <a:lumMod val="75000"/>
                </a:schemeClr>
              </a:solidFill>
              <a:cs typeface="+mn-lt"/>
            </a:endParaRPr>
          </a:p>
          <a:p>
            <a:pPr marL="571500" indent="-571500" algn="l">
              <a:buFont typeface="Wingdings" panose="05000000000000000000" charset="0"/>
              <a:buChar char="ü"/>
            </a:pPr>
            <a:r>
              <a:rPr lang="ru-RU" altLang="en-US" sz="4400" b="1">
                <a:solidFill>
                  <a:schemeClr val="accent1">
                    <a:lumMod val="75000"/>
                  </a:schemeClr>
                </a:solidFill>
                <a:cs typeface="+mn-lt"/>
              </a:rPr>
              <a:t>Реализуйте разнообразные формы взаимодействия;</a:t>
            </a:r>
            <a:endParaRPr lang="ru-RU" altLang="en-US" sz="4400" b="1">
              <a:solidFill>
                <a:schemeClr val="accent1">
                  <a:lumMod val="75000"/>
                </a:schemeClr>
              </a:solidFill>
              <a:cs typeface="+mn-lt"/>
            </a:endParaRPr>
          </a:p>
          <a:p>
            <a:pPr marL="571500" indent="-571500" algn="l">
              <a:buFont typeface="Wingdings" panose="05000000000000000000" charset="0"/>
              <a:buChar char="ü"/>
            </a:pPr>
            <a:r>
              <a:rPr lang="ru-RU" altLang="en-US" sz="4400" b="1">
                <a:solidFill>
                  <a:schemeClr val="accent1">
                    <a:lumMod val="75000"/>
                  </a:schemeClr>
                </a:solidFill>
                <a:cs typeface="+mn-lt"/>
              </a:rPr>
              <a:t>Создайте проблемную ситуацию.</a:t>
            </a:r>
            <a:endParaRPr lang="ru-RU" altLang="en-US" sz="4400" b="1">
              <a:solidFill>
                <a:schemeClr val="accent1">
                  <a:lumMod val="75000"/>
                </a:schemeClr>
              </a:solidFill>
              <a:cs typeface="+mn-lt"/>
            </a:endParaRPr>
          </a:p>
          <a:p>
            <a:pPr marL="571500" indent="-571500" algn="l">
              <a:buFont typeface="Wingdings" panose="05000000000000000000" charset="0"/>
              <a:buChar char="ü"/>
            </a:pPr>
            <a:endParaRPr lang="ru-RU" altLang="en-US" sz="4400" b="1">
              <a:solidFill>
                <a:schemeClr val="accent1">
                  <a:lumMod val="75000"/>
                </a:schemeClr>
              </a:solidFill>
              <a:cs typeface="+mn-lt"/>
            </a:endParaRPr>
          </a:p>
        </p:txBody>
      </p:sp>
      <p:pic>
        <p:nvPicPr>
          <p:cNvPr id="7" name="Изображение 6" descr="0HaVupkTI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>
            <a:off x="554355" y="2147570"/>
            <a:ext cx="3880485" cy="29133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9601200" y="1333500"/>
            <a:ext cx="7722235" cy="142557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0" algn="ctr">
              <a:buFont typeface="Arial" panose="020B0604020202020204" pitchFamily="34" charset="0"/>
              <a:buNone/>
            </a:pPr>
            <a:r>
              <a:rPr lang="ru-RU" altLang="en-US" sz="4000" b="1">
                <a:solidFill>
                  <a:schemeClr val="accent1">
                    <a:lumMod val="75000"/>
                  </a:schemeClr>
                </a:solidFill>
                <a:latin typeface="+mj-ea"/>
                <a:cs typeface="+mj-ea"/>
                <a:sym typeface="+mn-ea"/>
              </a:rPr>
              <a:t>Занятия должны быть разнообразными</a:t>
            </a:r>
            <a:endParaRPr lang="ru-RU" altLang="en-US"/>
          </a:p>
        </p:txBody>
      </p:sp>
      <p:pic>
        <p:nvPicPr>
          <p:cNvPr id="118" name="Изображение 117"/>
          <p:cNvPicPr/>
          <p:nvPr/>
        </p:nvPicPr>
        <p:blipFill>
          <a:blip r:embed="rId4"/>
          <a:stretch>
            <a:fillRect/>
          </a:stretch>
        </p:blipFill>
        <p:spPr>
          <a:xfrm rot="180000">
            <a:off x="5193030" y="2123440"/>
            <a:ext cx="4069080" cy="296481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8" name="Изображение 107"/>
          <p:cNvPicPr/>
          <p:nvPr/>
        </p:nvPicPr>
        <p:blipFill>
          <a:blip r:embed="rId5"/>
          <a:stretch>
            <a:fillRect/>
          </a:stretch>
        </p:blipFill>
        <p:spPr>
          <a:xfrm rot="180000">
            <a:off x="5335905" y="5455920"/>
            <a:ext cx="4004945" cy="309054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5" name="Изображение 104"/>
          <p:cNvPicPr/>
          <p:nvPr/>
        </p:nvPicPr>
        <p:blipFill>
          <a:blip r:embed="rId6"/>
          <a:stretch>
            <a:fillRect/>
          </a:stretch>
        </p:blipFill>
        <p:spPr>
          <a:xfrm rot="21360000">
            <a:off x="381000" y="5483860"/>
            <a:ext cx="4638675" cy="30067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9" name="Текстовое поле 8"/>
          <p:cNvSpPr txBox="1"/>
          <p:nvPr/>
        </p:nvSpPr>
        <p:spPr>
          <a:xfrm>
            <a:off x="2819400" y="8603615"/>
            <a:ext cx="2915920" cy="15214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ru-RU" altLang="en-US" sz="2000" b="1"/>
              <a:t>Интернет - ресурсы: </a:t>
            </a:r>
            <a:endParaRPr lang="ru-RU" altLang="en-US" sz="2000" b="1"/>
          </a:p>
          <a:p>
            <a:r>
              <a:rPr lang="ru-RU" altLang="en-US" sz="2000" b="1"/>
              <a:t>https://quizizz.com</a:t>
            </a:r>
            <a:endParaRPr lang="ru-RU" altLang="en-US" sz="2000" b="1"/>
          </a:p>
          <a:p>
            <a:r>
              <a:rPr lang="ru-RU" altLang="en-US" sz="2000" b="1"/>
              <a:t>https://code.org</a:t>
            </a:r>
            <a:endParaRPr lang="ru-RU" altLang="en-US" sz="2000" b="1"/>
          </a:p>
          <a:p>
            <a:r>
              <a:rPr lang="ru-RU" altLang="en-US" sz="2000" b="1"/>
              <a:t>https://learningapps.ru</a:t>
            </a:r>
            <a:endParaRPr lang="ru-RU" altLang="en-US" sz="20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 rot="5400000">
            <a:off x="-8635840" y="825340"/>
            <a:ext cx="1932908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-114011"/>
            <a:ext cx="5181600" cy="2493142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626860" y="4762500"/>
            <a:ext cx="9893935" cy="3699510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marL="685800" indent="-685800" algn="l">
              <a:buFont typeface="Wingdings" panose="05000000000000000000" charset="0"/>
              <a:buChar char="ü"/>
            </a:pPr>
            <a:r>
              <a:rPr lang="ru-RU" altLang="en-US" sz="5400">
                <a:solidFill>
                  <a:schemeClr val="accent1">
                    <a:lumMod val="50000"/>
                  </a:schemeClr>
                </a:solidFill>
                <a:cs typeface="+mn-lt"/>
              </a:rPr>
              <a:t>Постарайтесь создать атмосферу взаимопонимания и сотрудничества;</a:t>
            </a:r>
            <a:endParaRPr lang="ru-RU" altLang="en-US" sz="5400">
              <a:solidFill>
                <a:schemeClr val="accent1">
                  <a:lumMod val="50000"/>
                </a:schemeClr>
              </a:solidFill>
              <a:cs typeface="+mn-lt"/>
            </a:endParaRPr>
          </a:p>
          <a:p>
            <a:pPr marL="685800" indent="-685800" algn="l">
              <a:buFont typeface="Wingdings" panose="05000000000000000000" charset="0"/>
              <a:buChar char="ü"/>
            </a:pPr>
            <a:r>
              <a:rPr lang="ru-RU" altLang="en-US" sz="5400">
                <a:solidFill>
                  <a:schemeClr val="accent1">
                    <a:lumMod val="50000"/>
                  </a:schemeClr>
                </a:solidFill>
                <a:cs typeface="+mn-lt"/>
              </a:rPr>
              <a:t>Помогите детям подружиться.</a:t>
            </a:r>
            <a:r>
              <a:rPr lang="ru-RU" altLang="en-US" sz="5400">
                <a:cs typeface="+mn-lt"/>
              </a:rPr>
              <a:t>  </a:t>
            </a:r>
            <a:r>
              <a:rPr lang="ru-RU" altLang="en-US" sz="4800">
                <a:cs typeface="+mn-lt"/>
              </a:rPr>
              <a:t> </a:t>
            </a:r>
            <a:endParaRPr lang="ru-RU" altLang="en-US" sz="4800">
              <a:cs typeface="+mn-lt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638800" y="2226945"/>
            <a:ext cx="112629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7200" b="1">
                <a:solidFill>
                  <a:schemeClr val="accent1">
                    <a:lumMod val="50000"/>
                  </a:schemeClr>
                </a:solidFill>
                <a:latin typeface="+mj-ea"/>
                <a:cs typeface="+mj-ea"/>
              </a:rPr>
              <a:t>Микроклимат в коллективе</a:t>
            </a:r>
            <a:endParaRPr lang="ru-RU" altLang="en-US" sz="3200">
              <a:latin typeface="+mj-ea"/>
              <a:cs typeface="+mj-ea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6593205" y="4305300"/>
            <a:ext cx="9927590" cy="33528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Изображение 1" descr="N9fnFE9x2O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25090"/>
            <a:ext cx="5095875" cy="66865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-381000" y="7353300"/>
            <a:ext cx="19274790" cy="2887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66411"/>
            <a:ext cx="5181600" cy="2493142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915400" y="2089785"/>
            <a:ext cx="8589645" cy="6979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>
              <a:buFont typeface="Wingdings" panose="05000000000000000000" charset="0"/>
              <a:buNone/>
            </a:pPr>
            <a:r>
              <a:rPr lang="ru-RU" altLang="en-US" sz="6600" b="1">
                <a:solidFill>
                  <a:schemeClr val="accent1">
                    <a:lumMod val="75000"/>
                  </a:schemeClr>
                </a:solidFill>
                <a:latin typeface="+mj-ea"/>
                <a:cs typeface="+mj-ea"/>
              </a:rPr>
              <a:t>Поощрения</a:t>
            </a:r>
            <a:endParaRPr lang="ru-RU" altLang="en-US" sz="6600" b="1">
              <a:solidFill>
                <a:schemeClr val="accent1">
                  <a:lumMod val="75000"/>
                </a:schemeClr>
              </a:solidFill>
              <a:latin typeface="+mj-ea"/>
              <a:cs typeface="+mj-ea"/>
            </a:endParaRPr>
          </a:p>
          <a:p>
            <a:pPr indent="0" algn="ctr">
              <a:buFont typeface="Wingdings" panose="05000000000000000000" charset="0"/>
              <a:buNone/>
            </a:pPr>
            <a:endParaRPr lang="ru-RU" altLang="en-US" sz="4400">
              <a:solidFill>
                <a:schemeClr val="accent1">
                  <a:lumMod val="75000"/>
                </a:schemeClr>
              </a:solidFill>
              <a:cs typeface="+mn-lt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ru-RU" altLang="en-US" sz="4400">
                <a:solidFill>
                  <a:schemeClr val="accent1">
                    <a:lumMod val="75000"/>
                  </a:schemeClr>
                </a:solidFill>
                <a:cs typeface="+mn-lt"/>
              </a:rPr>
              <a:t>Поощряйте детей за каждое их достижение: участие или победу в конкурсе, победу в викторине, выполнение заданий, внимательность.</a:t>
            </a:r>
            <a:endParaRPr lang="ru-RU" altLang="en-US" sz="4400">
              <a:solidFill>
                <a:schemeClr val="accent1">
                  <a:lumMod val="75000"/>
                </a:schemeClr>
              </a:solidFill>
              <a:cs typeface="+mn-lt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ru-RU" altLang="en-US" sz="4400">
                <a:solidFill>
                  <a:schemeClr val="accent1">
                    <a:lumMod val="75000"/>
                  </a:schemeClr>
                </a:solidFill>
                <a:cs typeface="+mn-lt"/>
              </a:rPr>
              <a:t>Введите систему оценивания.</a:t>
            </a:r>
            <a:endParaRPr lang="ru-RU" altLang="en-US" sz="4400">
              <a:solidFill>
                <a:schemeClr val="accent1">
                  <a:lumMod val="75000"/>
                </a:schemeClr>
              </a:solidFill>
              <a:cs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763000" y="3433445"/>
            <a:ext cx="8948420" cy="4486910"/>
          </a:xfrm>
          <a:prstGeom prst="roundRect">
            <a:avLst>
              <a:gd name="adj" fmla="val 9529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02" name="Изображение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685800" y="2476500"/>
            <a:ext cx="7513955" cy="603631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Изображение 7" descr="TOP Scratcher!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876300"/>
            <a:ext cx="2280285" cy="22802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 rot="5400000">
            <a:off x="-6502240" y="825340"/>
            <a:ext cx="1932908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-114011"/>
            <a:ext cx="5181600" cy="2493142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8622665" y="4991100"/>
            <a:ext cx="8620125" cy="2839085"/>
          </a:xfrm>
          <a:prstGeom prst="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ru-RU" altLang="en-US" sz="5400">
                <a:cs typeface="+mn-lt"/>
              </a:rPr>
              <a:t>Позволяйте детям иногда самим выбирать задание на урок. </a:t>
            </a:r>
            <a:r>
              <a:rPr lang="ru-RU" altLang="en-US" sz="4800">
                <a:cs typeface="+mn-lt"/>
              </a:rPr>
              <a:t> </a:t>
            </a:r>
            <a:endParaRPr lang="ru-RU" altLang="en-US" sz="4800">
              <a:cs typeface="+mn-lt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553200" y="3390900"/>
            <a:ext cx="11262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7200" b="1">
                <a:solidFill>
                  <a:schemeClr val="accent1">
                    <a:lumMod val="50000"/>
                  </a:schemeClr>
                </a:solidFill>
                <a:latin typeface="+mj-ea"/>
                <a:cs typeface="+mj-ea"/>
              </a:rPr>
              <a:t>Выбор задания </a:t>
            </a:r>
            <a:endParaRPr lang="ru-RU" altLang="en-US" sz="3200">
              <a:latin typeface="+mj-ea"/>
              <a:cs typeface="+mj-ea"/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8716645" y="4381500"/>
            <a:ext cx="8526145" cy="28765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2" name="Изображение 111"/>
          <p:cNvPicPr/>
          <p:nvPr/>
        </p:nvPicPr>
        <p:blipFill>
          <a:blip r:embed="rId4"/>
          <a:stretch>
            <a:fillRect/>
          </a:stretch>
        </p:blipFill>
        <p:spPr>
          <a:xfrm>
            <a:off x="434340" y="3162300"/>
            <a:ext cx="7663180" cy="523430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/>
          <p:nvPr/>
        </p:nvSpPr>
        <p:spPr>
          <a:xfrm>
            <a:off x="4114800" y="1302385"/>
            <a:ext cx="10464165" cy="9359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 defTabSz="1371600">
              <a:lnSpc>
                <a:spcPts val="4800"/>
              </a:lnSpc>
            </a:pPr>
            <a:r>
              <a:rPr lang="ru-RU" sz="6000" b="1" dirty="0">
                <a:solidFill>
                  <a:srgbClr val="1F76BB"/>
                </a:solidFill>
                <a:latin typeface="+mj-ea"/>
                <a:cs typeface="+mj-ea"/>
              </a:rPr>
              <a:t>Создание ситуации </a:t>
            </a:r>
            <a:endParaRPr lang="ru-RU" sz="6000" b="1" dirty="0">
              <a:solidFill>
                <a:srgbClr val="1F76BB"/>
              </a:solidFill>
              <a:latin typeface="+mj-ea"/>
              <a:cs typeface="+mj-ea"/>
            </a:endParaRPr>
          </a:p>
          <a:p>
            <a:pPr algn="ctr" defTabSz="1371600">
              <a:lnSpc>
                <a:spcPts val="4800"/>
              </a:lnSpc>
            </a:pPr>
            <a:r>
              <a:rPr lang="ru-RU" sz="6000" b="1" dirty="0">
                <a:solidFill>
                  <a:srgbClr val="1F76BB"/>
                </a:solidFill>
                <a:latin typeface="+mj-ea"/>
                <a:cs typeface="+mj-ea"/>
              </a:rPr>
              <a:t>успеха</a:t>
            </a:r>
            <a:endParaRPr lang="en-US" sz="6000" b="1" dirty="0">
              <a:solidFill>
                <a:srgbClr val="1F76BB"/>
              </a:solidFill>
              <a:latin typeface="+mj-ea"/>
              <a:cs typeface="+mj-e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38100"/>
            <a:ext cx="3326130" cy="33261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-15240" y="7399420"/>
            <a:ext cx="18288000" cy="28875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0" y="7276865"/>
            <a:ext cx="18288000" cy="2887580"/>
          </a:xfrm>
          <a:prstGeom prst="rect">
            <a:avLst/>
          </a:prstGeom>
        </p:spPr>
      </p:pic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2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4419600" y="2445385"/>
            <a:ext cx="10115550" cy="5099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4419600" y="3162300"/>
            <a:ext cx="10019030" cy="82994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ru-RU" altLang="en-US" sz="4800"/>
              <a:t>Помогайте детям стать успешными</a:t>
            </a:r>
            <a:r>
              <a:rPr lang="ru-RU" altLang="en-US"/>
              <a:t>.</a:t>
            </a:r>
            <a:endParaRPr lang="ru-RU" altLang="en-US"/>
          </a:p>
        </p:txBody>
      </p:sp>
      <p:pic>
        <p:nvPicPr>
          <p:cNvPr id="7" name="Изображение 6" descr="0HaVupkTI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235450"/>
            <a:ext cx="6174105" cy="45535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1" name="Изображение 120"/>
          <p:cNvPicPr/>
          <p:nvPr/>
        </p:nvPicPr>
        <p:blipFill>
          <a:blip r:embed="rId4"/>
          <a:stretch>
            <a:fillRect/>
          </a:stretch>
        </p:blipFill>
        <p:spPr>
          <a:xfrm>
            <a:off x="9296400" y="4229100"/>
            <a:ext cx="6555105" cy="454914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>
            <a:off x="-304640" y="3466940"/>
            <a:ext cx="1932908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04775"/>
            <a:ext cx="3978275" cy="19145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48200" y="1790700"/>
            <a:ext cx="9925685" cy="10820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8625"/>
              </a:lnSpc>
            </a:pPr>
            <a:r>
              <a:rPr lang="ru-RU" sz="6000" b="1" dirty="0">
                <a:solidFill>
                  <a:srgbClr val="0C45A6"/>
                </a:solidFill>
                <a:latin typeface="+mj-ea"/>
                <a:cs typeface="+mj-ea"/>
              </a:rPr>
              <a:t>Проектная деятельность</a:t>
            </a:r>
            <a:r>
              <a:rPr lang="ru-RU" sz="4400" dirty="0">
                <a:solidFill>
                  <a:srgbClr val="0C45A6"/>
                </a:solidFill>
                <a:latin typeface="Circe ExtraBold" panose="020B0802020203020203" pitchFamily="34" charset="-52"/>
              </a:rPr>
              <a:t> </a:t>
            </a:r>
            <a:endParaRPr lang="ru-RU" sz="4400" dirty="0">
              <a:solidFill>
                <a:srgbClr val="0C45A6"/>
              </a:solidFill>
              <a:latin typeface="Circe ExtraBold" panose="020B0802020203020203" pitchFamily="34" charset="-52"/>
            </a:endParaRPr>
          </a:p>
          <a:p>
            <a:pPr>
              <a:lnSpc>
                <a:spcPts val="8625"/>
              </a:lnSpc>
            </a:pPr>
            <a:endParaRPr lang="ru-RU" sz="4400" dirty="0">
              <a:solidFill>
                <a:srgbClr val="0C45A6"/>
              </a:solidFill>
              <a:latin typeface="Circe ExtraBold" panose="020B0802020203020203" pitchFamily="34" charset="-52"/>
            </a:endParaRPr>
          </a:p>
        </p:txBody>
      </p:sp>
      <p:pic>
        <p:nvPicPr>
          <p:cNvPr id="2" name="Рисунок 2"/>
          <p:cNvPicPr>
            <a:picLocks noChangeAspect="1"/>
          </p:cNvPicPr>
          <p:nvPr/>
        </p:nvPicPr>
        <p:blipFill rotWithShape="1">
          <a:blip r:embed="rId3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4800600" y="2717800"/>
            <a:ext cx="9515475" cy="4464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9" name="Изображение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4305300"/>
            <a:ext cx="5955030" cy="424116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17" name="Изображение 116"/>
          <p:cNvPicPr/>
          <p:nvPr/>
        </p:nvPicPr>
        <p:blipFill>
          <a:blip r:embed="rId5"/>
          <a:stretch>
            <a:fillRect/>
          </a:stretch>
        </p:blipFill>
        <p:spPr>
          <a:xfrm>
            <a:off x="6705600" y="5981700"/>
            <a:ext cx="4945380" cy="379095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20" name="Изображение 119"/>
          <p:cNvPicPr/>
          <p:nvPr/>
        </p:nvPicPr>
        <p:blipFill>
          <a:blip r:embed="rId6"/>
          <a:stretch>
            <a:fillRect/>
          </a:stretch>
        </p:blipFill>
        <p:spPr>
          <a:xfrm>
            <a:off x="11887200" y="4305300"/>
            <a:ext cx="5957570" cy="424116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1">
            <a:lum bright="34000" contrast="-60000"/>
          </a:blip>
          <a:stretch>
            <a:fillRect/>
          </a:stretch>
        </p:blipFill>
        <p:spPr>
          <a:xfrm>
            <a:off x="-152240" y="2400140"/>
            <a:ext cx="19329080" cy="10287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75" y="-190500"/>
            <a:ext cx="2581458" cy="2581458"/>
          </a:xfrm>
          <a:prstGeom prst="rect">
            <a:avLst/>
          </a:prstGeom>
        </p:spPr>
      </p:pic>
      <p:pic>
        <p:nvPicPr>
          <p:cNvPr id="110" name="Изображение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6316345" y="3238500"/>
            <a:ext cx="5328920" cy="389128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11" name="Изображение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1371600" y="2324100"/>
            <a:ext cx="4489450" cy="37211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13" name="Изображение 112"/>
          <p:cNvPicPr/>
          <p:nvPr/>
        </p:nvPicPr>
        <p:blipFill>
          <a:blip r:embed="rId5"/>
          <a:srcRect t="13663"/>
          <a:stretch>
            <a:fillRect/>
          </a:stretch>
        </p:blipFill>
        <p:spPr>
          <a:xfrm>
            <a:off x="2438400" y="6369050"/>
            <a:ext cx="3483610" cy="373761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14" name="Изображение 113"/>
          <p:cNvPicPr/>
          <p:nvPr/>
        </p:nvPicPr>
        <p:blipFill>
          <a:blip r:embed="rId6"/>
          <a:stretch>
            <a:fillRect/>
          </a:stretch>
        </p:blipFill>
        <p:spPr>
          <a:xfrm>
            <a:off x="12039600" y="2389505"/>
            <a:ext cx="4511675" cy="370522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15" name="Изображение 114"/>
          <p:cNvPicPr/>
          <p:nvPr/>
        </p:nvPicPr>
        <p:blipFill>
          <a:blip r:embed="rId7"/>
          <a:srcRect t="14781"/>
          <a:stretch>
            <a:fillRect/>
          </a:stretch>
        </p:blipFill>
        <p:spPr>
          <a:xfrm>
            <a:off x="12039600" y="6424930"/>
            <a:ext cx="3603625" cy="376809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4" name="TextBox 6"/>
          <p:cNvSpPr txBox="1"/>
          <p:nvPr/>
        </p:nvSpPr>
        <p:spPr>
          <a:xfrm>
            <a:off x="4572000" y="1028700"/>
            <a:ext cx="9222105" cy="20008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algn="ctr" defTabSz="1371600">
              <a:lnSpc>
                <a:spcPts val="4800"/>
              </a:lnSpc>
            </a:pPr>
            <a:r>
              <a:rPr lang="ru-RU" altLang="en-US" sz="6000" b="1" dirty="0">
                <a:solidFill>
                  <a:srgbClr val="1F76BB"/>
                </a:solidFill>
                <a:latin typeface="+mj-ea"/>
                <a:cs typeface="+mj-ea"/>
              </a:rPr>
              <a:t>Конкурсное движение</a:t>
            </a:r>
            <a:endParaRPr lang="ru-RU" altLang="en-US" sz="6000" b="1" dirty="0">
              <a:solidFill>
                <a:srgbClr val="1F76BB"/>
              </a:solidFill>
              <a:latin typeface="+mj-ea"/>
              <a:cs typeface="+mj-ea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8">
            <a:lum bright="34000" contrast="-60000"/>
          </a:blip>
          <a:srcRect l="6320" t="20688" r="6320" b="57172"/>
          <a:stretch>
            <a:fillRect/>
          </a:stretch>
        </p:blipFill>
        <p:spPr>
          <a:xfrm>
            <a:off x="5022850" y="1714500"/>
            <a:ext cx="8530590" cy="4464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WPS Presentation</Application>
  <PresentationFormat>Произвольный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Clear Sans Regular</vt:lpstr>
      <vt:lpstr>Wingdings</vt:lpstr>
      <vt:lpstr>Circe ExtraBold</vt:lpstr>
      <vt:lpstr>Calibri</vt:lpstr>
      <vt:lpstr>Microsoft YaHei</vt:lpstr>
      <vt:lpstr>Arial Unicode MS</vt:lpstr>
      <vt:lpstr>Calibri Light</vt:lpstr>
      <vt:lpstr>Yu Gothic UI</vt:lpstr>
      <vt:lpstr>Office Theme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1</dc:title>
  <dc:creator>User00</dc:creator>
  <cp:lastModifiedBy>litvi</cp:lastModifiedBy>
  <cp:revision>40</cp:revision>
  <cp:lastPrinted>2022-12-09T09:39:00Z</cp:lastPrinted>
  <dcterms:created xsi:type="dcterms:W3CDTF">2006-08-16T00:00:00Z</dcterms:created>
  <dcterms:modified xsi:type="dcterms:W3CDTF">2023-10-17T23:10:16Z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8469114B73514B168066EB3FA200E32E_13</vt:lpwstr>
  </property>
  <property fmtid="{D5CDD505-2E9C-101B-9397-08002B2CF9AE}" pid="3" name="KSOProductBuildVer">
    <vt:lpwstr>1049-12.2.0.13266</vt:lpwstr>
  </property>
</Properties>
</file>