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67622C-DEAF-4C21-AB08-7DF333B9306E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7970FA-D932-44AC-B0D1-D7A49BA39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Методическое сопровождение непрерывного повышения профессионального мастерства педагогических работников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4732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О.Г.Викульева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заведующий ЦНППМ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38897"/>
            <a:ext cx="273809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31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988840"/>
            <a:ext cx="7596832" cy="413732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Индивидуальный образовательный маршрут педагогического работника  – индивидуальный учебный план, включающий в себя комплекс мероприятий, адресно решающих задачи повышения квалификации и профессионального мастерства педагогических работников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Цель - обеспечение непрерывного профессионально-личностного развития педагогических работников и управленческих кадров по результатам диагностики профессиональных дефицитов и/или по личному запросу.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Индивидуальный образовательный маршрут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6184" cy="12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96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ИОМ разрабатывается на основе выявленных дефицитов профессиональных компетенций управленческих кадров и педагогических работников и в соответствии с типовой дополнительной профессиональной программой (программой </a:t>
            </a:r>
            <a:r>
              <a:rPr lang="ru-RU" b="1" dirty="0" smtClean="0">
                <a:solidFill>
                  <a:srgbClr val="002060"/>
                </a:solidFill>
              </a:rPr>
              <a:t>повышения </a:t>
            </a:r>
            <a:r>
              <a:rPr lang="ru-RU" b="1" dirty="0">
                <a:solidFill>
                  <a:srgbClr val="002060"/>
                </a:solidFill>
              </a:rPr>
              <a:t>квалификации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Типовая программа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69" y="4077072"/>
            <a:ext cx="2567749" cy="22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19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</a:rPr>
              <a:t>ИОМ по результатам диагностики разрабатывает региональный методист (и/или </a:t>
            </a:r>
            <a:r>
              <a:rPr lang="ru-RU" sz="3200" b="1" dirty="0" err="1">
                <a:solidFill>
                  <a:srgbClr val="002060"/>
                </a:solidFill>
              </a:rPr>
              <a:t>тьютор</a:t>
            </a:r>
            <a:r>
              <a:rPr lang="ru-RU" sz="3200" b="1" dirty="0">
                <a:solidFill>
                  <a:srgbClr val="002060"/>
                </a:solidFill>
              </a:rPr>
              <a:t>) совместно с </a:t>
            </a:r>
            <a:r>
              <a:rPr lang="ru-RU" sz="3200" b="1" dirty="0" err="1">
                <a:solidFill>
                  <a:srgbClr val="002060"/>
                </a:solidFill>
              </a:rPr>
              <a:t>тьюторантом</a:t>
            </a:r>
            <a:r>
              <a:rPr lang="ru-RU" sz="3200" b="1" dirty="0">
                <a:solidFill>
                  <a:srgbClr val="002060"/>
                </a:solidFill>
              </a:rPr>
              <a:t> в сроки, определенные региональным методистом (и/или </a:t>
            </a:r>
            <a:r>
              <a:rPr lang="ru-RU" sz="3200" b="1" dirty="0" err="1">
                <a:solidFill>
                  <a:srgbClr val="002060"/>
                </a:solidFill>
              </a:rPr>
              <a:t>тьютором</a:t>
            </a:r>
            <a:r>
              <a:rPr lang="ru-RU" sz="3200" b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941896" cy="20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3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ИОМ разрабатывает в соответствии с инструкцией по составлению индивидуального образовательного маршрута </a:t>
            </a:r>
            <a:r>
              <a:rPr lang="ru-RU" sz="3200" b="1" dirty="0" smtClean="0"/>
              <a:t>педагогического работника.</a:t>
            </a:r>
          </a:p>
          <a:p>
            <a:pPr marL="0" indent="0" algn="just">
              <a:buNone/>
            </a:pP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948558" cy="24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Настоящая инструкция по составлению индивидуального образовательного маршрута педагогического работника (далее – Инструкция) определяет цель, структуру, регламент подготовки и реализации ИОМ.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ИОМ разрабатывается в целях создания необходимых </a:t>
            </a:r>
            <a:r>
              <a:rPr lang="ru-RU" b="1" dirty="0" smtClean="0">
                <a:solidFill>
                  <a:srgbClr val="002060"/>
                </a:solidFill>
              </a:rPr>
              <a:t>условий для </a:t>
            </a:r>
            <a:r>
              <a:rPr lang="ru-RU" b="1" dirty="0">
                <a:solidFill>
                  <a:srgbClr val="002060"/>
                </a:solidFill>
              </a:rPr>
              <a:t>непрерывного роста профессионального мастерства педагогических работников, устранения выявленных профессиональных дефицитов, повышения уровня овладения профессиональными компетенциями и современными образовательными технологиями.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Инструкция</a:t>
            </a:r>
            <a:br>
              <a:rPr lang="ru-RU" sz="2700" b="1" dirty="0"/>
            </a:br>
            <a:r>
              <a:rPr lang="ru-RU" sz="2700" b="1" dirty="0"/>
              <a:t>по составлению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индивидуального </a:t>
            </a:r>
            <a:r>
              <a:rPr lang="ru-RU" sz="2700" b="1" dirty="0"/>
              <a:t>образовательного маршрута </a:t>
            </a:r>
            <a:br>
              <a:rPr lang="ru-RU" sz="2700" b="1" dirty="0"/>
            </a:br>
            <a:r>
              <a:rPr lang="ru-RU" sz="2700" b="1" dirty="0"/>
              <a:t>педагогического работника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36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u="sng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Раздел 2. Содержание программы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71575"/>
            <a:ext cx="8677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9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208911" cy="42093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b="1" dirty="0" smtClean="0"/>
              <a:t>Формирование личностных и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результатов.</a:t>
            </a:r>
          </a:p>
          <a:p>
            <a:pPr marL="0" indent="0" algn="just">
              <a:buNone/>
            </a:pPr>
            <a:r>
              <a:rPr lang="ru-RU" b="1" dirty="0" smtClean="0"/>
              <a:t>2. Формирующее оценивание. </a:t>
            </a:r>
            <a:r>
              <a:rPr lang="ru-RU" b="1" dirty="0" err="1" smtClean="0"/>
              <a:t>Критериальное</a:t>
            </a:r>
            <a:r>
              <a:rPr lang="ru-RU" b="1" dirty="0" smtClean="0"/>
              <a:t> оценивание.</a:t>
            </a:r>
          </a:p>
          <a:p>
            <a:pPr marL="457200" indent="-457200" algn="just">
              <a:buAutoNum type="arabicPeriod" startAt="3"/>
            </a:pPr>
            <a:r>
              <a:rPr lang="ru-RU" b="1" dirty="0" smtClean="0"/>
              <a:t>Исследование на уроке. Исследовательская и проектная деятельность.</a:t>
            </a:r>
          </a:p>
          <a:p>
            <a:pPr marL="457200" indent="-457200">
              <a:buAutoNum type="arabicPeriod" startAt="4"/>
            </a:pPr>
            <a:r>
              <a:rPr lang="ru-RU" b="1" dirty="0" smtClean="0"/>
              <a:t>Формирование функциональной грамотности.</a:t>
            </a:r>
          </a:p>
          <a:p>
            <a:pPr marL="457200" indent="-457200">
              <a:buAutoNum type="arabicPeriod" startAt="4"/>
            </a:pPr>
            <a:r>
              <a:rPr lang="ru-RU" b="1" dirty="0" smtClean="0"/>
              <a:t>Реализация системно-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подхода.</a:t>
            </a:r>
          </a:p>
          <a:p>
            <a:pPr marL="457200" indent="-457200">
              <a:buAutoNum type="arabicPeriod" startAt="4"/>
            </a:pPr>
            <a:r>
              <a:rPr lang="ru-RU" b="1" dirty="0" smtClean="0"/>
              <a:t>Мотивация на уроке.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8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41753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16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РСНМС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81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Цель формирования РСНМС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383556" cy="12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6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Задачи РСНМС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369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5" y="332656"/>
            <a:ext cx="2573743" cy="16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46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Персонифицированная форма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032448" cy="35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70637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19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Персонифицированная форма</a:t>
            </a:r>
            <a:r>
              <a:rPr lang="ru-RU" b="1" dirty="0">
                <a:solidFill>
                  <a:srgbClr val="002060"/>
                </a:solidFill>
              </a:rPr>
              <a:t> – организация индивидуализации обучения, индивидуальный путь освоения программы дополнительного профессионального образования, профессионально-личностного развития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</a:rPr>
              <a:t>Индивидуальный учебный план</a:t>
            </a:r>
            <a:r>
              <a:rPr lang="ru-RU" b="1" dirty="0">
                <a:solidFill>
                  <a:srgbClr val="002060"/>
                </a:solidFill>
              </a:rPr>
              <a:t> - комплекс мероприятий, основанный на персонифицированном подходе к организации дополнительного профессионального образования (далее – ИУП).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Основные понятия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47255" cy="13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17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Основные понятия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Дефицит профессиональных компетенций </a:t>
            </a:r>
            <a:r>
              <a:rPr lang="ru-RU" sz="2000" b="1" dirty="0">
                <a:solidFill>
                  <a:srgbClr val="002060"/>
                </a:solidFill>
              </a:rPr>
              <a:t>– отсутствие или недостаточное развитие профессиональных компетенций педагогических работников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управленческих кадров, различные затруднения в реализации трудовых функций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Диагностика профессиональных дефицитов </a:t>
            </a:r>
            <a:r>
              <a:rPr lang="ru-RU" sz="2000" b="1" dirty="0">
                <a:solidFill>
                  <a:srgbClr val="002060"/>
                </a:solidFill>
              </a:rPr>
              <a:t>– комплекс оценочных процедур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в том числе в электронном виде), обеспечивающих возможность установления уровня владения педагогическими работниками и управленческими кадрами профессиональными компетенциями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47255" cy="13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61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00808"/>
            <a:ext cx="7920880" cy="4425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Индивидуальный образовательный маршрут</a:t>
            </a:r>
            <a:r>
              <a:rPr lang="ru-RU" b="1" dirty="0">
                <a:solidFill>
                  <a:srgbClr val="002060"/>
                </a:solidFill>
              </a:rPr>
              <a:t> – это персональный путь реализации личностного потенциала обучающегося (</a:t>
            </a:r>
            <a:r>
              <a:rPr lang="ru-RU" b="1" dirty="0" err="1">
                <a:solidFill>
                  <a:srgbClr val="002060"/>
                </a:solidFill>
              </a:rPr>
              <a:t>тьюторанта</a:t>
            </a:r>
            <a:r>
              <a:rPr lang="ru-RU" b="1" dirty="0">
                <a:solidFill>
                  <a:srgbClr val="002060"/>
                </a:solidFill>
              </a:rPr>
              <a:t>) в повышении профессионального уровня (далее – ИОМ).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</a:rPr>
              <a:t>Индивидуальная образовательная траектория</a:t>
            </a:r>
            <a:r>
              <a:rPr lang="ru-RU" b="1" dirty="0">
                <a:solidFill>
                  <a:srgbClr val="002060"/>
                </a:solidFill>
              </a:rPr>
              <a:t> — ретроспектива движения по образовательной среде, пройденный путь в личном образовании (далее – ИОТ). 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</a:rPr>
              <a:t>Индивидуальная образовательная программа</a:t>
            </a:r>
            <a:r>
              <a:rPr lang="ru-RU" b="1" dirty="0">
                <a:solidFill>
                  <a:srgbClr val="002060"/>
                </a:solidFill>
              </a:rPr>
              <a:t> — дополнительная профессиональная программа (программа повышения квалификации), осваиваемая слушателем по индивидуальному учебному плану (далее – ИОП).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Основные понятия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47255" cy="13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58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844824"/>
            <a:ext cx="7848872" cy="4281339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 err="1">
                <a:solidFill>
                  <a:srgbClr val="002060"/>
                </a:solidFill>
              </a:rPr>
              <a:t>Тьюторское</a:t>
            </a:r>
            <a:r>
              <a:rPr lang="ru-RU" b="1" i="1" dirty="0">
                <a:solidFill>
                  <a:srgbClr val="002060"/>
                </a:solidFill>
              </a:rPr>
              <a:t> сопровождение </a:t>
            </a:r>
            <a:r>
              <a:rPr lang="ru-RU" b="1" dirty="0">
                <a:solidFill>
                  <a:srgbClr val="002060"/>
                </a:solidFill>
              </a:rPr>
              <a:t>–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деятельность </a:t>
            </a:r>
            <a:r>
              <a:rPr lang="ru-RU" b="1" dirty="0" err="1">
                <a:solidFill>
                  <a:srgbClr val="002060"/>
                </a:solidFill>
              </a:rPr>
              <a:t>тьютора</a:t>
            </a:r>
            <a:r>
              <a:rPr lang="ru-RU" b="1" dirty="0">
                <a:solidFill>
                  <a:srgbClr val="002060"/>
                </a:solidFill>
              </a:rPr>
              <a:t> по обеспечению непрерывного профессионально-личностного развития </a:t>
            </a:r>
            <a:r>
              <a:rPr lang="ru-RU" b="1" dirty="0" err="1">
                <a:solidFill>
                  <a:srgbClr val="002060"/>
                </a:solidFill>
              </a:rPr>
              <a:t>тьюторанта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</a:rPr>
              <a:t>Тьюторант</a:t>
            </a:r>
            <a:r>
              <a:rPr lang="ru-RU" b="1" dirty="0">
                <a:solidFill>
                  <a:srgbClr val="002060"/>
                </a:solidFill>
              </a:rPr>
              <a:t> – обучающийся по индивидуальной образовательной программе (индивидуальному образовательному маршруту, индивидуальной образовательной траектории) под руководством </a:t>
            </a:r>
            <a:r>
              <a:rPr lang="ru-RU" b="1" dirty="0" err="1">
                <a:solidFill>
                  <a:srgbClr val="002060"/>
                </a:solidFill>
              </a:rPr>
              <a:t>тьютора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</a:rPr>
              <a:t>Тьюториал</a:t>
            </a:r>
            <a:r>
              <a:rPr lang="ru-RU" b="1" dirty="0">
                <a:solidFill>
                  <a:srgbClr val="002060"/>
                </a:solidFill>
              </a:rPr>
              <a:t> – пространство взаимодействия </a:t>
            </a:r>
            <a:r>
              <a:rPr lang="ru-RU" b="1" dirty="0" err="1">
                <a:solidFill>
                  <a:srgbClr val="002060"/>
                </a:solidFill>
              </a:rPr>
              <a:t>тьютора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тьюторанта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Основные понятия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47255" cy="13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63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404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Методическое сопровождение непрерывного повышения профессионального мастерства педагогических работников</vt:lpstr>
      <vt:lpstr>РСНМС</vt:lpstr>
      <vt:lpstr>Цель формирования РСНМС</vt:lpstr>
      <vt:lpstr>Задачи РСНМС</vt:lpstr>
      <vt:lpstr>Персонифицированная форма</vt:lpstr>
      <vt:lpstr>Основные понятия</vt:lpstr>
      <vt:lpstr>Основные понятия</vt:lpstr>
      <vt:lpstr>Основные понятия</vt:lpstr>
      <vt:lpstr>Основные понятия</vt:lpstr>
      <vt:lpstr> Индивидуальный образовательный маршрут</vt:lpstr>
      <vt:lpstr>Типовая программа</vt:lpstr>
      <vt:lpstr>Диагностика</vt:lpstr>
      <vt:lpstr>Инструкция</vt:lpstr>
      <vt:lpstr>Инструкция по составлению  индивидуального образовательного маршрута  педагогического работника </vt:lpstr>
      <vt:lpstr>Раздел 2. Содержание программы </vt:lpstr>
      <vt:lpstr>Дефициты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</cp:lastModifiedBy>
  <cp:revision>36</cp:revision>
  <dcterms:created xsi:type="dcterms:W3CDTF">2023-01-16T19:22:28Z</dcterms:created>
  <dcterms:modified xsi:type="dcterms:W3CDTF">2023-09-04T13:42:36Z</dcterms:modified>
</cp:coreProperties>
</file>