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82" r:id="rId3"/>
    <p:sldId id="349" r:id="rId4"/>
    <p:sldId id="351" r:id="rId5"/>
    <p:sldId id="350" r:id="rId6"/>
    <p:sldId id="352" r:id="rId7"/>
    <p:sldId id="354" r:id="rId8"/>
    <p:sldId id="353" r:id="rId9"/>
    <p:sldId id="356" r:id="rId10"/>
    <p:sldId id="358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366" r:id="rId19"/>
    <p:sldId id="370" r:id="rId20"/>
    <p:sldId id="367" r:id="rId21"/>
    <p:sldId id="369" r:id="rId22"/>
    <p:sldId id="371" r:id="rId23"/>
    <p:sldId id="368" r:id="rId24"/>
    <p:sldId id="357" r:id="rId25"/>
    <p:sldId id="355" r:id="rId26"/>
    <p:sldId id="325" r:id="rId2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0000"/>
    <a:srgbClr val="33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24" autoAdjust="0"/>
    <p:restoredTop sz="90760" autoAdjust="0"/>
  </p:normalViewPr>
  <p:slideViewPr>
    <p:cSldViewPr snapToGrid="0">
      <p:cViewPr>
        <p:scale>
          <a:sx n="70" d="100"/>
          <a:sy n="70" d="100"/>
        </p:scale>
        <p:origin x="-384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882064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CFF4C58-A1E4-4FF8-BED2-B70A5BEC4241}"/>
              </a:ext>
            </a:extLst>
          </p:cNvPr>
          <p:cNvSpPr txBox="1"/>
          <p:nvPr userDrawn="1"/>
        </p:nvSpPr>
        <p:spPr>
          <a:xfrm>
            <a:off x="11315701" y="6109081"/>
            <a:ext cx="457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50B3F654-BA31-45D8-9760-D96F88A901F1}" type="slidenum">
              <a:rPr kumimoji="0" lang="ru-RU" sz="1800" b="0" i="0" u="none" strike="noStrike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Параллелограмм 6">
            <a:extLst>
              <a:ext uri="{FF2B5EF4-FFF2-40B4-BE49-F238E27FC236}">
                <a16:creationId xmlns="" xmlns:a16="http://schemas.microsoft.com/office/drawing/2014/main" id="{D12C74E9-3C5B-401D-B0EE-4D9CF8264DDD}"/>
              </a:ext>
            </a:extLst>
          </p:cNvPr>
          <p:cNvSpPr/>
          <p:nvPr userDrawn="1"/>
        </p:nvSpPr>
        <p:spPr>
          <a:xfrm rot="18919285">
            <a:off x="-547866" y="792195"/>
            <a:ext cx="1846765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82D5A00-6D7C-433C-9385-EAEA5DC40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1"/>
          <a:stretch/>
        </p:blipFill>
        <p:spPr>
          <a:xfrm>
            <a:off x="10990425" y="253998"/>
            <a:ext cx="972975" cy="80800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8E089A20-7E2E-4FBB-B2D6-0A26AC294D5F}"/>
              </a:ext>
            </a:extLst>
          </p:cNvPr>
          <p:cNvGrpSpPr/>
          <p:nvPr userDrawn="1"/>
        </p:nvGrpSpPr>
        <p:grpSpPr>
          <a:xfrm>
            <a:off x="11734800" y="5137808"/>
            <a:ext cx="457200" cy="1617800"/>
            <a:chOff x="2695043" y="1763491"/>
            <a:chExt cx="253092" cy="895565"/>
          </a:xfrm>
        </p:grpSpPr>
        <p:sp>
          <p:nvSpPr>
            <p:cNvPr id="9" name="Параллелограмм 10">
              <a:extLst>
                <a:ext uri="{FF2B5EF4-FFF2-40B4-BE49-F238E27FC236}">
                  <a16:creationId xmlns="" xmlns:a16="http://schemas.microsoft.com/office/drawing/2014/main" id="{3C834135-CB5B-4ADA-9478-AA0F39D084A8}"/>
                </a:ext>
              </a:extLst>
            </p:cNvPr>
            <p:cNvSpPr/>
            <p:nvPr/>
          </p:nvSpPr>
          <p:spPr>
            <a:xfrm rot="16200000">
              <a:off x="2517589" y="1940945"/>
              <a:ext cx="608000" cy="25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Параллелограмм 10">
              <a:extLst>
                <a:ext uri="{FF2B5EF4-FFF2-40B4-BE49-F238E27FC236}">
                  <a16:creationId xmlns="" xmlns:a16="http://schemas.microsoft.com/office/drawing/2014/main" id="{4B5A1097-C484-469D-A1A9-EF053DB61C8E}"/>
                </a:ext>
              </a:extLst>
            </p:cNvPr>
            <p:cNvSpPr/>
            <p:nvPr/>
          </p:nvSpPr>
          <p:spPr>
            <a:xfrm rot="16200000">
              <a:off x="2694696" y="2405617"/>
              <a:ext cx="357897" cy="14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youtube.com/watch?v=OMG3A1y-i2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youtube.com/channel/UCYbblkwqe_TOtknagqW8Kjg/video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youtu.be/Yy7XM9U-w8k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club193118913" TargetMode="Externa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Ybblkwqe_TOtknagqW8Kjg/videos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sv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2.sv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youtu.be/MyT0cAKEwYo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596707" y="2288486"/>
            <a:ext cx="9957295" cy="22016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/>
            </a:lvl1pPr>
          </a:lstStyle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Опыт использования цифрового оборудования 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организации внеурочной деятельности обучающихся 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МАОУ «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Речицкая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араллелограмм 10"/>
          <p:cNvSpPr/>
          <p:nvPr/>
        </p:nvSpPr>
        <p:spPr>
          <a:xfrm rot="18919285">
            <a:off x="-1047360" y="4355574"/>
            <a:ext cx="3536020" cy="147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B477E7C-7A5D-416F-9C93-5F5C6FA3C5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1"/>
          <a:stretch/>
        </p:blipFill>
        <p:spPr>
          <a:xfrm>
            <a:off x="10165557" y="482633"/>
            <a:ext cx="1500818" cy="1246354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0DA6053D-AE43-424C-A669-9D377DD90918}"/>
              </a:ext>
            </a:extLst>
          </p:cNvPr>
          <p:cNvSpPr txBox="1">
            <a:spLocks/>
          </p:cNvSpPr>
          <p:nvPr/>
        </p:nvSpPr>
        <p:spPr>
          <a:xfrm>
            <a:off x="10131344" y="6086156"/>
            <a:ext cx="1569243" cy="52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hangingPunct="1"/>
            <a:r>
              <a:rPr lang="ru-RU" sz="1800" b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Май  2023</a:t>
            </a:r>
            <a:endParaRPr lang="ru-RU" sz="1800" b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D3C851A9-2A69-4F31-A4D3-D3732CB97344}"/>
              </a:ext>
            </a:extLst>
          </p:cNvPr>
          <p:cNvGrpSpPr/>
          <p:nvPr/>
        </p:nvGrpSpPr>
        <p:grpSpPr>
          <a:xfrm>
            <a:off x="11734800" y="5114883"/>
            <a:ext cx="457200" cy="1617800"/>
            <a:chOff x="2695043" y="1763491"/>
            <a:chExt cx="253092" cy="895565"/>
          </a:xfrm>
        </p:grpSpPr>
        <p:sp>
          <p:nvSpPr>
            <p:cNvPr id="14" name="Параллелограмм 10">
              <a:extLst>
                <a:ext uri="{FF2B5EF4-FFF2-40B4-BE49-F238E27FC236}">
                  <a16:creationId xmlns="" xmlns:a16="http://schemas.microsoft.com/office/drawing/2014/main" id="{2C1651FA-4F86-45F6-886C-00E8BE941B88}"/>
                </a:ext>
              </a:extLst>
            </p:cNvPr>
            <p:cNvSpPr/>
            <p:nvPr/>
          </p:nvSpPr>
          <p:spPr>
            <a:xfrm rot="16200000">
              <a:off x="2517589" y="1940945"/>
              <a:ext cx="608000" cy="25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Параллелограмм 10">
              <a:extLst>
                <a:ext uri="{FF2B5EF4-FFF2-40B4-BE49-F238E27FC236}">
                  <a16:creationId xmlns="" xmlns:a16="http://schemas.microsoft.com/office/drawing/2014/main" id="{CE23A654-155F-4B0F-9110-A9A29F8DEB34}"/>
                </a:ext>
              </a:extLst>
            </p:cNvPr>
            <p:cNvSpPr/>
            <p:nvPr/>
          </p:nvSpPr>
          <p:spPr>
            <a:xfrm rot="16200000">
              <a:off x="2694696" y="2405617"/>
              <a:ext cx="357897" cy="14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1026" name="Picture 2" descr="C:\Users\user\Desktop\10 - Речицкая СОШ 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" r="3538"/>
          <a:stretch/>
        </p:blipFill>
        <p:spPr bwMode="auto">
          <a:xfrm>
            <a:off x="7929350" y="324794"/>
            <a:ext cx="1610436" cy="15620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Точка роста\документы\2 место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t="2452" r="54305" b="76390"/>
          <a:stretch/>
        </p:blipFill>
        <p:spPr bwMode="auto">
          <a:xfrm>
            <a:off x="720650" y="409433"/>
            <a:ext cx="3264060" cy="116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5090615" y="4805289"/>
            <a:ext cx="5375193" cy="572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Директор МАОУ «</a:t>
            </a:r>
            <a:r>
              <a:rPr lang="ru-RU" sz="2000" b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Речицкая</a:t>
            </a: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СОШ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Петровская О.М.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Точка роста\документы\НЕДЕЛЯ НАУК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522" y="520952"/>
            <a:ext cx="4646597" cy="646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Точка роста\документы\Неделя науки JPE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5" y="689232"/>
            <a:ext cx="4333629" cy="612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339" y="2431794"/>
            <a:ext cx="2126149" cy="1596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user\Desktop\ФОТО\ШКОЛА 2022-2023\семинар директоров 17.02.2023г\IMG_55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338" y="4271334"/>
            <a:ext cx="2174147" cy="163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0945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C:\Users\user\Desktop\ФОТО\ШКОЛА 2021-2022\13.Неделя науки\РОЛИК_учёные-уроженцы\Обсуждение_ролика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5" y="1854389"/>
            <a:ext cx="4954136" cy="371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C:\Users\user\Desktop\ФОТО\ШКОЛА 2021-2022\13.Неделя науки\РОЛИК_учёные-уроженцы\Просмотр видеоролика_Учёные Почепского района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948" y="1854389"/>
            <a:ext cx="4954136" cy="371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Текст 2"/>
          <p:cNvSpPr>
            <a:spLocks noGrp="1"/>
          </p:cNvSpPr>
          <p:nvPr>
            <p:ph type="body" idx="1"/>
          </p:nvPr>
        </p:nvSpPr>
        <p:spPr>
          <a:xfrm>
            <a:off x="829103" y="268073"/>
            <a:ext cx="10515600" cy="13952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В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первый день недели науки учащиеся 9-х классов познакомились с именами и биографиями советских и российских учёных, которые родились в Почепе и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Почепском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районе. В их числе известные не только в нашей стране химики, физики, математики, историки, философы, теоретики военной науки,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инженеры ,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изобретатели, фармацевты, врачи, селекционеры, географы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ихтиологи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генетики, археологи,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агрономы.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845878" y="5672633"/>
            <a:ext cx="10127206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Просмотр и обсуждение ролика 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«Учёные – уроженцы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Почепского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района»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2009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9360" y="5841244"/>
            <a:ext cx="8053614" cy="917575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Презентация стенда 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«Ученые – уроженцы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Почепского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района»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user\Desktop\ФОТО\ШКОЛА 2021-2022\13.Неделя науки\стенд\IMG_20220208_10182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93" y="2147819"/>
            <a:ext cx="4954142" cy="371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ФОТО\ШКОЛА 2021-2022\13.Неделя науки\стенд\IMG_20220208_10555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89" y="2147819"/>
            <a:ext cx="4924567" cy="369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2"/>
          <p:cNvSpPr>
            <a:spLocks noGrp="1"/>
          </p:cNvSpPr>
          <p:nvPr>
            <p:ph type="body" idx="1"/>
          </p:nvPr>
        </p:nvSpPr>
        <p:spPr>
          <a:xfrm>
            <a:off x="774512" y="349959"/>
            <a:ext cx="10515600" cy="15743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нем фотографии и краткие выдержки из биографий известных деятелей российской науки. Информация об учёных сопровождается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Qr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кодом. Используя приложение в смартфоне можно считать ссылку на сайты в сети Интернет, которые содержат дополнительный материал об учёных - наших земляках, знакомят с их научными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исследованиями. Ребята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познакомились с возможностями использования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Qr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-кодов в различных сферах жизнедеятельности, узнали о том, как самостоятельно закодировать информацию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0888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0456" y="5332911"/>
            <a:ext cx="8053614" cy="917575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Выставка постеров «Наука в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XXI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веке»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1114" y="624622"/>
            <a:ext cx="10362755" cy="11495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Мы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продолжаем знакомить ребят с достижениями науки в 21 веке. Они просто невероятны. Постеры с информацией об открытиях в области бионики,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урбанистики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информационных технологий, истории, филологии, физики и др. представлены на 2 этаже.</a:t>
            </a:r>
          </a:p>
        </p:txBody>
      </p:sp>
      <p:pic>
        <p:nvPicPr>
          <p:cNvPr id="14338" name="Picture 2" descr="C:\Users\user\Desktop\ФОТО\ШКОЛА 2021-2022\13.Неделя науки\выставка постеров_Наука_в_21 веке\IMG_561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698" y="2300109"/>
            <a:ext cx="3734204" cy="28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ФОТО\ШКОЛА 2021-2022\13.Неделя науки\выставка постеров_Наука_в_21 веке\IMG_561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70" y="2300109"/>
            <a:ext cx="3830029" cy="287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user\Desktop\ФОТО\ШКОЛА 2021-2022\13.Неделя науки\выставка постеров_Наука_в_21 веке\IMG_562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97" y="2319361"/>
            <a:ext cx="3778687" cy="283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4254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8041" y="5826047"/>
            <a:ext cx="8053614" cy="917575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Биологическая викторина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5218" y="774748"/>
            <a:ext cx="10107304" cy="215952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/>
              <a:t>     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февраля в "Точке роста" прошла биологическая викторина для 5- х классов.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знании флоры и фауны соревновались три команды - "Амурские тигры", "Кедры", "Пантеры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". Викторину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открыла ученица 6 класса Кузнецова Вероника, которая продемонстрировала увеличенное изображение семени кукурузы через цифровой микроскоп и рассказала о его строении. Учитель биологии и географии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Себина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Г.Н. пояснила правила игры и начала викторину с разминочных вопросов о растениях и животных. Далее ребята отгадывали биологические шарады, ребусы, стихотворные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загадки. Видео </a:t>
            </a:r>
            <a: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мероприятия </a:t>
            </a:r>
            <a:r>
              <a:rPr lang="en-US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www.youtube.com/watch?v=OMG3A1y-i28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202" y="3284270"/>
            <a:ext cx="3181674" cy="2386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001" y="3263680"/>
            <a:ext cx="3236581" cy="242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18" y="3263680"/>
            <a:ext cx="3179928" cy="238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0462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899" y="5892991"/>
            <a:ext cx="11123792" cy="917575"/>
          </a:xfrm>
        </p:spPr>
        <p:txBody>
          <a:bodyPr>
            <a:normAutofit/>
          </a:bodyPr>
          <a:lstStyle/>
          <a:p>
            <a:pPr algn="r"/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«Домашняя химическая лаборатория: чудеса да и только!»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55344" y="191069"/>
            <a:ext cx="10515600" cy="304541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Волшебники (учащиеся 9 класса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Будеску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И. и Бесхлебная В.)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рассказали о том, что химия изучает вещества, их свойства 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превращения для учеников 4 класса. Ребята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поговорили об окружающих нас веществах: кислород, соль поваренная, сахар и др. Рассказали какими свойствами они обладают. Иван и Вика продемонстрировали чудесные превращения воды в газировку. Из воды получали молоко, затем газировку, а из неё творог. На опыте "Хамелеон" ребята увидели превращение "апельсинового сока" в "лимонный", а далее в "яблочный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". Большой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интерес вызвал дым без огня. Местом его обитания стала колба.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Опыты "Горящий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"Титаник" и цветное молоко ребята пробовали делать вместе с помощниками.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Перед каждым опытом звучали шуточные стихи, загадки,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поговорки. Четвероклассники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задавали много вопросов и получили на них исчерпывающие ответы.</a:t>
            </a:r>
          </a:p>
        </p:txBody>
      </p:sp>
      <p:pic>
        <p:nvPicPr>
          <p:cNvPr id="16386" name="Picture 2" descr="C:\Users\user\Desktop\ФОТО\ШКОЛА 2021-2022\13.Неделя науки\Квест_ДОМАШНЯЯхим_лаборатория\IMG_49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50" y="3173592"/>
            <a:ext cx="3603008" cy="270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ФОТО\ШКОЛА 2021-2022\13.Неделя науки\Квест_ДОМАШНЯЯхим_лаборатория\IMG_490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009" y="3173592"/>
            <a:ext cx="3603008" cy="270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user\Desktop\ФОТО\ШКОЛА 2021-2022\13.Неделя науки\Квест_ДОМАШНЯЯхим_лаборатория\IMG_490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21" y="3173592"/>
            <a:ext cx="3589361" cy="269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5064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7784" y="5554801"/>
            <a:ext cx="6101416" cy="917575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Викторина «Физика вокруг нас»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user\Desktop\ФОТО\ШКОЛА 2021-2022\13.Неделя науки\викторина физика\IMG_566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49" y="266132"/>
            <a:ext cx="4840624" cy="363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ФОТО\ШКОЛА 2021-2022\13.Неделя науки\викторина физика\IMG_564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685" y="266132"/>
            <a:ext cx="4802049" cy="360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user\Desktop\ФОТО\ШКОЛА 2021-2022\13.Неделя науки\викторина физика\IMG_563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49" y="4135270"/>
            <a:ext cx="3125236" cy="23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user\Desktop\ФОТО\ШКОЛА 2021-2022\13.Неделя науки\викторина физика\IMG_565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891" y="4135271"/>
            <a:ext cx="1810794" cy="135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4446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524" y="5546227"/>
            <a:ext cx="9608890" cy="917575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Биологический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«От тайны, к знаниям»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25771" y="272954"/>
            <a:ext cx="9983337" cy="196527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Учащиеся 9 класса провели для семиклассников биологический </a:t>
            </a:r>
            <a:r>
              <a:rPr lang="ru-RU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 первой части  которого рассказали о достижениях известных учёных Брянского края. Во второй </a:t>
            </a: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части организовали 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поиск ответов на загадки науки. Семиклассники получили  </a:t>
            </a: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возможность проявить смекалку и логическое мышление, продемонстрировать свои таланты и получить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положительные эмоции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8434" name="Picture 2" descr="C:\Users\user\Downloads\IMG-20220218-WA0003 (1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90" y="1943738"/>
            <a:ext cx="4627522" cy="346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ownloads\IMG-20220218-WA0002 (1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69" y="1943738"/>
            <a:ext cx="4627522" cy="346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0511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7223" y="5592217"/>
            <a:ext cx="8053614" cy="917575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научных видеороликов 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«Лови момент, сними эксперимент!»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5092" y="3234617"/>
            <a:ext cx="10515600" cy="88700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Работы участников можно увидеть здесь </a:t>
            </a:r>
            <a:r>
              <a:rPr lang="ru-RU" sz="22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https://www.youtube.com/channel/UCYbblkwqe_TOtknagqW8Kjg/</a:t>
            </a:r>
            <a:r>
              <a:rPr lang="ru-RU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videos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55092" y="580493"/>
            <a:ext cx="103586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На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было представлено 11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видеороликов в 2022 году и 12 в 2023году 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двух номинациях "Научный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эксперимент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"Моя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научная лекция" в предметных областях химия, физика, биология. Все видео учащихся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7-10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классов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соответствовали цели и задачам конкурса.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Большинство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требованиям к проведению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эксперимента. Конкурсные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работы были целостными и законченными по содержанию.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Работы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оценивались по 5 критериям, указанным в положении о конкурсе. Учитывалась так же степень самостоятельности ребят.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Победители, призеры и активные участники школьного конкурса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награждены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дипломами 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подарками. </a:t>
            </a:r>
          </a:p>
          <a:p>
            <a:endParaRPr lang="ru-RU" dirty="0"/>
          </a:p>
        </p:txBody>
      </p:sp>
      <p:pic>
        <p:nvPicPr>
          <p:cNvPr id="19458" name="Picture 2" descr="C:\Users\user\Downloads\IMG_20220215_15303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92" y="3636148"/>
            <a:ext cx="2074460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user\Downloads\IMG_20220215_10134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2" b="22019"/>
          <a:stretch/>
        </p:blipFill>
        <p:spPr bwMode="auto">
          <a:xfrm>
            <a:off x="2874683" y="3636147"/>
            <a:ext cx="2229580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user\Downloads\IMG_20220215_153109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3"/>
          <a:stretch/>
        </p:blipFill>
        <p:spPr bwMode="auto">
          <a:xfrm>
            <a:off x="5241087" y="3636148"/>
            <a:ext cx="165103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333" y="3636146"/>
            <a:ext cx="4497641" cy="1855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3583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366" y="174056"/>
            <a:ext cx="8053614" cy="917575"/>
          </a:xfrm>
        </p:spPr>
        <p:txBody>
          <a:bodyPr>
            <a:normAutofit/>
          </a:bodyPr>
          <a:lstStyle/>
          <a:p>
            <a:r>
              <a:rPr lang="ru-RU" sz="2800" dirty="0"/>
              <a:t>ОГУРЦЫ НА ОКНЕ В ШКОЛЕ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4552" y="859809"/>
            <a:ext cx="10515600" cy="317992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пытаются </a:t>
            </a:r>
            <a:r>
              <a:rPr lang="ru-RU" dirty="0"/>
              <a:t>вырастить члены кружка "Мир под микроскопом" Валерия Рубцова и Нелли </a:t>
            </a:r>
            <a:r>
              <a:rPr lang="ru-RU" dirty="0" err="1"/>
              <a:t>Герцева</a:t>
            </a:r>
            <a:r>
              <a:rPr lang="ru-RU" dirty="0"/>
              <a:t> под руководством учителя биологии и географии </a:t>
            </a:r>
            <a:r>
              <a:rPr lang="ru-RU" dirty="0" err="1"/>
              <a:t>Себиной</a:t>
            </a:r>
            <a:r>
              <a:rPr lang="ru-RU" dirty="0"/>
              <a:t> Г.Н. Они посадили семена раннеспелых самоопыляющихся огурцов сорта "Маша". </a:t>
            </a:r>
            <a:r>
              <a:rPr lang="ru-RU" dirty="0" smtClean="0"/>
              <a:t>Растения тянутся </a:t>
            </a:r>
            <a:r>
              <a:rPr lang="ru-RU" dirty="0"/>
              <a:t>вверх к </a:t>
            </a:r>
            <a:r>
              <a:rPr lang="ru-RU" dirty="0" err="1" smtClean="0"/>
              <a:t>солнцу,зацвели</a:t>
            </a:r>
            <a:r>
              <a:rPr lang="ru-RU" dirty="0" smtClean="0"/>
              <a:t>, появились завязи. </a:t>
            </a:r>
            <a:r>
              <a:rPr lang="ru-RU" dirty="0" smtClean="0"/>
              <a:t>Ребята и</a:t>
            </a:r>
            <a:r>
              <a:rPr lang="ru-RU" dirty="0" smtClean="0"/>
              <a:t>змеряли температуру </a:t>
            </a:r>
            <a:r>
              <a:rPr lang="ru-RU" dirty="0"/>
              <a:t>и кислотности почвы. Этот показатель </a:t>
            </a:r>
            <a:r>
              <a:rPr lang="ru-RU" dirty="0" smtClean="0"/>
              <a:t>отслеживался </a:t>
            </a:r>
            <a:r>
              <a:rPr lang="ru-RU" dirty="0"/>
              <a:t>постоянно. Ведь огуречная почва должна быть плодородной, нейтральной или слабокислой реакции рН в пределах от 6,2 до 7,0. Если кислотность </a:t>
            </a:r>
            <a:r>
              <a:rPr lang="ru-RU" dirty="0" smtClean="0"/>
              <a:t>снижалась </a:t>
            </a:r>
            <a:r>
              <a:rPr lang="ru-RU" dirty="0"/>
              <a:t>или </a:t>
            </a:r>
            <a:r>
              <a:rPr lang="ru-RU" dirty="0" smtClean="0"/>
              <a:t>повышалась </a:t>
            </a:r>
            <a:r>
              <a:rPr lang="ru-RU" dirty="0"/>
              <a:t>за время роста</a:t>
            </a:r>
            <a:r>
              <a:rPr lang="ru-RU" dirty="0" smtClean="0"/>
              <a:t>, то </a:t>
            </a:r>
            <a:r>
              <a:rPr lang="ru-RU" dirty="0" smtClean="0"/>
              <a:t>вносились </a:t>
            </a:r>
            <a:r>
              <a:rPr lang="ru-RU" dirty="0"/>
              <a:t>необходимые добавки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 smtClean="0"/>
              <a:t>Огурцы </a:t>
            </a:r>
            <a:r>
              <a:rPr lang="ru-RU" dirty="0"/>
              <a:t>являются растением, нуждающимся в постоянном уходе. Растение нужно оберегать от вредного воздействия болезней, часто поливать и регулярно подкармливать комплексными минеральными удобрениями</a:t>
            </a:r>
            <a:r>
              <a:rPr lang="ru-RU" dirty="0" smtClean="0"/>
              <a:t>. К сожалению, огурцы стали желтеть и работа пошла совершенно  в другом направлении. Сейчас вместе с учителем выясняют причину увядания. Рассматривали под микроскопом листья. Предварительный вывод причины порчи растения – огуречная болезнь.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15" y="3873198"/>
            <a:ext cx="2020510" cy="269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93" y="3873198"/>
            <a:ext cx="1942541" cy="267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ownloads\20230525_142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329" y="4229033"/>
            <a:ext cx="3098043" cy="232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20230525_1420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877" y="4229033"/>
            <a:ext cx="3046718" cy="228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2004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1"/>
          <p:cNvSpPr txBox="1"/>
          <p:nvPr/>
        </p:nvSpPr>
        <p:spPr>
          <a:xfrm>
            <a:off x="1301261" y="1990690"/>
            <a:ext cx="10269415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dirty="0"/>
              <a:t> </a:t>
            </a:r>
            <a:endParaRPr sz="2400" dirty="0"/>
          </a:p>
        </p:txBody>
      </p:sp>
      <p:sp>
        <p:nvSpPr>
          <p:cNvPr id="44" name="Заголовок 1"/>
          <p:cNvSpPr txBox="1"/>
          <p:nvPr/>
        </p:nvSpPr>
        <p:spPr>
          <a:xfrm>
            <a:off x="1138043" y="414038"/>
            <a:ext cx="9676495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600" dirty="0">
              <a:solidFill>
                <a:srgbClr val="333E48"/>
              </a:solidFill>
            </a:endParaRPr>
          </a:p>
        </p:txBody>
      </p:sp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956013" y="1373671"/>
            <a:ext cx="10040554" cy="24383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Внеурочная деятельность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является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составной частью учебно-воспитательного процесса и одной из форм организации свободного времени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учащихся. 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Она объединяет все виды деятельности школьников (кроме учебной), в которых возможно и целесообразно решение задач их воспитания и социализации. 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Это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проявляемая вне уроков активность детей, обусловленная в основном их интересами и потребностями, направленная на познание и преобразование себя и окружающей действительности</a:t>
            </a:r>
            <a:r>
              <a:rPr lang="ru-RU" sz="2000" dirty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user\Desktop\ФОТО\ШКОЛА 2021-2022\5.точка роста\IMG_393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59" y="4709980"/>
            <a:ext cx="2115403" cy="158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О\ШКОЛА 2021-2022\5.точка роста\IMG_394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568" y="4690532"/>
            <a:ext cx="2079211" cy="155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ФОТО\ШКОЛА 2021-2022\5.точка роста\IMG-20210906-WA003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12" y="4684249"/>
            <a:ext cx="2149589" cy="161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ФОТО\ШКОЛА 2021-2022\9.Завершение года науки и технологий\IMG_479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300" y="4683971"/>
            <a:ext cx="2150083" cy="161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ФОТО\ШКОЛА 2021-2022\13.Неделя науки\Квест_ДОМАШНЯЯхим_лаборатория\IMG_491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214" y="4690532"/>
            <a:ext cx="2152462" cy="161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8586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365125"/>
            <a:ext cx="9881548" cy="917575"/>
          </a:xfrm>
        </p:spPr>
        <p:txBody>
          <a:bodyPr>
            <a:normAutofit/>
          </a:bodyPr>
          <a:lstStyle/>
          <a:p>
            <a:r>
              <a:rPr lang="ru-RU" dirty="0" smtClean="0"/>
              <a:t>Семинар руководителей </a:t>
            </a:r>
            <a:r>
              <a:rPr lang="ru-RU" dirty="0" err="1" smtClean="0"/>
              <a:t>Почепского</a:t>
            </a:r>
            <a:r>
              <a:rPr lang="ru-RU" dirty="0" smtClean="0"/>
              <a:t> района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523" y="1025268"/>
            <a:ext cx="3920816" cy="5599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339" y="1025268"/>
            <a:ext cx="4126173" cy="577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838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ФОТО\ШКОЛА 2022-2023\семинар директоров 17.02.2023г\IMG_54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58" y="135209"/>
            <a:ext cx="4757926" cy="356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О\ШКОЛА 2022-2023\семинар директоров 17.02.2023г\IMG_54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157" y="135209"/>
            <a:ext cx="4751331" cy="356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О\ШКОЛА 2022-2023\семинар директоров 17.02.2023г\IMG_54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85" y="3880870"/>
            <a:ext cx="3416490" cy="256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ФОТО\ШКОЛА 2022-2023\семинар директоров 17.02.2023г\IMG_55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22" y="4035913"/>
            <a:ext cx="3220271" cy="241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ФОТО\ШКОЛА 2022-2023\семинар директоров 17.02.2023г\IMG_55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881" y="3949868"/>
            <a:ext cx="3330835" cy="249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8693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41" y="265895"/>
            <a:ext cx="4787719" cy="3590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900" y="2160761"/>
            <a:ext cx="5814263" cy="4360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825" y="4033148"/>
            <a:ext cx="3237431" cy="2428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458" y="146472"/>
            <a:ext cx="3566283" cy="2014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9181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32868" y="5496874"/>
            <a:ext cx="4237675" cy="5900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 </a:t>
            </a:r>
            <a:r>
              <a:rPr lang="en-US" sz="2000" b="1" dirty="0" smtClean="0">
                <a:hlinkClick r:id="rId2"/>
              </a:rPr>
              <a:t>https</a:t>
            </a:r>
            <a:r>
              <a:rPr lang="en-US" sz="2000" b="1" dirty="0">
                <a:hlinkClick r:id="rId2"/>
              </a:rPr>
              <a:t>://</a:t>
            </a:r>
            <a:r>
              <a:rPr lang="en-US" sz="2000" b="1" dirty="0" smtClean="0">
                <a:hlinkClick r:id="rId2"/>
              </a:rPr>
              <a:t>youtu.be/Yy7XM9U-w8k</a:t>
            </a:r>
            <a:endParaRPr lang="ru-RU" sz="2000" b="1" dirty="0" smtClean="0"/>
          </a:p>
          <a:p>
            <a:pPr marL="0" indent="0">
              <a:buNone/>
            </a:pPr>
            <a:endParaRPr lang="ru-RU" sz="2000" b="1" dirty="0"/>
          </a:p>
        </p:txBody>
      </p:sp>
      <p:pic>
        <p:nvPicPr>
          <p:cNvPr id="4098" name="Picture 2" descr="C:\Users\user\Desktop\Opera Снимок_2023-05-25_140732_www.youtube.c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288" y="194764"/>
            <a:ext cx="8692399" cy="473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0599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836" y="363982"/>
            <a:ext cx="8053614" cy="12144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Социальная сеть «</a:t>
            </a:r>
            <a:r>
              <a:rPr lang="ru-RU" sz="3100" dirty="0" err="1" smtClean="0"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Закрытая группа «</a:t>
            </a:r>
            <a:r>
              <a:rPr lang="ru-RU" sz="3100" dirty="0" err="1" smtClean="0">
                <a:latin typeface="Times New Roman" pitchFamily="18" charset="0"/>
                <a:cs typeface="Times New Roman" pitchFamily="18" charset="0"/>
              </a:rPr>
              <a:t>Речицкая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СОШ»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2" r="25014"/>
          <a:stretch/>
        </p:blipFill>
        <p:spPr bwMode="auto">
          <a:xfrm>
            <a:off x="360836" y="1756628"/>
            <a:ext cx="4128449" cy="46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4" r="29548"/>
          <a:stretch/>
        </p:blipFill>
        <p:spPr bwMode="auto">
          <a:xfrm>
            <a:off x="4339160" y="1832249"/>
            <a:ext cx="4163393" cy="455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3"/>
          <a:stretch/>
        </p:blipFill>
        <p:spPr bwMode="auto">
          <a:xfrm>
            <a:off x="8660702" y="1946476"/>
            <a:ext cx="2585054" cy="188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699" y="3826687"/>
            <a:ext cx="2754793" cy="256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51907" y="1100370"/>
            <a:ext cx="34644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  <a:hlinkClick r:id="rId6"/>
              </a:rPr>
              <a:t>https://vk.com/club</a:t>
            </a:r>
            <a:r>
              <a:rPr lang="en-US" sz="2000" b="1" dirty="0">
                <a:hlinkClick r:id="rId6"/>
              </a:rPr>
              <a:t>193118913</a:t>
            </a:r>
            <a:endParaRPr lang="ru-RU" sz="2000" b="1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677" y="100788"/>
            <a:ext cx="2062997" cy="174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6562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3150" y="228647"/>
            <a:ext cx="8053614" cy="91757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YouTube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канал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Rechiza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школа»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901" y="1019589"/>
            <a:ext cx="8761863" cy="438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60243" y="5909766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975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3724" y="5909765"/>
            <a:ext cx="8402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www.youtube.com/channel/UCYbblkwqe_TOtknagqW8Kjg/videos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13882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2">
            <a:extLst>
              <a:ext uri="{FF2B5EF4-FFF2-40B4-BE49-F238E27FC236}">
                <a16:creationId xmlns="" xmlns:a16="http://schemas.microsoft.com/office/drawing/2014/main" id="{3FB80F40-B6EA-A047-B8E0-68D97EBB5673}"/>
              </a:ext>
            </a:extLst>
          </p:cNvPr>
          <p:cNvSpPr txBox="1">
            <a:spLocks/>
          </p:cNvSpPr>
          <p:nvPr/>
        </p:nvSpPr>
        <p:spPr>
          <a:xfrm>
            <a:off x="1364775" y="1767664"/>
            <a:ext cx="9444251" cy="2968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800"/>
              </a:spcBef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Совершенствование условий для повышения качества общего образования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180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Расширение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возможностей обучающихся в освоении учебных предметов естественно-научной и технологической направленностей </a:t>
            </a:r>
          </a:p>
          <a:p>
            <a:pPr marL="0" indent="0" algn="just">
              <a:spcBef>
                <a:spcPts val="1800"/>
              </a:spcBef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Практическая отработка учебного материала по учебным предметам «Физика», «Химия», «Биология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вне уроков.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1800"/>
              </a:spcBef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Повышение охвата обучающихся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программами дополнительного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образования естественно-научной и технологической направленностей на современном оборудовании</a:t>
            </a:r>
          </a:p>
        </p:txBody>
      </p:sp>
    </p:spTree>
    <p:extLst>
      <p:ext uri="{BB962C8B-B14F-4D97-AF65-F5344CB8AC3E}">
        <p14:creationId xmlns:p14="http://schemas.microsoft.com/office/powerpoint/2010/main" val="27809437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750627"/>
            <a:ext cx="10515600" cy="507696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Задачи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организации внеурочной деятельности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выявление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интересов, склонностей, способностей, возможностей учащихся к различным видам деятельности;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оказание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помощи в поисках «себя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условий для индивидуального развития ребенка в избранной сфере внеурочной деятельности;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системы знаний, умений, навыков в избранном направлении деятельности;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опыта творческой деятельности, творческих способностей;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условий для реализации приобретенных знаний, умений и навыков;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опыта неформального общения, взаимодействия, сотрудничества;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расширение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рамок общения с социумом.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36719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5AF10B4-6047-4C82-9D7D-2B5E1A04C70A}"/>
              </a:ext>
            </a:extLst>
          </p:cNvPr>
          <p:cNvSpPr txBox="1"/>
          <p:nvPr/>
        </p:nvSpPr>
        <p:spPr>
          <a:xfrm>
            <a:off x="50340" y="1935659"/>
            <a:ext cx="25129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all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Спортивно-оздоровительное</a:t>
            </a:r>
            <a:endParaRPr kumimoji="0" lang="ru-RU" sz="1600" b="1" i="0" u="none" strike="noStrike" kern="0" cap="all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FE8FCEE-5BD9-4F71-A739-1F44AEEBB329}"/>
              </a:ext>
            </a:extLst>
          </p:cNvPr>
          <p:cNvSpPr txBox="1"/>
          <p:nvPr/>
        </p:nvSpPr>
        <p:spPr>
          <a:xfrm>
            <a:off x="2655905" y="1935659"/>
            <a:ext cx="20579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all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Духовно-нравственное</a:t>
            </a:r>
            <a:endParaRPr kumimoji="0" lang="ru-RU" sz="1600" b="1" i="0" u="none" strike="noStrike" kern="0" cap="all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9" name="Рисунок 18" descr="Назад">
            <a:extLst>
              <a:ext uri="{FF2B5EF4-FFF2-40B4-BE49-F238E27FC236}">
                <a16:creationId xmlns="" xmlns:a16="http://schemas.microsoft.com/office/drawing/2014/main" id="{A50F5FD1-BF95-4706-A879-31E810D8A9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564725">
            <a:off x="1315313" y="1096938"/>
            <a:ext cx="1335584" cy="72836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50800" dir="5400000" algn="ctr" rotWithShape="0">
              <a:srgbClr val="0070C0"/>
            </a:outerShdw>
          </a:effectLst>
        </p:spPr>
      </p:pic>
      <p:pic>
        <p:nvPicPr>
          <p:cNvPr id="20" name="Рисунок 19" descr="Стрелка: небольшой изгиб">
            <a:extLst>
              <a:ext uri="{FF2B5EF4-FFF2-40B4-BE49-F238E27FC236}">
                <a16:creationId xmlns="" xmlns:a16="http://schemas.microsoft.com/office/drawing/2014/main" id="{2F97F060-00C4-4084-B41F-9F192454E9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512037">
            <a:off x="7632971" y="987682"/>
            <a:ext cx="1171400" cy="83217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464024" y="2759159"/>
            <a:ext cx="11197385" cy="59068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FE8FCEE-5BD9-4F71-A739-1F44AEEBB329}"/>
              </a:ext>
            </a:extLst>
          </p:cNvPr>
          <p:cNvSpPr txBox="1"/>
          <p:nvPr/>
        </p:nvSpPr>
        <p:spPr>
          <a:xfrm>
            <a:off x="4888593" y="2025495"/>
            <a:ext cx="30935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all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общеинтеллектуальное</a:t>
            </a:r>
            <a:endParaRPr kumimoji="0" lang="ru-RU" sz="1600" b="1" i="0" u="none" strike="noStrike" kern="0" cap="all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FE8FCEE-5BD9-4F71-A739-1F44AEEBB329}"/>
              </a:ext>
            </a:extLst>
          </p:cNvPr>
          <p:cNvSpPr txBox="1"/>
          <p:nvPr/>
        </p:nvSpPr>
        <p:spPr>
          <a:xfrm>
            <a:off x="9785445" y="2025494"/>
            <a:ext cx="23246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all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общекультурное</a:t>
            </a:r>
            <a:endParaRPr kumimoji="0" lang="ru-RU" sz="1600" b="1" i="0" u="none" strike="noStrike" kern="0" cap="all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FE8FCEE-5BD9-4F71-A739-1F44AEEBB329}"/>
              </a:ext>
            </a:extLst>
          </p:cNvPr>
          <p:cNvSpPr txBox="1"/>
          <p:nvPr/>
        </p:nvSpPr>
        <p:spPr>
          <a:xfrm>
            <a:off x="7727511" y="2023342"/>
            <a:ext cx="20579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all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социальное</a:t>
            </a:r>
            <a:endParaRPr kumimoji="0" lang="ru-RU" sz="1600" b="1" i="0" u="none" strike="noStrike" kern="0" cap="all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29351" y="4013436"/>
            <a:ext cx="1594180" cy="715087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Научные</a:t>
            </a:r>
            <a:r>
              <a:rPr kumimoji="0" lang="ru-RU" sz="1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исследования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916750" y="4721126"/>
            <a:ext cx="1594180" cy="715087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Социальные практики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387994" y="4716575"/>
            <a:ext cx="1594180" cy="715087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Экскурсии</a:t>
            </a: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/>
            </a:r>
            <a:b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</a:b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821226" y="4025516"/>
            <a:ext cx="1594180" cy="715087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 smtClean="0"/>
              <a:t>Конференции</a:t>
            </a:r>
            <a:r>
              <a:rPr lang="ru-RU" dirty="0" smtClean="0"/>
              <a:t/>
            </a:r>
            <a:br>
              <a:rPr lang="ru-RU" dirty="0" smtClean="0"/>
            </a:b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157186" y="3987701"/>
            <a:ext cx="1594180" cy="715087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Круглые столы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601301" y="4028505"/>
            <a:ext cx="1594180" cy="715087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Олимпиады</a:t>
            </a: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/>
            </a:r>
            <a:b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</a:b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0037406" y="4001488"/>
            <a:ext cx="1594180" cy="715087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Творческие </a:t>
            </a:r>
            <a:b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</a:b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конкурсы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34023" y="5476875"/>
            <a:ext cx="1594180" cy="715087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Творческие</a:t>
            </a:r>
            <a:r>
              <a:rPr kumimoji="0" lang="ru-RU" sz="1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мастерские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570578" y="4746007"/>
            <a:ext cx="1594180" cy="715087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Кружки и секции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756478" y="4743592"/>
            <a:ext cx="1594180" cy="715087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Семинары</a:t>
            </a: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/>
            </a:r>
            <a:b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</a:b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0062437" y="5458679"/>
            <a:ext cx="1594180" cy="715087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Фестивали</a:t>
            </a: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/>
            </a:r>
            <a:b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</a:b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552095" y="5458679"/>
            <a:ext cx="1594180" cy="715087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Игры, викторины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5225520" y="5458679"/>
            <a:ext cx="1594180" cy="715087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Встречи</a:t>
            </a: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/>
            </a:r>
            <a:b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</a:b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2683201" y="5474601"/>
            <a:ext cx="1594180" cy="715087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Соревнования</a:t>
            </a: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/>
            </a:r>
            <a:b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</a:b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2" name="Рисунок 41" descr="Назад">
            <a:extLst>
              <a:ext uri="{FF2B5EF4-FFF2-40B4-BE49-F238E27FC236}">
                <a16:creationId xmlns="" xmlns:a16="http://schemas.microsoft.com/office/drawing/2014/main" id="{A50F5FD1-BF95-4706-A879-31E810D8A9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564725">
            <a:off x="3235153" y="1096938"/>
            <a:ext cx="1335584" cy="72836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50800" dir="5400000" algn="ctr" rotWithShape="0">
              <a:srgbClr val="0070C0"/>
            </a:outerShdw>
          </a:effectLst>
        </p:spPr>
      </p:pic>
      <p:pic>
        <p:nvPicPr>
          <p:cNvPr id="43" name="Рисунок 42" descr="Стрелка: небольшой изгиб">
            <a:extLst>
              <a:ext uri="{FF2B5EF4-FFF2-40B4-BE49-F238E27FC236}">
                <a16:creationId xmlns="" xmlns:a16="http://schemas.microsoft.com/office/drawing/2014/main" id="{2F97F060-00C4-4084-B41F-9F192454E9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512037">
            <a:off x="9613192" y="1045029"/>
            <a:ext cx="1171400" cy="83217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Рисунок 43" descr="Стрелка: небольшой изгиб">
            <a:extLst>
              <a:ext uri="{FF2B5EF4-FFF2-40B4-BE49-F238E27FC236}">
                <a16:creationId xmlns="" xmlns:a16="http://schemas.microsoft.com/office/drawing/2014/main" id="{2F97F060-00C4-4084-B41F-9F192454E9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512037">
            <a:off x="5477016" y="1059094"/>
            <a:ext cx="1171400" cy="83217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1065"/>
          <a:stretch/>
        </p:blipFill>
        <p:spPr bwMode="auto">
          <a:xfrm>
            <a:off x="5517017" y="3138288"/>
            <a:ext cx="870977" cy="774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606" y="3206951"/>
            <a:ext cx="1091420" cy="81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1" b="6627"/>
          <a:stretch/>
        </p:blipFill>
        <p:spPr bwMode="auto">
          <a:xfrm>
            <a:off x="791299" y="3138288"/>
            <a:ext cx="928047" cy="82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174" y="3248127"/>
            <a:ext cx="704985" cy="70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88"/>
          <a:stretch/>
        </p:blipFill>
        <p:spPr bwMode="auto">
          <a:xfrm>
            <a:off x="10275007" y="3184246"/>
            <a:ext cx="1169039" cy="71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719346" y="120012"/>
            <a:ext cx="8631312" cy="646983"/>
          </a:xfrm>
          <a:prstGeom prst="roundRect">
            <a:avLst/>
          </a:prstGeom>
          <a:solidFill>
            <a:srgbClr val="FFFFFF"/>
          </a:solidFill>
          <a:ln w="381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Направления развития личности</a:t>
            </a:r>
            <a:endParaRPr kumimoji="0" lang="ru-RU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itchFamily="18" charset="0"/>
              <a:cs typeface="Times New Roman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5570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093" y="269591"/>
            <a:ext cx="8053614" cy="9175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Кружки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668741" y="1422796"/>
            <a:ext cx="2511190" cy="984883"/>
          </a:xfrm>
          <a:prstGeom prst="wedgeRectCallou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РобоКласс-32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(Рук. </a:t>
            </a:r>
            <a:r>
              <a:rPr kumimoji="0" lang="ru-RU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Плющова</a:t>
            </a:r>
            <a:r>
              <a:rPr kumimoji="0" lang="ru-RU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 Е.М</a:t>
            </a: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.)</a:t>
            </a:r>
            <a:b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</a:b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3359623" y="1422796"/>
            <a:ext cx="2727277" cy="984883"/>
          </a:xfrm>
          <a:prstGeom prst="wedgeRectCallou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Роботрон</a:t>
            </a:r>
            <a:endParaRPr kumimoji="0" lang="ru-RU" sz="20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itchFamily="18" charset="0"/>
              <a:cs typeface="Times New Roman" pitchFamily="18" charset="0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(Рук. Привалов Ю.Н.)</a:t>
            </a:r>
            <a:r>
              <a:rPr lang="ru-RU" dirty="0" smtClean="0"/>
              <a:t/>
            </a:r>
            <a:br>
              <a:rPr lang="ru-RU" dirty="0" smtClean="0"/>
            </a:b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9010933" y="1426172"/>
            <a:ext cx="2490715" cy="1015661"/>
          </a:xfrm>
          <a:prstGeom prst="wedgeRectCallou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Домашняя лаборатория</a:t>
            </a:r>
            <a:r>
              <a:rPr kumimoji="0" lang="ru-RU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/>
            </a:r>
            <a:br>
              <a:rPr kumimoji="0" lang="ru-RU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</a:br>
            <a:r>
              <a:rPr kumimoji="0" lang="ru-RU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(рук. Рудченко Т.В.)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itchFamily="18" charset="0"/>
              <a:cs typeface="Times New Roman" pitchFamily="18" charset="0"/>
              <a:sym typeface="Calibri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6366681" y="1392018"/>
            <a:ext cx="2381534" cy="1015661"/>
          </a:xfrm>
          <a:prstGeom prst="wedgeRectCallou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Мир под микроскопом</a:t>
            </a:r>
            <a:r>
              <a:rPr kumimoji="0" lang="ru-RU" sz="20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aseline="0" dirty="0" smtClean="0">
                <a:latin typeface="Times New Roman" pitchFamily="18" charset="0"/>
                <a:cs typeface="Times New Roman" pitchFamily="18" charset="0"/>
              </a:rPr>
              <a:t>(Рук.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Сёбина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Г.Н.)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itchFamily="18" charset="0"/>
              <a:cs typeface="Times New Roman" pitchFamily="18" charset="0"/>
              <a:sym typeface="Calibri"/>
            </a:endParaRPr>
          </a:p>
        </p:txBody>
      </p:sp>
      <p:pic>
        <p:nvPicPr>
          <p:cNvPr id="3074" name="Picture 2" descr="C:\Users\user\Desktop\u6wfEShMl-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211" y="2809731"/>
            <a:ext cx="2306474" cy="172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ownloads\IMG_20220221_16035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932" y="2803501"/>
            <a:ext cx="2718335" cy="17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ownloads\Screenshot_2022-02-21-16-07-01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9" t="12843" r="14147"/>
          <a:stretch/>
        </p:blipFill>
        <p:spPr bwMode="auto">
          <a:xfrm>
            <a:off x="3393171" y="2818701"/>
            <a:ext cx="2660179" cy="172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ownloads\IMG-20220221-WA0007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124"/>
          <a:stretch/>
        </p:blipFill>
        <p:spPr bwMode="auto">
          <a:xfrm>
            <a:off x="555060" y="2758712"/>
            <a:ext cx="2624871" cy="178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7186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758" y="201351"/>
            <a:ext cx="8053614" cy="9175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Научные исследования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2791" y="1004432"/>
            <a:ext cx="10515600" cy="1411221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использованием лабораторий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Releon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учащиеся выполняют исследовательские работы по биологии, химии, физике, которые представляют на школьном фестивале проектных и исследовательских работ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 проводится ежегодно для учащихся 1- 11 классов в начале марта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</a:p>
          <a:p>
            <a:pPr marL="0" indent="0" algn="just">
              <a:buNone/>
            </a:pPr>
            <a:r>
              <a:rPr lang="ru-RU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 феврале 2023года участвовали в международной конференции школьников «Новые </a:t>
            </a:r>
            <a:r>
              <a:rPr lang="ru-RU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филоматы</a:t>
            </a:r>
            <a:r>
              <a:rPr lang="ru-RU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которую проводила гимназия №1 имени академика Карского г. Гродно Республика Беларусь. </a:t>
            </a:r>
          </a:p>
        </p:txBody>
      </p:sp>
      <p:pic>
        <p:nvPicPr>
          <p:cNvPr id="4099" name="Picture 3" descr="C:\Users\user\Downloads\png_20220130_180800_0000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58" y="2651382"/>
            <a:ext cx="3459708" cy="194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ownloads\png_20220130_121017_0000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65" y="2651382"/>
            <a:ext cx="3527946" cy="198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ownloads\IMG_20220221_16375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9"/>
          <a:stretch/>
        </p:blipFill>
        <p:spPr bwMode="auto">
          <a:xfrm>
            <a:off x="7176165" y="4680256"/>
            <a:ext cx="3498944" cy="204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ФОТО\ШКОЛА 2021-2022\13.Неделя науки\биологический турнир\IMG_4885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9" b="10418"/>
          <a:stretch/>
        </p:blipFill>
        <p:spPr bwMode="auto">
          <a:xfrm>
            <a:off x="1016758" y="4680256"/>
            <a:ext cx="3459708" cy="207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class-edu.ru/cimg/62366(1)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859" y="2704150"/>
            <a:ext cx="1555411" cy="395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4612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7894" y="310722"/>
            <a:ext cx="8505548" cy="91757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Каникулярное и свободное от уроков время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user\Desktop\zpkaqG5M6c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55" y="1735854"/>
            <a:ext cx="5754255" cy="431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967" y="1735854"/>
            <a:ext cx="5079929" cy="234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967" y="4203661"/>
            <a:ext cx="2770496" cy="184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051" y="4203659"/>
            <a:ext cx="2157845" cy="184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0246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243" y="174057"/>
            <a:ext cx="8053614" cy="91757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Конференции, круглые столы, фестивали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79143" y="979463"/>
            <a:ext cx="10515600" cy="244612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Калейдоскоп творческих достижений кружковцев "Вперёд, в будущее!" 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завершил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 год науки 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технологий. Мероприятие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прошло в школьной "Точке роста". На выставке были представлены детские работы по различным направлениям внеурочной деятельности. Ребята презентовали свои достижения. Всего в школе работает 18 кружков и секций: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"Домашняя лаборатория, "Домашний мастер", "Юнармеец", "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Роботрон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", "РобоКласс32", "История брянского края", "Чудеса своими руками", "Волшебная кисточка", "Народные игры", "Вокальное пение", "Сольное пение", "Литературная гостиная", секция по волейболу и другие.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Видео с мероприятия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здесь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ru-RU" sz="2000" dirty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youtu.be/MyT0cAKEwYo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года так же завершился смотром достижений кружковцев.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Учащиеся центра «Точка роста» показали научные опыты оп химии и физике.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68" y="3827959"/>
            <a:ext cx="3562065" cy="267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758" y="3827959"/>
            <a:ext cx="3581779" cy="268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066" y="3827959"/>
            <a:ext cx="3562064" cy="267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7620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3452" y="6180235"/>
            <a:ext cx="8191904" cy="618499"/>
          </a:xfrm>
        </p:spPr>
        <p:txBody>
          <a:bodyPr>
            <a:noAutofit/>
          </a:bodyPr>
          <a:lstStyle/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Калейдоскоп творческих достижений учащихся 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«Вперёд, в будущее!»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Users\user\Desktop\ФОТО\ШКОЛА 2021-2022\9.Завершение года науки и технологий\IMG_477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11" y="187023"/>
            <a:ext cx="3816840" cy="286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ФОТО\ШКОЛА 2021-2022\9.Завершение года науки и технологий\IMG_477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852" y="3192463"/>
            <a:ext cx="3816841" cy="286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user\Desktop\ФОТО\ШКОЛА 2021-2022\9.Завершение года науки и технологий\IMG_479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854" y="187023"/>
            <a:ext cx="3816841" cy="286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user\Desktop\ФОТО\ШКОЛА 2021-2022\9.Завершение года науки и технологий\IMG_479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11" y="3192463"/>
            <a:ext cx="3816840" cy="286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2175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5615</TotalTime>
  <Words>946</Words>
  <Application>Microsoft Office PowerPoint</Application>
  <PresentationFormat>Произвольный</PresentationFormat>
  <Paragraphs>85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Опыт использования цифрового оборудования  для организации внеурочной деятельности обучающихся  МАОУ «Речицкая СОШ»</vt:lpstr>
      <vt:lpstr>Презентация PowerPoint</vt:lpstr>
      <vt:lpstr>Презентация PowerPoint</vt:lpstr>
      <vt:lpstr>Презентация PowerPoint</vt:lpstr>
      <vt:lpstr>Кружки</vt:lpstr>
      <vt:lpstr>Научные исследования</vt:lpstr>
      <vt:lpstr>Каникулярное и свободное от уроков время</vt:lpstr>
      <vt:lpstr>Конференции, круглые столы, фестивали</vt:lpstr>
      <vt:lpstr>Калейдоскоп творческих достижений учащихся  «Вперёд, в будущее!»</vt:lpstr>
      <vt:lpstr>Презентация PowerPoint</vt:lpstr>
      <vt:lpstr>Презентация PowerPoint</vt:lpstr>
      <vt:lpstr>Презентация стенда  «Ученые – уроженцы Почепского района»</vt:lpstr>
      <vt:lpstr>Выставка постеров «Наука в XXI веке»</vt:lpstr>
      <vt:lpstr>Биологическая викторина</vt:lpstr>
      <vt:lpstr>Квест «Домашняя химическая лаборатория: чудеса да и только!»</vt:lpstr>
      <vt:lpstr>Викторина «Физика вокруг нас»</vt:lpstr>
      <vt:lpstr>Биологический квест «От тайны, к знаниям»</vt:lpstr>
      <vt:lpstr>Конкурс научных видеороликов  «Лови момент, сними эксперимент!»</vt:lpstr>
      <vt:lpstr>ОГУРЦЫ НА ОКНЕ В ШКОЛЕ</vt:lpstr>
      <vt:lpstr>Семинар руководителей Почепского района</vt:lpstr>
      <vt:lpstr>Презентация PowerPoint</vt:lpstr>
      <vt:lpstr>Презентация PowerPoint</vt:lpstr>
      <vt:lpstr>Презентация PowerPoint</vt:lpstr>
      <vt:lpstr>Социальная сеть «ВКонтакте» Закрытая группа «Речицкая СОШ»  </vt:lpstr>
      <vt:lpstr>YouTube - канал «Rechiza школа»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создании федеральной сети Центров образования цифрового и гуманитарного профилей «Точка роста»</dc:title>
  <dc:creator>Лариса Сулима</dc:creator>
  <cp:lastModifiedBy>user</cp:lastModifiedBy>
  <cp:revision>207</cp:revision>
  <dcterms:modified xsi:type="dcterms:W3CDTF">2023-05-26T10:45:56Z</dcterms:modified>
</cp:coreProperties>
</file>