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92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3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79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78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94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47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10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6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6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67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55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43A9-BAC5-4C25-BE6D-CEA9455D2AA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8BC1-4FD1-4488-A367-D737A11D1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94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al86" TargetMode="External"/><Relationship Id="rId2" Type="http://schemas.openxmlformats.org/officeDocument/2006/relationships/hyperlink" Target="https://clck.ru/327k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5260" y="1122363"/>
            <a:ext cx="8712740" cy="36344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Перспективы развития конкурсного движения в Брянской области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2022-2023 учебный год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0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113930"/>
            <a:ext cx="11081426" cy="9483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Конкурсное испытание «ВОСПИТАТЕЛЬНОЕ СОБЫТИЕ»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233" y="2458708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РЕГЛАМЕНТ КОНКУРСНОГО ИСПЫТАНИЯ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4476" y="1597916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655" y="1597916"/>
            <a:ext cx="11003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демонстрация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профессиональных компетенций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конкурсанта в области организации и проведения внеурочного занятия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, направленного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на достижение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результатов воспитания</a:t>
            </a:r>
            <a:endParaRPr lang="ru-RU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655" y="1516520"/>
            <a:ext cx="404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1234" y="983828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ЦЕЛЬ КОНКУРСНОГО ИСПЫТАНИЯ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54476" y="3095135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950664" y="3389716"/>
            <a:ext cx="5245685" cy="1193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813182" y="3348891"/>
            <a:ext cx="371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ВЫСТУПЛЕНИЕ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02600" y="3211115"/>
            <a:ext cx="71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07814" y="5276381"/>
            <a:ext cx="5188535" cy="1193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870332" y="5235556"/>
            <a:ext cx="410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ОТВЕТЫ НА ВОПРОСЫ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08278" y="5127019"/>
            <a:ext cx="71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</a:t>
            </a:r>
          </a:p>
        </p:txBody>
      </p:sp>
      <p:sp>
        <p:nvSpPr>
          <p:cNvPr id="34" name="Стрелка вправо с вырезом 33"/>
          <p:cNvSpPr/>
          <p:nvPr/>
        </p:nvSpPr>
        <p:spPr>
          <a:xfrm rot="5400000">
            <a:off x="4897452" y="4529785"/>
            <a:ext cx="446017" cy="756101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65582" y="4043213"/>
            <a:ext cx="37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до 20 минут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18861" y="5722906"/>
            <a:ext cx="37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до 10 минут</a:t>
            </a:r>
          </a:p>
        </p:txBody>
      </p:sp>
    </p:spTree>
    <p:extLst>
      <p:ext uri="{BB962C8B-B14F-4D97-AF65-F5344CB8AC3E}">
        <p14:creationId xmlns:p14="http://schemas.microsoft.com/office/powerpoint/2010/main" xmlns="" val="42717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59466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Единая архитектура муниципального этапа Всероссийского конкурса «Учитель года – 2023»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834" y="1984443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 ТУР – «УЧИТЕЛЬ-МАСТЕР»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4477" y="2630774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54477" y="3142034"/>
            <a:ext cx="10925782" cy="25389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8211" y="3240068"/>
            <a:ext cx="71011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2065" y="3240068"/>
            <a:ext cx="4377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МАСТЕР-КЛАСС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12064" y="4071065"/>
            <a:ext cx="9416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учебное занятие с коллегами, демонстрирующее педагогическое мастерство лауреатов в области трансляции педагогического опыта в ситуации профессионального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1369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113930"/>
            <a:ext cx="11081426" cy="9483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Конкурсное испытание «МАСТЕР-КЛАСС»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233" y="2458708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РЕГЛАМЕНТ КОНКУРСНОГО ИСПЫТАНИЯ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4476" y="1597916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655" y="1597916"/>
            <a:ext cx="11003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демонстрация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конкурсантом профессионального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мастерства в области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презентации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и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трансляции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педагогического опыта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 ситуации профессионального взаимодействия</a:t>
            </a:r>
            <a:endParaRPr lang="ru-RU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655" y="1516520"/>
            <a:ext cx="404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1234" y="983828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ЦЕЛЬ КОНКУРСНОГО ИСПЫТАНИЯ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54476" y="3095135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036264" y="3389716"/>
            <a:ext cx="6854643" cy="1193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98782" y="3348891"/>
            <a:ext cx="5747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ПРОВЕДЕНИЕ МАСТЕР-КЛАССА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88200" y="3211115"/>
            <a:ext cx="71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93414" y="5276381"/>
            <a:ext cx="6797493" cy="1193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55932" y="5235556"/>
            <a:ext cx="410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ОТВЕТЫ НА ВОПРОСЫ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193878" y="5127019"/>
            <a:ext cx="71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</a:t>
            </a:r>
          </a:p>
        </p:txBody>
      </p:sp>
      <p:sp>
        <p:nvSpPr>
          <p:cNvPr id="34" name="Стрелка вправо с вырезом 33"/>
          <p:cNvSpPr/>
          <p:nvPr/>
        </p:nvSpPr>
        <p:spPr>
          <a:xfrm rot="5400000">
            <a:off x="5269151" y="4531193"/>
            <a:ext cx="446017" cy="756101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1182" y="4043213"/>
            <a:ext cx="37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до 20 минут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04461" y="5722906"/>
            <a:ext cx="37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до 10 минут</a:t>
            </a:r>
          </a:p>
        </p:txBody>
      </p:sp>
    </p:spTree>
    <p:extLst>
      <p:ext uri="{BB962C8B-B14F-4D97-AF65-F5344CB8AC3E}">
        <p14:creationId xmlns:p14="http://schemas.microsoft.com/office/powerpoint/2010/main" xmlns="" val="21367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193840"/>
            <a:ext cx="11081426" cy="8916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Подготовка конкурсантов в 2022 году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834" y="1085538"/>
            <a:ext cx="1130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ВЫЕЗДНЫЕ СЕМИНАРЫ</a:t>
            </a: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6656" y="1608758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656" y="1804704"/>
            <a:ext cx="1130875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 семинара (середина октября, начало декабря)</a:t>
            </a: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6 учителей – членов клуба «Учитель года Брянской области»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 программе: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открытые уроки учителей;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мастер-классы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круглый стол «Конкурс профессионального мастерства, как средство развития учителя»</a:t>
            </a:r>
          </a:p>
        </p:txBody>
      </p:sp>
    </p:spTree>
    <p:extLst>
      <p:ext uri="{BB962C8B-B14F-4D97-AF65-F5344CB8AC3E}">
        <p14:creationId xmlns:p14="http://schemas.microsoft.com/office/powerpoint/2010/main" xmlns="" val="27699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193840"/>
            <a:ext cx="11081426" cy="8916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Подготовка конкурсантов в 2022 году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834" y="1085538"/>
            <a:ext cx="1130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ОНЛАЙН-ШКОЛА «УЧИТЕЛЬ ГОДА»</a:t>
            </a: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6656" y="1608758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656" y="1804704"/>
            <a:ext cx="1130875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 занятия в месяц</a:t>
            </a: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очно-заочный формат  обучения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победители и призеры регионального этапа Конкурса в качестве спикеров</a:t>
            </a: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все аспекты подготовки к Конкурсу (технологические, психологические и т. д.)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занятия предполагается проводить в виде тренингов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участники подготовят свои материалы для участия в конкурсе</a:t>
            </a: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3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193840"/>
            <a:ext cx="11081426" cy="8916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Подготовка конкурсантов в 2022 году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834" y="1085538"/>
            <a:ext cx="1130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ОНЛАЙН-ШКОЛА «УЧИТЕЛЬ ГОДА»</a:t>
            </a: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6656" y="1608758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655" y="1804704"/>
            <a:ext cx="560573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Заявки от участников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hlinkClick r:id="rId2"/>
              </a:rPr>
              <a:t>https://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hlinkClick r:id="rId2"/>
              </a:rPr>
              <a:t>clck.ru/327kdE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>
              <a:spcAft>
                <a:spcPts val="600"/>
              </a:spcAft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Контакты для связи: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Тел./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WhatsApp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+7-919-192-49-24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VK: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hlinkClick r:id="rId3"/>
              </a:rPr>
              <a:t>https://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hlinkClick r:id="rId3"/>
              </a:rPr>
              <a:t>vk.com/ial86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E-mail:  ial86@mail.ru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352" y="2500456"/>
            <a:ext cx="2579234" cy="25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6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1380" y="389782"/>
            <a:ext cx="6528880" cy="111347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Иванов Алексей Иванович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052" y="365125"/>
            <a:ext cx="3918493" cy="588524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51380" y="1281485"/>
            <a:ext cx="6528880" cy="4968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Заместитель директора по УВР ГБОУ «Брянский городской лицей №1 имени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А. С. Пушкина»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Координатор работы Брянского регионального клуба «Учитель года»</a:t>
            </a:r>
          </a:p>
          <a:p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Лауреат регионального этапа Всероссийского конкурса «Учитель года России – 2018»</a:t>
            </a:r>
          </a:p>
          <a:p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Почетный работник воспитания и просвещения РФ</a:t>
            </a:r>
          </a:p>
        </p:txBody>
      </p:sp>
    </p:spTree>
    <p:extLst>
      <p:ext uri="{BB962C8B-B14F-4D97-AF65-F5344CB8AC3E}">
        <p14:creationId xmlns:p14="http://schemas.microsoft.com/office/powerpoint/2010/main" xmlns="" val="18285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11347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Брянский региональный клуб «Учитель года»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33" y="3762650"/>
            <a:ext cx="2605493" cy="2605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32" y="1656105"/>
            <a:ext cx="2605493" cy="1953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8404" t="3247" r="16298" b="3777"/>
          <a:stretch/>
        </p:blipFill>
        <p:spPr>
          <a:xfrm>
            <a:off x="4351564" y="1831796"/>
            <a:ext cx="5559879" cy="386170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331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11347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Брянский региональный клуб «Учитель года»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834" y="1503261"/>
            <a:ext cx="1137163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Добровольное общественное объединение педагогов – лауреатов регионального этапа Всероссийского конкурса профессионального педагогического мастерства «Учитель года»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На данный момент 30 педагогов – победителей и призеров(лауреатов) регионального этапа конкурса «Учитель года России»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Многие занимают административные должности, возглавляют муниципальные методические объединения</a:t>
            </a: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Представляли Брянскую область на различных Всероссийских фестивалях педагогического мастерства (Тула, Гатчина, Лазаревское, Санкт-Петербург, Москва)</a:t>
            </a: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Организует фестиваль педагогического мастерства «Парад звезд на </a:t>
            </a: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Брянщине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2752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11347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Брянский региональный клуб «Учитель года»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34" y="1503261"/>
            <a:ext cx="4312596" cy="3234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664" y="1503260"/>
            <a:ext cx="4312596" cy="3234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356" y="2736263"/>
            <a:ext cx="2168326" cy="38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8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11347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Количество победителей и призеров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 муниципалитетам (за последние 5 лет)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6987" y="1869669"/>
            <a:ext cx="40467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Дубровский район – 2</a:t>
            </a:r>
          </a:p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Выгоничский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2</a:t>
            </a:r>
          </a:p>
          <a:p>
            <a:pPr>
              <a:spcAft>
                <a:spcPts val="600"/>
              </a:spcAft>
            </a:pP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Унечский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- 3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г. Брянск – 12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Всего – 24 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1626" y="1869669"/>
            <a:ext cx="40467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Злынковский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1</a:t>
            </a: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Стародуб – 1</a:t>
            </a:r>
          </a:p>
          <a:p>
            <a:pPr>
              <a:spcAft>
                <a:spcPts val="600"/>
              </a:spcAft>
            </a:pP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Клетнянский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1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г. Сельцо – 1</a:t>
            </a:r>
          </a:p>
          <a:p>
            <a:pPr>
              <a:spcAft>
                <a:spcPts val="600"/>
              </a:spcAft>
            </a:pP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Почепский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3" t="5861" r="5861" b="6903"/>
          <a:stretch/>
        </p:blipFill>
        <p:spPr>
          <a:xfrm>
            <a:off x="1781783" y="4538556"/>
            <a:ext cx="2986392" cy="1991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63" r="12269" b="6406"/>
          <a:stretch/>
        </p:blipFill>
        <p:spPr>
          <a:xfrm>
            <a:off x="6631021" y="4538557"/>
            <a:ext cx="2986392" cy="19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59466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Муниципалитеты редко принимавшие участие в региональном этапе конкурса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(за последние 3 года)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9210" y="2488654"/>
            <a:ext cx="5231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Суземский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0</a:t>
            </a:r>
          </a:p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Трубчевский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1 (2020 год)</a:t>
            </a: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г. Сельцо – 1 (2021 год)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г. Фокино – 1 (2022 год)</a:t>
            </a:r>
          </a:p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Мглинский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1 (2020 год)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8162" y="2488655"/>
            <a:ext cx="40467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Брасовский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0</a:t>
            </a:r>
          </a:p>
          <a:p>
            <a:pPr>
              <a:spcAft>
                <a:spcPts val="600"/>
              </a:spcAft>
            </a:pP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Гордеевский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0</a:t>
            </a:r>
          </a:p>
          <a:p>
            <a:pPr>
              <a:spcAft>
                <a:spcPts val="600"/>
              </a:spcAft>
            </a:pP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Жирятинский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0</a:t>
            </a:r>
          </a:p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Рогнединский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0</a:t>
            </a:r>
          </a:p>
          <a:p>
            <a:pPr>
              <a:spcAft>
                <a:spcPts val="600"/>
              </a:spcAft>
            </a:pP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Севский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0</a:t>
            </a:r>
          </a:p>
        </p:txBody>
      </p:sp>
    </p:spTree>
    <p:extLst>
      <p:ext uri="{BB962C8B-B14F-4D97-AF65-F5344CB8AC3E}">
        <p14:creationId xmlns:p14="http://schemas.microsoft.com/office/powerpoint/2010/main" xmlns="" val="10994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59466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Единая архитектура муниципального этапа Всероссийского конкурса «Учитель года – 2023»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834" y="1984443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 ТУР – «УЧИТЕЛЬ-ПРОФЕССИОНАЛ»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4477" y="2630774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54477" y="3142034"/>
            <a:ext cx="4815191" cy="28891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1753" y="3655567"/>
            <a:ext cx="71011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15474" y="3240068"/>
            <a:ext cx="1493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УРОК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12068" y="4025074"/>
            <a:ext cx="3443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компетенции конкурсанта в области подготовки, проведения и анализа урока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77062" y="3142034"/>
            <a:ext cx="5303197" cy="288911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74338" y="3655567"/>
            <a:ext cx="71011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70450" y="3240068"/>
            <a:ext cx="4075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ВОСПИТАТЕЛЬНОЕ СОБЫТИЕ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66558" y="4224954"/>
            <a:ext cx="40758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компетенции конкурсанта в области организации внеурочной деятельности, направленной на достижение результатов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6912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113930"/>
            <a:ext cx="11081426" cy="94833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Конкурсное испытание «УРОК»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234" y="2879641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РЕГЛАМЕНТ КОНКУРСНОГО ИСПЫТАНИЯ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4476" y="1597916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655" y="1597916"/>
            <a:ext cx="11003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демонстрация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конкурсантом профессиональных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компетенций в области подготовки, проведения и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анализа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урока как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основной формы организации учебно-воспитательного процесса 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учебной деятельности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обучающихся.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655" y="1516520"/>
            <a:ext cx="404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1234" y="983828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ЦЕЛЬ КОНКУРСНОГО ИСПЫТАНИЯ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54476" y="3464816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31231" y="4190076"/>
            <a:ext cx="4815191" cy="17450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2296" y="4107089"/>
            <a:ext cx="71011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93749" y="4149252"/>
            <a:ext cx="371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ПРОЕКТ УРОКА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93749" y="4691174"/>
            <a:ext cx="3776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обоснование применения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методических подходов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, приемов и технологий в соответствии с заявленной темой и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целевыми ориентирами 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урока</a:t>
            </a:r>
            <a:endParaRPr lang="ru-RU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41268" y="3653105"/>
            <a:ext cx="4339595" cy="1193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603786" y="3612280"/>
            <a:ext cx="371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УРОК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03786" y="4154202"/>
            <a:ext cx="3776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проведение учебного занятия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93204" y="3474504"/>
            <a:ext cx="71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93203" y="5426173"/>
            <a:ext cx="4287661" cy="1193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655721" y="5385348"/>
            <a:ext cx="371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САМОАНАЛИЗ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55721" y="5927270"/>
            <a:ext cx="3186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Анализ учебного занятия конкурсантом, ответы на вопросы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93667" y="5276811"/>
            <a:ext cx="71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3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 rot="20305469">
            <a:off x="5334966" y="4130265"/>
            <a:ext cx="1348562" cy="756101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Стрелка вправо с вырезом 33"/>
          <p:cNvSpPr/>
          <p:nvPr/>
        </p:nvSpPr>
        <p:spPr>
          <a:xfrm rot="5400000">
            <a:off x="8526722" y="4783879"/>
            <a:ext cx="446017" cy="756101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0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596</Words>
  <Application>Microsoft Office PowerPoint</Application>
  <PresentationFormat>Произвольный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Перспективы развития конкурсного движения в Брянской области  2022-2023 учебный год</vt:lpstr>
      <vt:lpstr>Иванов Алексей Иванович</vt:lpstr>
      <vt:lpstr>Брянский региональный клуб «Учитель года»</vt:lpstr>
      <vt:lpstr>Брянский региональный клуб «Учитель года»</vt:lpstr>
      <vt:lpstr>Брянский региональный клуб «Учитель года»</vt:lpstr>
      <vt:lpstr>Количество победителей и призеров  по муниципалитетам (за последние 5 лет)</vt:lpstr>
      <vt:lpstr>Муниципалитеты редко принимавшие участие в региональном этапе конкурса  (за последние 3 года)</vt:lpstr>
      <vt:lpstr>Единая архитектура муниципального этапа Всероссийского конкурса «Учитель года – 2023»</vt:lpstr>
      <vt:lpstr>Конкурсное испытание «УРОК»</vt:lpstr>
      <vt:lpstr>Конкурсное испытание «ВОСПИТАТЕЛЬНОЕ СОБЫТИЕ»</vt:lpstr>
      <vt:lpstr>Единая архитектура муниципального этапа Всероссийского конкурса «Учитель года – 2023»</vt:lpstr>
      <vt:lpstr>Конкурсное испытание «МАСТЕР-КЛАСС»</vt:lpstr>
      <vt:lpstr>Подготовка конкурсантов в 2022 году</vt:lpstr>
      <vt:lpstr>Подготовка конкурсантов в 2022 году</vt:lpstr>
      <vt:lpstr>Подготовка конкурсантов в 2022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конкурсного движения в Брянской области  2022-2023 учебный год</dc:title>
  <dc:creator>IvanovAI</dc:creator>
  <cp:lastModifiedBy>Ольга</cp:lastModifiedBy>
  <cp:revision>25</cp:revision>
  <dcterms:created xsi:type="dcterms:W3CDTF">2022-09-15T06:23:34Z</dcterms:created>
  <dcterms:modified xsi:type="dcterms:W3CDTF">2022-11-16T12:09:56Z</dcterms:modified>
</cp:coreProperties>
</file>