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0" r:id="rId2"/>
    <p:sldId id="284" r:id="rId3"/>
    <p:sldId id="306" r:id="rId4"/>
    <p:sldId id="350" r:id="rId5"/>
    <p:sldId id="354" r:id="rId6"/>
    <p:sldId id="351" r:id="rId7"/>
    <p:sldId id="353" r:id="rId8"/>
    <p:sldId id="352" r:id="rId9"/>
    <p:sldId id="318" r:id="rId10"/>
    <p:sldId id="319" r:id="rId11"/>
    <p:sldId id="335" r:id="rId12"/>
    <p:sldId id="336" r:id="rId13"/>
    <p:sldId id="345" r:id="rId14"/>
    <p:sldId id="344" r:id="rId15"/>
    <p:sldId id="346" r:id="rId16"/>
    <p:sldId id="343" r:id="rId17"/>
    <p:sldId id="348" r:id="rId18"/>
    <p:sldId id="347" r:id="rId19"/>
    <p:sldId id="324" r:id="rId20"/>
    <p:sldId id="339" r:id="rId21"/>
    <p:sldId id="340" r:id="rId22"/>
    <p:sldId id="349" r:id="rId23"/>
    <p:sldId id="331" r:id="rId24"/>
    <p:sldId id="337" r:id="rId25"/>
    <p:sldId id="326" r:id="rId26"/>
    <p:sldId id="338" r:id="rId27"/>
    <p:sldId id="329" r:id="rId28"/>
    <p:sldId id="341" r:id="rId29"/>
    <p:sldId id="342" r:id="rId30"/>
    <p:sldId id="327" r:id="rId31"/>
    <p:sldId id="281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4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orient="horz" pos="2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56EB3"/>
    <a:srgbClr val="A03B47"/>
    <a:srgbClr val="323639"/>
    <a:srgbClr val="425897"/>
    <a:srgbClr val="CF91A0"/>
    <a:srgbClr val="9E455A"/>
    <a:srgbClr val="3E5290"/>
    <a:srgbClr val="394D89"/>
    <a:srgbClr val="172D41"/>
    <a:srgbClr val="B454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9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98" y="-96"/>
      </p:cViewPr>
      <p:guideLst>
        <p:guide orient="horz" pos="1344"/>
        <p:guide orient="horz" pos="2364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C2F58-D215-4CC7-AD4D-FC17FB7843B1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65097-A64C-47AF-ACA0-4407E010FA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361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60B8-80A5-4CA5-A9B1-B13943DC77C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89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60B8-80A5-4CA5-A9B1-B13943DC77C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89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60B8-80A5-4CA5-A9B1-B13943DC77C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892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60B8-80A5-4CA5-A9B1-B13943DC77C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892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560B8-80A5-4CA5-A9B1-B13943DC77C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189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073E-BD88-45FD-AE6B-93670B509614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10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F3924-3F72-40A7-8482-24225E9D9E3A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223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3C06-15C0-41D2-9192-609541AC46F3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51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6801-6EB2-451A-AF80-7EF6266E6E2F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1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2E04-C0A5-4877-82C4-1F93A01F11B1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405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7BE-6134-4A79-AF9A-0822874F5181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343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CA26C-02EA-4D7B-9187-DE6F473F3B2B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900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FB487-EB58-4FCF-88B7-971F70E19F87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76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8445-8E9F-4258-801D-8C594FD674C8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8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5593-4396-4C5A-B2DE-F9955C190711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72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872B-D0AC-4F24-A2E7-C8F716C12669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41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C846E-F3FC-4392-A2BB-097F2AAAE2D6}" type="datetime1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AFEEC-CDC8-4D85-9336-65DF057AB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35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нтажная область 1@2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900"/>
          <a:stretch/>
        </p:blipFill>
        <p:spPr bwMode="auto">
          <a:xfrm>
            <a:off x="-37291" y="0"/>
            <a:ext cx="12229291" cy="2957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6F1F4CD-ED4E-9D44-9ECD-8BACF0E8CB06}"/>
              </a:ext>
            </a:extLst>
          </p:cNvPr>
          <p:cNvSpPr txBox="1"/>
          <p:nvPr/>
        </p:nvSpPr>
        <p:spPr>
          <a:xfrm>
            <a:off x="1178011" y="2092219"/>
            <a:ext cx="10396151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4000" b="1" dirty="0" smtClean="0">
                <a:solidFill>
                  <a:srgbClr val="425897"/>
                </a:solidFill>
                <a:latin typeface="Arial Narrow" panose="020B0606020202030204" pitchFamily="34" charset="0"/>
              </a:rPr>
              <a:t>О разработке методических материалов, мониторинге и реализации проекта </a:t>
            </a:r>
            <a:br>
              <a:rPr lang="ru-RU" sz="4000" b="1" dirty="0" smtClean="0">
                <a:solidFill>
                  <a:srgbClr val="425897"/>
                </a:solidFill>
                <a:latin typeface="Arial Narrow" panose="020B0606020202030204" pitchFamily="34" charset="0"/>
              </a:rPr>
            </a:br>
            <a:r>
              <a:rPr lang="ru-RU" sz="4000" b="1" dirty="0" smtClean="0">
                <a:solidFill>
                  <a:srgbClr val="425897"/>
                </a:solidFill>
                <a:latin typeface="Arial Narrow" panose="020B0606020202030204" pitchFamily="34" charset="0"/>
              </a:rPr>
              <a:t>«Разговоры </a:t>
            </a:r>
            <a:r>
              <a:rPr lang="ru-RU" sz="4000" b="1" dirty="0">
                <a:solidFill>
                  <a:srgbClr val="425897"/>
                </a:solidFill>
                <a:latin typeface="Arial Narrow" panose="020B0606020202030204" pitchFamily="34" charset="0"/>
              </a:rPr>
              <a:t>о </a:t>
            </a:r>
            <a:r>
              <a:rPr lang="ru-RU" sz="4000" b="1" dirty="0" smtClean="0">
                <a:solidFill>
                  <a:srgbClr val="425897"/>
                </a:solidFill>
                <a:latin typeface="Arial Narrow" panose="020B0606020202030204" pitchFamily="34" charset="0"/>
              </a:rPr>
              <a:t>важном». </a:t>
            </a:r>
            <a:br>
              <a:rPr lang="ru-RU" sz="4000" b="1" dirty="0" smtClean="0">
                <a:solidFill>
                  <a:srgbClr val="425897"/>
                </a:solidFill>
                <a:latin typeface="Arial Narrow" panose="020B0606020202030204" pitchFamily="34" charset="0"/>
              </a:rPr>
            </a:br>
            <a:r>
              <a:rPr lang="ru-RU" sz="4000" b="1" dirty="0" smtClean="0">
                <a:solidFill>
                  <a:srgbClr val="425897"/>
                </a:solidFill>
                <a:latin typeface="Arial Narrow" panose="020B0606020202030204" pitchFamily="34" charset="0"/>
              </a:rPr>
              <a:t>Первые итоги и рекомендации</a:t>
            </a:r>
            <a:endParaRPr lang="ru-RU" sz="4000" b="1" dirty="0">
              <a:solidFill>
                <a:srgbClr val="425897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B933027-5F7C-DC44-855A-708A65A8E087}"/>
              </a:ext>
            </a:extLst>
          </p:cNvPr>
          <p:cNvSpPr txBox="1"/>
          <p:nvPr/>
        </p:nvSpPr>
        <p:spPr>
          <a:xfrm>
            <a:off x="1181937" y="4897212"/>
            <a:ext cx="69610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Евгений Юрьевич </a:t>
            </a:r>
            <a:r>
              <a:rPr lang="ru-RU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Малеванов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заместитель директора  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Института стратегии развития образования РАО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1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cdn-icons-png.flaticon.com/512/7403/74030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81" y="3357544"/>
            <a:ext cx="791992" cy="791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dn-icons.flaticon.com/png/512/748/premium/748189.png?token=exp=1656247980~hmac=14bbfca70bbd43fe2e9baef2ae8bb1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64" y="4213842"/>
            <a:ext cx="717628" cy="71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2173" y="6411824"/>
            <a:ext cx="2743200" cy="365125"/>
          </a:xfrm>
        </p:spPr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10</a:t>
            </a:fld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3612" y="71459"/>
            <a:ext cx="11391761" cy="67054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579" y="4149536"/>
            <a:ext cx="2524125" cy="249555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9D4A48CD-969C-ED32-9C33-A54BFB4E5411}"/>
              </a:ext>
            </a:extLst>
          </p:cNvPr>
          <p:cNvSpPr/>
          <p:nvPr/>
        </p:nvSpPr>
        <p:spPr>
          <a:xfrm>
            <a:off x="7439589" y="4475044"/>
            <a:ext cx="4090336" cy="2289310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09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D3E70573-ECE4-4B64-A012-F2CCB0BC1F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46"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278" cy="42037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1125" y="2884784"/>
            <a:ext cx="1616075" cy="772816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1B7474-FD77-B1FC-F6DC-557F368A57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039" y="3034813"/>
            <a:ext cx="9498962" cy="3686661"/>
          </a:xfrm>
          <a:prstGeom prst="rect">
            <a:avLst/>
          </a:prstGeom>
        </p:spPr>
      </p:pic>
      <p:cxnSp>
        <p:nvCxnSpPr>
          <p:cNvPr id="6" name="Прямая со стрелкой 5"/>
          <p:cNvCxnSpPr>
            <a:cxnSpLocks/>
          </p:cNvCxnSpPr>
          <p:nvPr/>
        </p:nvCxnSpPr>
        <p:spPr>
          <a:xfrm>
            <a:off x="1678039" y="3455629"/>
            <a:ext cx="1015000" cy="586284"/>
          </a:xfrm>
          <a:prstGeom prst="straightConnector1">
            <a:avLst/>
          </a:prstGeom>
          <a:ln w="69850" cap="rnd">
            <a:solidFill>
              <a:srgbClr val="A03B47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8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D3E70573-ECE4-4B64-A012-F2CCB0BC1F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46"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278" cy="4203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744A17-B8F4-3194-B4C7-E459CF5711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039" y="3034813"/>
            <a:ext cx="9498962" cy="368666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78157" y="4005723"/>
            <a:ext cx="1815547" cy="772816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3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BB54DB53-736D-4201-2801-F9A43A0D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A98566-6810-438C-956C-7C4E9300A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15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D3E70573-ECE4-4B64-A012-F2CCB0BC1F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46"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278" cy="4203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744A17-B8F4-3194-B4C7-E459CF5711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039" y="3034813"/>
            <a:ext cx="9498962" cy="368666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610677" y="4535807"/>
            <a:ext cx="1815547" cy="772816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7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4C3F4780-6739-A073-A454-CB34CC20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36D5650-2BDD-63FB-CBA3-60E25AA7A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50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D3E70573-ECE4-4B64-A012-F2CCB0BC1F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46"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278" cy="4203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744A17-B8F4-3194-B4C7-E459CF5711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039" y="3034813"/>
            <a:ext cx="9498962" cy="368666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533323" y="3965963"/>
            <a:ext cx="1815547" cy="772816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4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75112203-398A-25E7-1AA2-90E30584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6DB6333-5924-3955-4482-BEF3D4C9A9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1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D3E70573-ECE4-4B64-A012-F2CCB0BC1F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46"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278" cy="4203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8744A17-B8F4-3194-B4C7-E459CF5711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039" y="3034813"/>
            <a:ext cx="9498962" cy="368666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78157" y="5171912"/>
            <a:ext cx="1815547" cy="772816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2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69F3EED-AC57-3450-7704-D4FB740E7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86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2173" y="6411824"/>
            <a:ext cx="2743200" cy="365125"/>
          </a:xfrm>
        </p:spPr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19</a:t>
            </a:fld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3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xn--b1addmfe5aaikeid.xn--p1ai/uploads/article/wysiwyg/8f262e8087d5_become-a-teacher.jpg">
            <a:extLst>
              <a:ext uri="{FF2B5EF4-FFF2-40B4-BE49-F238E27FC236}">
                <a16:creationId xmlns="" xmlns:a16="http://schemas.microsoft.com/office/drawing/2014/main" id="{CABD5B5B-0897-6E4E-B848-8AB68F601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86" r="48143"/>
          <a:stretch/>
        </p:blipFill>
        <p:spPr bwMode="auto">
          <a:xfrm>
            <a:off x="21537" y="1391940"/>
            <a:ext cx="3571895" cy="5466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 стрелкой 27"/>
          <p:cNvCxnSpPr/>
          <p:nvPr/>
        </p:nvCxnSpPr>
        <p:spPr>
          <a:xfrm>
            <a:off x="3904079" y="3771505"/>
            <a:ext cx="985776" cy="1"/>
          </a:xfrm>
          <a:prstGeom prst="straightConnector1">
            <a:avLst/>
          </a:prstGeom>
          <a:ln w="69850" cap="rnd">
            <a:solidFill>
              <a:srgbClr val="6C7AB1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Монтажная область 1@2x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14"/>
          <a:stretch/>
        </p:blipFill>
        <p:spPr bwMode="auto">
          <a:xfrm>
            <a:off x="21537" y="0"/>
            <a:ext cx="12229291" cy="203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4079" y="1513316"/>
            <a:ext cx="8656889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495"/>
              </a:lnSpc>
              <a:spcBef>
                <a:spcPct val="0"/>
              </a:spcBef>
            </a:pPr>
            <a:r>
              <a:rPr lang="ru-RU" sz="3200" b="1" dirty="0">
                <a:solidFill>
                  <a:srgbClr val="425897"/>
                </a:solidFill>
                <a:latin typeface="Arial Narrow" panose="020B0606020202030204" pitchFamily="34" charset="0"/>
              </a:rPr>
              <a:t>РАЗГОВОРЫ О ВАЖНОМ. </a:t>
            </a:r>
            <a:r>
              <a:rPr lang="ru-RU" sz="2400" b="1" dirty="0">
                <a:solidFill>
                  <a:srgbClr val="425897"/>
                </a:solidFill>
                <a:latin typeface="Arial Narrow" panose="020B0606020202030204" pitchFamily="34" charset="0"/>
              </a:rPr>
              <a:t>1-2, 3-4, 5-</a:t>
            </a:r>
            <a:r>
              <a:rPr lang="en-US" sz="2400" b="1" dirty="0">
                <a:solidFill>
                  <a:srgbClr val="425897"/>
                </a:solidFill>
                <a:latin typeface="Arial Narrow" panose="020B0606020202030204" pitchFamily="34" charset="0"/>
              </a:rPr>
              <a:t>7</a:t>
            </a:r>
            <a:r>
              <a:rPr lang="ru-RU" sz="2400" b="1" dirty="0">
                <a:solidFill>
                  <a:srgbClr val="425897"/>
                </a:solidFill>
                <a:latin typeface="Arial Narrow" panose="020B0606020202030204" pitchFamily="34" charset="0"/>
              </a:rPr>
              <a:t>, </a:t>
            </a:r>
            <a:r>
              <a:rPr lang="en-US" sz="2400" b="1" dirty="0">
                <a:solidFill>
                  <a:srgbClr val="425897"/>
                </a:solidFill>
                <a:latin typeface="Arial Narrow" panose="020B0606020202030204" pitchFamily="34" charset="0"/>
              </a:rPr>
              <a:t>8</a:t>
            </a:r>
            <a:r>
              <a:rPr lang="ru-RU" sz="2400" b="1" dirty="0">
                <a:solidFill>
                  <a:srgbClr val="425897"/>
                </a:solidFill>
                <a:latin typeface="Arial Narrow" panose="020B0606020202030204" pitchFamily="34" charset="0"/>
              </a:rPr>
              <a:t>-9, 10-11 (СПО)</a:t>
            </a:r>
            <a:endParaRPr lang="en-US" sz="3200" b="1" dirty="0">
              <a:solidFill>
                <a:srgbClr val="425897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9960" y="2677493"/>
            <a:ext cx="2940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25897"/>
                </a:solidFill>
                <a:latin typeface="Arial Narrow" panose="020B0606020202030204" pitchFamily="34" charset="0"/>
              </a:rPr>
              <a:t>КОМПЛЕКТ МАТЕРИАЛОВ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8484" y="4387059"/>
            <a:ext cx="2523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25897"/>
                </a:solidFill>
                <a:latin typeface="Arial Narrow" panose="020B0606020202030204" pitchFamily="34" charset="0"/>
              </a:rPr>
              <a:t>ФОРМАТЫ ЗАНЯТИЙ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63463" y="3109786"/>
            <a:ext cx="30966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сценарий занятия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методические рекомендации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видеоматериалы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интерактивные задания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дополнительные материалы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58484" y="4885836"/>
            <a:ext cx="35138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эвристическая беседа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дискуссия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виртуальная экскурсия/ путешествие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конкурс (чтецов, рисунков)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деловая, ролевая, сюжетная игра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7166849" y="5762999"/>
            <a:ext cx="985776" cy="1"/>
          </a:xfrm>
          <a:prstGeom prst="straightConnector1">
            <a:avLst/>
          </a:prstGeom>
          <a:ln w="69850" cap="rnd">
            <a:solidFill>
              <a:srgbClr val="6C7AB1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252625" y="6424223"/>
            <a:ext cx="2743200" cy="365125"/>
          </a:xfrm>
        </p:spPr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2</a:t>
            </a:fld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D3E70573-ECE4-4B64-A012-F2CCB0BC1F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46"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278" cy="420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542" y="3019059"/>
            <a:ext cx="9361436" cy="360748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610600" y="4081671"/>
            <a:ext cx="2322443" cy="980659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7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799" y="814171"/>
            <a:ext cx="10683875" cy="5443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80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D3E70573-ECE4-4B64-A012-F2CCB0BC1F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46"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278" cy="420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542" y="3019059"/>
            <a:ext cx="9361436" cy="360748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610600" y="4810541"/>
            <a:ext cx="2322443" cy="980659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97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cdn-icons-png.flaticon.com/512/7403/74030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81" y="3357544"/>
            <a:ext cx="791992" cy="791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dn-icons.flaticon.com/png/512/748/premium/748189.png?token=exp=1656247980~hmac=14bbfca70bbd43fe2e9baef2ae8bb1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64" y="4213842"/>
            <a:ext cx="717628" cy="71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2173" y="6411824"/>
            <a:ext cx="2743200" cy="365125"/>
          </a:xfrm>
        </p:spPr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23</a:t>
            </a:fld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42CF6BC-6C11-398C-909A-64A2DD4375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43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D3E70573-ECE4-4B64-A012-F2CCB0BC1F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46"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278" cy="420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542" y="3019059"/>
            <a:ext cx="9361436" cy="360748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118225" y="4893617"/>
            <a:ext cx="2492375" cy="772816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2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BCD46EC-65AA-3F58-6001-75742F2E8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32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2173" y="6411824"/>
            <a:ext cx="2743200" cy="365125"/>
          </a:xfrm>
        </p:spPr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25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300" y="127000"/>
            <a:ext cx="762000" cy="266700"/>
          </a:xfrm>
          <a:prstGeom prst="rect">
            <a:avLst/>
          </a:prstGeom>
          <a:solidFill>
            <a:srgbClr val="32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55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D3E70573-ECE4-4B64-A012-F2CCB0BC1F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46"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278" cy="4203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9542" y="3019059"/>
            <a:ext cx="9361436" cy="360748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046839" y="5621634"/>
            <a:ext cx="2492375" cy="772816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05B479F5-A156-EB63-E746-F973BE104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152"/>
            <a:ext cx="12192000" cy="5532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2173" y="6411824"/>
            <a:ext cx="2743200" cy="365125"/>
          </a:xfrm>
        </p:spPr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27</a:t>
            </a:fld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4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D3E70573-ECE4-4B64-A012-F2CCB0BC1F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46"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5278" cy="4203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A2CE92F-690A-9690-A747-BCC587C53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3039" y="3034813"/>
            <a:ext cx="9498962" cy="368666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435078" y="5833718"/>
            <a:ext cx="2492375" cy="772816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80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/>
            <a:fld id="{D3E70573-ECE4-4B64-A012-F2CCB0BC1F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46"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8F26616-0EF1-1523-2AA0-313787A5D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661" y="1664743"/>
            <a:ext cx="4744277" cy="4869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A340A1-E655-1325-4D39-A3AB73A45122}"/>
              </a:ext>
            </a:extLst>
          </p:cNvPr>
          <p:cNvSpPr txBox="1"/>
          <p:nvPr/>
        </p:nvSpPr>
        <p:spPr>
          <a:xfrm>
            <a:off x="3246578" y="429915"/>
            <a:ext cx="6149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94D89"/>
                </a:solidFill>
                <a:latin typeface="Arial Narrow" panose="020B0606020202030204" pitchFamily="34" charset="0"/>
              </a:rPr>
              <a:t>QR-</a:t>
            </a:r>
            <a:r>
              <a:rPr lang="ru-RU" sz="3600" b="1" dirty="0">
                <a:solidFill>
                  <a:srgbClr val="394D89"/>
                </a:solidFill>
                <a:latin typeface="Arial Narrow" panose="020B0606020202030204" pitchFamily="34" charset="0"/>
              </a:rPr>
              <a:t>код Анкеты обратной связи</a:t>
            </a:r>
            <a:endParaRPr lang="ru-RU" sz="3200" b="1" dirty="0">
              <a:solidFill>
                <a:srgbClr val="394D8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0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Монтажная область 1@2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14"/>
          <a:stretch/>
        </p:blipFill>
        <p:spPr bwMode="auto">
          <a:xfrm>
            <a:off x="-37291" y="-12038"/>
            <a:ext cx="12229291" cy="1857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30"/>
          <p:cNvSpPr txBox="1"/>
          <p:nvPr/>
        </p:nvSpPr>
        <p:spPr>
          <a:xfrm>
            <a:off x="767751" y="717993"/>
            <a:ext cx="12536418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28"/>
              </a:lnSpc>
              <a:spcBef>
                <a:spcPct val="0"/>
              </a:spcBef>
            </a:pPr>
            <a:endParaRPr lang="ru-RU" sz="4100" spc="82" dirty="0">
              <a:solidFill>
                <a:srgbClr val="6A1F5F"/>
              </a:solidFill>
              <a:latin typeface="Oswald"/>
            </a:endParaRPr>
          </a:p>
          <a:p>
            <a:pPr>
              <a:lnSpc>
                <a:spcPts val="4628"/>
              </a:lnSpc>
              <a:spcBef>
                <a:spcPct val="0"/>
              </a:spcBef>
            </a:pPr>
            <a:endParaRPr lang="en-US" sz="4100" spc="82" dirty="0">
              <a:solidFill>
                <a:schemeClr val="accent5">
                  <a:lumMod val="50000"/>
                </a:schemeClr>
              </a:solidFill>
              <a:latin typeface="Oswald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3154" y="1115216"/>
            <a:ext cx="11332365" cy="553992"/>
          </a:xfrm>
          <a:prstGeom prst="rect">
            <a:avLst/>
          </a:prstGeom>
        </p:spPr>
        <p:txBody>
          <a:bodyPr wrap="square" lIns="60954" tIns="30477" rIns="60954" bIns="30477">
            <a:spAutoFit/>
          </a:bodyPr>
          <a:lstStyle/>
          <a:p>
            <a:pPr algn="ctr"/>
            <a:r>
              <a:rPr lang="ru-RU" sz="3200" b="1" spc="-150" dirty="0">
                <a:solidFill>
                  <a:srgbClr val="394D89"/>
                </a:solidFill>
                <a:latin typeface="Arial Narrow" panose="020B0606020202030204" pitchFamily="34" charset="0"/>
              </a:rPr>
              <a:t>ТЕМАТИКА ЗАНЯТИЙ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302" y="1760611"/>
            <a:ext cx="3436079" cy="1397030"/>
          </a:xfrm>
          <a:prstGeom prst="rect">
            <a:avLst/>
          </a:prstGeom>
          <a:solidFill>
            <a:schemeClr val="bg1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9035" y="1822143"/>
            <a:ext cx="33383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Oswald" charset="-52"/>
              </a:rPr>
              <a:t>Дружба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День знаний/Россия-страна возможностей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Наша </a:t>
            </a:r>
            <a:r>
              <a:rPr lang="ru-RU" sz="1100" dirty="0" smtClean="0">
                <a:latin typeface="Oswald" charset="-52"/>
              </a:rPr>
              <a:t>страна-Россия</a:t>
            </a:r>
            <a:endParaRPr lang="ru-RU" sz="1100" dirty="0">
              <a:latin typeface="Oswald" charset="-52"/>
            </a:endParaRPr>
          </a:p>
          <a:p>
            <a:r>
              <a:rPr lang="ru-RU" sz="1100" b="1" dirty="0">
                <a:latin typeface="Oswald" charset="-52"/>
              </a:rPr>
              <a:t>Развитие, самореализация 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165 лет со дня рождения К.Э. Циолковского </a:t>
            </a:r>
          </a:p>
          <a:p>
            <a:r>
              <a:rPr lang="ru-RU" sz="1100" b="1" dirty="0">
                <a:latin typeface="Oswald" charset="-52"/>
              </a:rPr>
              <a:t>Традиционные семейные ценности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День пожилого человека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638106" y="3441129"/>
            <a:ext cx="3436079" cy="1397030"/>
            <a:chOff x="444869" y="1722671"/>
            <a:chExt cx="3436079" cy="1397030"/>
          </a:xfrm>
          <a:noFill/>
        </p:grpSpPr>
        <p:sp>
          <p:nvSpPr>
            <p:cNvPr id="97" name="Прямоугольник 96"/>
            <p:cNvSpPr/>
            <p:nvPr/>
          </p:nvSpPr>
          <p:spPr>
            <a:xfrm>
              <a:off x="444869" y="1722671"/>
              <a:ext cx="3436079" cy="1397030"/>
            </a:xfrm>
            <a:prstGeom prst="rect">
              <a:avLst/>
            </a:prstGeom>
            <a:grpFill/>
            <a:ln>
              <a:solidFill>
                <a:srgbClr val="CF91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25798" y="1836488"/>
              <a:ext cx="3338346" cy="110799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Oswald" charset="-52"/>
                </a:rPr>
                <a:t>Социальное служение</a:t>
              </a:r>
            </a:p>
            <a:p>
              <a:pPr marL="2730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Oswald" charset="-52"/>
                </a:rPr>
                <a:t>День добровольца</a:t>
              </a:r>
            </a:p>
            <a:p>
              <a:pPr marL="2730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Oswald" charset="-52"/>
                </a:rPr>
                <a:t>День Героев Отечества</a:t>
              </a:r>
            </a:p>
            <a:p>
              <a:pPr marL="2730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Oswald" charset="-52"/>
                </a:rPr>
                <a:t>День Конституции</a:t>
              </a:r>
            </a:p>
            <a:p>
              <a:r>
                <a:rPr lang="ru-RU" sz="1100" b="1" dirty="0">
                  <a:latin typeface="Oswald" charset="-52"/>
                </a:rPr>
                <a:t>Приоритет духовного над материальным</a:t>
              </a:r>
            </a:p>
            <a:p>
              <a:pPr marL="2730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Oswald" charset="-52"/>
                </a:rPr>
                <a:t>Рождество</a:t>
              </a:r>
            </a:p>
          </p:txBody>
        </p:sp>
      </p:grpSp>
      <p:sp>
        <p:nvSpPr>
          <p:cNvPr id="100" name="Прямоугольник 99"/>
          <p:cNvSpPr/>
          <p:nvPr/>
        </p:nvSpPr>
        <p:spPr>
          <a:xfrm>
            <a:off x="621302" y="5175934"/>
            <a:ext cx="3436079" cy="1397030"/>
          </a:xfrm>
          <a:prstGeom prst="rect">
            <a:avLst/>
          </a:prstGeom>
          <a:solidFill>
            <a:schemeClr val="bg1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719035" y="5184782"/>
            <a:ext cx="33383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Oswald" charset="-52"/>
              </a:rPr>
              <a:t>Жизнь, достоинство, права и свободы человека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Oswald" charset="-52"/>
              </a:rPr>
              <a:t>Международный женский день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Oswald" charset="-52"/>
              </a:rPr>
              <a:t>110 лет советского писателя и поэта, автора слов гимнов РФ и СССР С.В. Михалкова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Oswald" charset="-52"/>
              </a:rPr>
              <a:t>День воссоединения Крыма с Россией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Oswald" charset="-52"/>
              </a:rPr>
              <a:t>Всемирный день театра 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endParaRPr lang="ru-RU" sz="1000" dirty="0">
              <a:latin typeface="Oswald" charset="-52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4825132" y="1820038"/>
            <a:ext cx="7186232" cy="1397030"/>
            <a:chOff x="-3160141" y="1721799"/>
            <a:chExt cx="7024285" cy="1397030"/>
          </a:xfrm>
          <a:effectLst/>
        </p:grpSpPr>
        <p:sp>
          <p:nvSpPr>
            <p:cNvPr id="103" name="Прямоугольник 102"/>
            <p:cNvSpPr/>
            <p:nvPr/>
          </p:nvSpPr>
          <p:spPr>
            <a:xfrm>
              <a:off x="428065" y="1721799"/>
              <a:ext cx="3436079" cy="13970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91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-3160140" y="1977563"/>
              <a:ext cx="3338346" cy="26161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2730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Oswald" charset="-52"/>
              </a:endParaRPr>
            </a:p>
          </p:txBody>
        </p:sp>
      </p:grpSp>
      <p:sp>
        <p:nvSpPr>
          <p:cNvPr id="106" name="Прямоугольник 105"/>
          <p:cNvSpPr/>
          <p:nvPr/>
        </p:nvSpPr>
        <p:spPr>
          <a:xfrm>
            <a:off x="4611580" y="3430980"/>
            <a:ext cx="3436079" cy="1397030"/>
          </a:xfrm>
          <a:prstGeom prst="rect">
            <a:avLst/>
          </a:prstGeom>
          <a:solidFill>
            <a:schemeClr val="bg1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709313" y="3444692"/>
            <a:ext cx="3338346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Oswald" charset="-52"/>
              </a:rPr>
              <a:t>Мечты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Oswald" charset="-52"/>
              </a:rPr>
              <a:t>Тема нового года. Семейные </a:t>
            </a:r>
            <a:r>
              <a:rPr lang="ru-RU" sz="1000" dirty="0" smtClean="0">
                <a:latin typeface="Oswald" charset="-52"/>
              </a:rPr>
              <a:t>праздники </a:t>
            </a:r>
            <a:r>
              <a:rPr lang="ru-RU" sz="1000" dirty="0">
                <a:latin typeface="Oswald" charset="-52"/>
              </a:rPr>
              <a:t>и мечты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Oswald" charset="-52"/>
              </a:rPr>
              <a:t>Цифровая </a:t>
            </a:r>
            <a:r>
              <a:rPr lang="ru-RU" sz="1000" dirty="0">
                <a:latin typeface="Oswald" charset="-52"/>
              </a:rPr>
              <a:t>безопасность и гигиена школьников</a:t>
            </a:r>
          </a:p>
          <a:p>
            <a:r>
              <a:rPr lang="ru-RU" sz="1100" b="1" dirty="0">
                <a:latin typeface="Oswald" charset="-52"/>
              </a:rPr>
              <a:t>Милосердие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Oswald" charset="-52"/>
              </a:rPr>
              <a:t>День снятия блокады Ленинграда </a:t>
            </a:r>
          </a:p>
          <a:p>
            <a:r>
              <a:rPr lang="ru-RU" sz="1100" b="1" dirty="0">
                <a:latin typeface="Oswald" charset="-52"/>
              </a:rPr>
              <a:t>Самореализация</a:t>
            </a:r>
            <a:r>
              <a:rPr lang="ru-RU" sz="1000" b="1" dirty="0">
                <a:latin typeface="Oswald" charset="-52"/>
              </a:rPr>
              <a:t> 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Oswald" charset="-52"/>
              </a:rPr>
              <a:t>160 лет со дня рождения К.С. Станиславского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4648612" y="1852221"/>
            <a:ext cx="3436079" cy="1336774"/>
          </a:xfrm>
          <a:prstGeom prst="rect">
            <a:avLst/>
          </a:prstGeom>
          <a:solidFill>
            <a:schemeClr val="bg1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8745748" y="1973724"/>
            <a:ext cx="31781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Oswald" charset="-52"/>
              </a:rPr>
              <a:t>Историческая память и преемственность поколений 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День народного единства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Мы разные, мы вместе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День матери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Символы России (Гимн, Герб)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8575285" y="5166657"/>
            <a:ext cx="3436079" cy="1397030"/>
          </a:xfrm>
          <a:prstGeom prst="rect">
            <a:avLst/>
          </a:prstGeom>
          <a:solidFill>
            <a:schemeClr val="bg1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8716564" y="5344365"/>
            <a:ext cx="33383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Oswald" charset="-52"/>
              </a:rPr>
              <a:t>Патриотизм, любовь к Родине 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День Победы. Бессмертный полк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День детских общественных организаций</a:t>
            </a:r>
          </a:p>
          <a:p>
            <a:r>
              <a:rPr lang="ru-RU" sz="1100" b="1" dirty="0">
                <a:latin typeface="Oswald" charset="-52"/>
              </a:rPr>
              <a:t>Развитие, самореализация 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Oswald" charset="-52"/>
              </a:rPr>
              <a:t>О счастье</a:t>
            </a:r>
            <a:endParaRPr lang="ru-RU" sz="1100" dirty="0">
              <a:latin typeface="Oswald" charset="-52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8575285" y="3430980"/>
            <a:ext cx="3436079" cy="1397030"/>
          </a:xfrm>
          <a:prstGeom prst="rect">
            <a:avLst/>
          </a:prstGeom>
          <a:solidFill>
            <a:schemeClr val="bg1"/>
          </a:solidFill>
          <a:ln>
            <a:solidFill>
              <a:srgbClr val="CF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8745748" y="3487011"/>
            <a:ext cx="33383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Oswald" charset="-52"/>
              </a:rPr>
              <a:t>Самореализация, развитие  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День российской науки </a:t>
            </a:r>
          </a:p>
          <a:p>
            <a:r>
              <a:rPr lang="ru-RU" sz="1100" b="1" dirty="0">
                <a:latin typeface="Oswald" charset="-52"/>
              </a:rPr>
              <a:t>Патриотизм, любовь к Родине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Россия и мир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День защитника Отечества (День армии)</a:t>
            </a:r>
          </a:p>
          <a:p>
            <a:r>
              <a:rPr lang="ru-RU" sz="1100" b="1" dirty="0">
                <a:latin typeface="Oswald" charset="-52"/>
              </a:rPr>
              <a:t>Милосердие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Забота о каждом </a:t>
            </a:r>
          </a:p>
        </p:txBody>
      </p:sp>
      <p:grpSp>
        <p:nvGrpSpPr>
          <p:cNvPr id="108" name="Группа 107"/>
          <p:cNvGrpSpPr/>
          <p:nvPr/>
        </p:nvGrpSpPr>
        <p:grpSpPr>
          <a:xfrm>
            <a:off x="4611580" y="5166657"/>
            <a:ext cx="3436079" cy="1397030"/>
            <a:chOff x="428065" y="1721799"/>
            <a:chExt cx="3436079" cy="139703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428065" y="1721799"/>
              <a:ext cx="3436079" cy="13970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F91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525798" y="1783331"/>
              <a:ext cx="3338346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latin typeface="Oswald" charset="-52"/>
                </a:rPr>
                <a:t>Развитие, самореализация</a:t>
              </a:r>
            </a:p>
            <a:p>
              <a:pPr marL="2730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Oswald" charset="-52"/>
                </a:rPr>
                <a:t>День космонавтики. Мы - первые</a:t>
              </a:r>
            </a:p>
            <a:p>
              <a:r>
                <a:rPr lang="ru-RU" sz="1100" b="1" dirty="0">
                  <a:latin typeface="Oswald" charset="-52"/>
                </a:rPr>
                <a:t>Созидательный труд </a:t>
              </a:r>
            </a:p>
            <a:p>
              <a:pPr marL="2730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Oswald" charset="-52"/>
                </a:rPr>
                <a:t>Память о геноциде советского народа нацистами и их пособниками</a:t>
              </a:r>
            </a:p>
            <a:p>
              <a:pPr marL="2730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Oswald" charset="-52"/>
                </a:rPr>
                <a:t>День Земли (Экология)</a:t>
              </a:r>
            </a:p>
            <a:p>
              <a:pPr marL="2730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Oswald" charset="-52"/>
                </a:rPr>
                <a:t>День труда </a:t>
              </a:r>
            </a:p>
          </p:txBody>
        </p:sp>
      </p:grpSp>
      <p:sp>
        <p:nvSpPr>
          <p:cNvPr id="9" name="Прямоугольник с двумя усеченными противолежащими углами 8"/>
          <p:cNvSpPr/>
          <p:nvPr/>
        </p:nvSpPr>
        <p:spPr>
          <a:xfrm rot="5400000">
            <a:off x="-342060" y="2363499"/>
            <a:ext cx="1649246" cy="328662"/>
          </a:xfrm>
          <a:prstGeom prst="snip2DiagRect">
            <a:avLst/>
          </a:prstGeom>
          <a:solidFill>
            <a:srgbClr val="556EB3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с двумя усеченными противолежащими углами 125"/>
          <p:cNvSpPr/>
          <p:nvPr/>
        </p:nvSpPr>
        <p:spPr>
          <a:xfrm rot="5400000">
            <a:off x="3666763" y="2363499"/>
            <a:ext cx="1649246" cy="328662"/>
          </a:xfrm>
          <a:prstGeom prst="snip2DiagRect">
            <a:avLst/>
          </a:prstGeom>
          <a:solidFill>
            <a:srgbClr val="CF91A0"/>
          </a:solidFill>
          <a:ln>
            <a:solidFill>
              <a:srgbClr val="CF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с двумя усеченными противолежащими углами 126"/>
          <p:cNvSpPr/>
          <p:nvPr/>
        </p:nvSpPr>
        <p:spPr>
          <a:xfrm rot="5400000">
            <a:off x="7678894" y="2354222"/>
            <a:ext cx="1649246" cy="328662"/>
          </a:xfrm>
          <a:prstGeom prst="snip2DiagRect">
            <a:avLst/>
          </a:prstGeom>
          <a:solidFill>
            <a:srgbClr val="556EB3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с двумя усеченными противолежащими углами 127"/>
          <p:cNvSpPr/>
          <p:nvPr/>
        </p:nvSpPr>
        <p:spPr>
          <a:xfrm rot="5400000">
            <a:off x="-337138" y="4066040"/>
            <a:ext cx="1649246" cy="328662"/>
          </a:xfrm>
          <a:prstGeom prst="snip2DiagRect">
            <a:avLst/>
          </a:prstGeom>
          <a:solidFill>
            <a:srgbClr val="CF91A0"/>
          </a:solidFill>
          <a:ln>
            <a:solidFill>
              <a:srgbClr val="CF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с двумя усеченными противолежащими углами 128"/>
          <p:cNvSpPr/>
          <p:nvPr/>
        </p:nvSpPr>
        <p:spPr>
          <a:xfrm rot="5400000">
            <a:off x="-354316" y="5777858"/>
            <a:ext cx="1649246" cy="328662"/>
          </a:xfrm>
          <a:prstGeom prst="snip2DiagRect">
            <a:avLst/>
          </a:prstGeom>
          <a:solidFill>
            <a:srgbClr val="556EB3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с двумя усеченными противолежащими углами 129"/>
          <p:cNvSpPr/>
          <p:nvPr/>
        </p:nvSpPr>
        <p:spPr>
          <a:xfrm rot="5400000">
            <a:off x="3676836" y="4060872"/>
            <a:ext cx="1649246" cy="328662"/>
          </a:xfrm>
          <a:prstGeom prst="snip2DiagRect">
            <a:avLst/>
          </a:prstGeom>
          <a:solidFill>
            <a:srgbClr val="556EB3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с двумя усеченными противолежащими углами 130"/>
          <p:cNvSpPr/>
          <p:nvPr/>
        </p:nvSpPr>
        <p:spPr>
          <a:xfrm rot="5400000">
            <a:off x="3659658" y="5772690"/>
            <a:ext cx="1649246" cy="328662"/>
          </a:xfrm>
          <a:prstGeom prst="snip2DiagRect">
            <a:avLst/>
          </a:prstGeom>
          <a:solidFill>
            <a:srgbClr val="CF91A0"/>
          </a:solidFill>
          <a:ln>
            <a:solidFill>
              <a:srgbClr val="CF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с двумя усеченными противолежащими углами 131"/>
          <p:cNvSpPr/>
          <p:nvPr/>
        </p:nvSpPr>
        <p:spPr>
          <a:xfrm rot="5400000">
            <a:off x="7673632" y="4060872"/>
            <a:ext cx="1649246" cy="328662"/>
          </a:xfrm>
          <a:prstGeom prst="snip2DiagRect">
            <a:avLst/>
          </a:prstGeom>
          <a:solidFill>
            <a:srgbClr val="CF91A0"/>
          </a:solidFill>
          <a:ln>
            <a:solidFill>
              <a:srgbClr val="CF91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с двумя усеченными противолежащими углами 132"/>
          <p:cNvSpPr/>
          <p:nvPr/>
        </p:nvSpPr>
        <p:spPr>
          <a:xfrm rot="5400000">
            <a:off x="7656454" y="5772690"/>
            <a:ext cx="1649246" cy="328662"/>
          </a:xfrm>
          <a:prstGeom prst="snip2DiagRect">
            <a:avLst/>
          </a:prstGeom>
          <a:solidFill>
            <a:srgbClr val="556EB3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7672" y="2295960"/>
            <a:ext cx="121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СЕНТЯБРЬ</a:t>
            </a:r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3906361" y="2216126"/>
            <a:ext cx="121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ОКТЯБРЬ</a:t>
            </a:r>
          </a:p>
        </p:txBody>
      </p:sp>
      <p:sp>
        <p:nvSpPr>
          <p:cNvPr id="135" name="TextBox 134"/>
          <p:cNvSpPr txBox="1"/>
          <p:nvPr/>
        </p:nvSpPr>
        <p:spPr>
          <a:xfrm rot="16200000">
            <a:off x="7895538" y="2219468"/>
            <a:ext cx="121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НОЯБРЬ</a:t>
            </a: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-112535" y="3911257"/>
            <a:ext cx="121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ДЕКАБРЬ</a:t>
            </a:r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3906360" y="3878739"/>
            <a:ext cx="121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ЯНВАРЬ</a:t>
            </a:r>
          </a:p>
        </p:txBody>
      </p:sp>
      <p:sp>
        <p:nvSpPr>
          <p:cNvPr id="138" name="TextBox 137"/>
          <p:cNvSpPr txBox="1"/>
          <p:nvPr/>
        </p:nvSpPr>
        <p:spPr>
          <a:xfrm rot="16200000">
            <a:off x="7885096" y="3902849"/>
            <a:ext cx="121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ФЕВРАЛЬ</a:t>
            </a:r>
          </a:p>
        </p:txBody>
      </p:sp>
      <p:sp>
        <p:nvSpPr>
          <p:cNvPr id="139" name="TextBox 138"/>
          <p:cNvSpPr txBox="1"/>
          <p:nvPr/>
        </p:nvSpPr>
        <p:spPr>
          <a:xfrm rot="16200000">
            <a:off x="-132655" y="5481926"/>
            <a:ext cx="121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МАРТ</a:t>
            </a:r>
          </a:p>
        </p:txBody>
      </p:sp>
      <p:sp>
        <p:nvSpPr>
          <p:cNvPr id="140" name="TextBox 139"/>
          <p:cNvSpPr txBox="1"/>
          <p:nvPr/>
        </p:nvSpPr>
        <p:spPr>
          <a:xfrm rot="16200000">
            <a:off x="3886745" y="5571656"/>
            <a:ext cx="121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АПРЕЛЬ</a:t>
            </a:r>
          </a:p>
        </p:txBody>
      </p:sp>
      <p:sp>
        <p:nvSpPr>
          <p:cNvPr id="141" name="TextBox 140"/>
          <p:cNvSpPr txBox="1"/>
          <p:nvPr/>
        </p:nvSpPr>
        <p:spPr>
          <a:xfrm rot="16200000">
            <a:off x="7885095" y="5394677"/>
            <a:ext cx="1215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Oswald" panose="020B0604020202020204" charset="-52"/>
              </a:rPr>
              <a:t>МАЙ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40894" y="6492875"/>
            <a:ext cx="2743200" cy="365125"/>
          </a:xfrm>
        </p:spPr>
        <p:txBody>
          <a:bodyPr/>
          <a:lstStyle/>
          <a:p>
            <a:fld id="{3C2AFEEC-CDC8-4D85-9336-65DF057AB90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3D26D130-72DB-8144-A617-039FDE9044BE}"/>
              </a:ext>
            </a:extLst>
          </p:cNvPr>
          <p:cNvSpPr/>
          <p:nvPr/>
        </p:nvSpPr>
        <p:spPr>
          <a:xfrm>
            <a:off x="4689113" y="2014634"/>
            <a:ext cx="3338346" cy="11079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>
                <a:latin typeface="Oswald" charset="-52"/>
              </a:rPr>
              <a:t>Развитие, самореализация 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День музыки</a:t>
            </a:r>
          </a:p>
          <a:p>
            <a:r>
              <a:rPr lang="ru-RU" sz="1100" b="1" dirty="0">
                <a:latin typeface="Oswald" charset="-52"/>
              </a:rPr>
              <a:t>Традиционные семейные ценности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День учителя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Oswald" charset="-52"/>
              </a:rPr>
              <a:t>День отца</a:t>
            </a:r>
          </a:p>
          <a:p>
            <a:pPr marL="2730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Oswald" charset="-52"/>
              </a:rPr>
              <a:t>Традиционные семейные ценности</a:t>
            </a:r>
            <a:endParaRPr lang="ru-RU" sz="1100" dirty="0">
              <a:latin typeface="Oswald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5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нтажная область 1@2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14"/>
          <a:stretch/>
        </p:blipFill>
        <p:spPr bwMode="auto">
          <a:xfrm>
            <a:off x="0" y="0"/>
            <a:ext cx="12229291" cy="2314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dn-icons-png.flaticon.com/512/7403/74030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81" y="3357544"/>
            <a:ext cx="791992" cy="791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dn-icons.flaticon.com/png/512/748/premium/748189.png?token=exp=1656247980~hmac=14bbfca70bbd43fe2e9baef2ae8bb1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64" y="4213842"/>
            <a:ext cx="717628" cy="71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D199933-216B-CEDE-DD89-730DAA52A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352"/>
            <a:ext cx="12192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F58B8B-D6D7-3961-48C8-18E06EEC2660}"/>
              </a:ext>
            </a:extLst>
          </p:cNvPr>
          <p:cNvSpPr txBox="1"/>
          <p:nvPr/>
        </p:nvSpPr>
        <p:spPr>
          <a:xfrm>
            <a:off x="2781723" y="6047961"/>
            <a:ext cx="6665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556EB3"/>
                </a:solidFill>
                <a:latin typeface="Arial Narrow" panose="020B0606020202030204" pitchFamily="34" charset="0"/>
              </a:rPr>
              <a:t>https://disk.yandex.ru/d/fB2r6XxbLob4yQ</a:t>
            </a:r>
            <a:endParaRPr lang="ru-RU" sz="2800" dirty="0">
              <a:solidFill>
                <a:srgbClr val="556EB3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EE62C3-B9CF-0EC5-598A-7FB0C20DACAD}"/>
              </a:ext>
            </a:extLst>
          </p:cNvPr>
          <p:cNvSpPr txBox="1"/>
          <p:nvPr/>
        </p:nvSpPr>
        <p:spPr>
          <a:xfrm>
            <a:off x="2520237" y="1474021"/>
            <a:ext cx="666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56EB3"/>
                </a:solidFill>
                <a:latin typeface="Arial Narrow" panose="020B0606020202030204" pitchFamily="34" charset="0"/>
              </a:rPr>
              <a:t>РЕКОМЕНДУЕМ</a:t>
            </a:r>
            <a:endParaRPr lang="ru-RU" sz="3600" b="1" dirty="0">
              <a:solidFill>
                <a:srgbClr val="556EB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0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нтажная область 1@2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14"/>
          <a:stretch/>
        </p:blipFill>
        <p:spPr bwMode="auto">
          <a:xfrm>
            <a:off x="0" y="0"/>
            <a:ext cx="12229291" cy="2314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dn-icons-png.flaticon.com/512/7403/74030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81" y="3357544"/>
            <a:ext cx="791992" cy="791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dn-icons.flaticon.com/png/512/748/premium/748189.png?token=exp=1656247980~hmac=14bbfca70bbd43fe2e9baef2ae8bb1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64" y="4213842"/>
            <a:ext cx="717628" cy="71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66373" y="3305901"/>
            <a:ext cx="7859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B4546B"/>
                </a:solidFill>
                <a:latin typeface="Arial Narrow" panose="020B0606020202030204" pitchFamily="34" charset="0"/>
              </a:rPr>
              <a:t>ТОЛЬКО ОТ НАС ЗАВИСИТ, </a:t>
            </a:r>
          </a:p>
          <a:p>
            <a:pPr algn="ctr"/>
            <a:r>
              <a:rPr lang="ru-RU" sz="2800" b="1" dirty="0">
                <a:solidFill>
                  <a:srgbClr val="B4546B"/>
                </a:solidFill>
                <a:latin typeface="Arial Narrow" panose="020B0606020202030204" pitchFamily="34" charset="0"/>
              </a:rPr>
              <a:t>КАКОЙ БУДЕТ НАША СТРАНА, </a:t>
            </a:r>
          </a:p>
          <a:p>
            <a:pPr algn="ctr"/>
            <a:r>
              <a:rPr lang="ru-RU" sz="2800" b="1" dirty="0">
                <a:solidFill>
                  <a:srgbClr val="B4546B"/>
                </a:solidFill>
                <a:latin typeface="Arial Narrow" panose="020B0606020202030204" pitchFamily="34" charset="0"/>
              </a:rPr>
              <a:t>И СЕГОДНЯШНИМ ШКОЛЬНИКАМ ПРЕДСТОИТ СТРОИТЬ БУДУЩЕЕ РОССИИ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3459" y="5319972"/>
            <a:ext cx="8105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94D89"/>
                </a:solidFill>
                <a:latin typeface="Arial Narrow" panose="020B0606020202030204" pitchFamily="34" charset="0"/>
              </a:rPr>
              <a:t>Разговаривая с детьми о важном, </a:t>
            </a:r>
          </a:p>
          <a:p>
            <a:pPr algn="ctr"/>
            <a:r>
              <a:rPr lang="ru-RU" sz="3600" b="1" dirty="0">
                <a:solidFill>
                  <a:srgbClr val="394D89"/>
                </a:solidFill>
                <a:latin typeface="Arial Narrow" panose="020B0606020202030204" pitchFamily="34" charset="0"/>
              </a:rPr>
              <a:t>мы сможем оставаться важными для них</a:t>
            </a:r>
            <a:endParaRPr lang="ru-RU" sz="3200" b="1" dirty="0">
              <a:solidFill>
                <a:srgbClr val="394D8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7071" y="2062575"/>
            <a:ext cx="10077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394D89"/>
                </a:solidFill>
                <a:latin typeface="Arial Narrow" panose="020B0606020202030204" pitchFamily="34" charset="0"/>
              </a:rPr>
              <a:t>«РАЗГОВОРЫ О ВАЖНОМ»</a:t>
            </a:r>
          </a:p>
          <a:p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2173" y="6411824"/>
            <a:ext cx="2743200" cy="365125"/>
          </a:xfrm>
        </p:spPr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31</a:t>
            </a:fld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7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усеченными противолежащими углами 12"/>
          <p:cNvSpPr/>
          <p:nvPr/>
        </p:nvSpPr>
        <p:spPr>
          <a:xfrm rot="10800000">
            <a:off x="2889116" y="2587557"/>
            <a:ext cx="6089514" cy="618036"/>
          </a:xfrm>
          <a:prstGeom prst="snip2DiagRect">
            <a:avLst/>
          </a:prstGeom>
          <a:solidFill>
            <a:srgbClr val="556EB3"/>
          </a:solidFill>
          <a:ln>
            <a:solidFill>
              <a:srgbClr val="556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2" name="Picture 6" descr="В «Артеке» развернули километровый флаг России - ТРК Звезда Новости,  22.08.20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964" r="41063" b="7467"/>
          <a:stretch/>
        </p:blipFill>
        <p:spPr bwMode="auto">
          <a:xfrm>
            <a:off x="0" y="1260908"/>
            <a:ext cx="2471940" cy="5597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656567" y="3577401"/>
            <a:ext cx="6446164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54" tIns="30477" rIns="60954" bIns="30477" numCol="1" anchor="ctr" anchorCtr="0" compatLnSpc="1">
            <a:prstTxWarp prst="textNoShape">
              <a:avLst/>
            </a:prstTxWarp>
            <a:spAutoFit/>
          </a:bodyPr>
          <a:lstStyle/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700" b="1" dirty="0">
              <a:solidFill>
                <a:srgbClr val="333333"/>
              </a:solidFill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  <a:p>
            <a:pPr indent="300537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4" name="Picture 2" descr="Монтажная область 1@2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14"/>
          <a:stretch/>
        </p:blipFill>
        <p:spPr bwMode="auto">
          <a:xfrm>
            <a:off x="0" y="0"/>
            <a:ext cx="12229291" cy="193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00337" y="1493062"/>
            <a:ext cx="8259090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495"/>
              </a:lnSpc>
              <a:spcBef>
                <a:spcPct val="0"/>
              </a:spcBef>
            </a:pPr>
            <a:r>
              <a:rPr lang="ru-RU" sz="3200" b="1" spc="-250" dirty="0">
                <a:solidFill>
                  <a:srgbClr val="3E5290"/>
                </a:solidFill>
                <a:latin typeface="Arial Narrow" panose="020B0606020202030204" pitchFamily="34" charset="0"/>
              </a:rPr>
              <a:t>РАЗГОВОРЫ О ВАЖНОМ. </a:t>
            </a:r>
            <a:r>
              <a:rPr lang="ru-RU" sz="3200" b="1" spc="-250" dirty="0">
                <a:solidFill>
                  <a:srgbClr val="9E455A"/>
                </a:solidFill>
                <a:latin typeface="Arial Narrow" panose="020B0606020202030204" pitchFamily="34" charset="0"/>
              </a:rPr>
              <a:t>1-2, 3-4, 5-</a:t>
            </a:r>
            <a:r>
              <a:rPr lang="en-US" sz="3200" b="1" spc="-250" dirty="0">
                <a:solidFill>
                  <a:srgbClr val="9E455A"/>
                </a:solidFill>
                <a:latin typeface="Arial Narrow" panose="020B0606020202030204" pitchFamily="34" charset="0"/>
              </a:rPr>
              <a:t>7</a:t>
            </a:r>
            <a:r>
              <a:rPr lang="ru-RU" sz="3200" b="1" spc="-250" dirty="0">
                <a:solidFill>
                  <a:srgbClr val="9E455A"/>
                </a:solidFill>
                <a:latin typeface="Arial Narrow" panose="020B0606020202030204" pitchFamily="34" charset="0"/>
              </a:rPr>
              <a:t>, </a:t>
            </a:r>
            <a:r>
              <a:rPr lang="en-US" sz="3200" b="1" spc="-250" dirty="0">
                <a:solidFill>
                  <a:srgbClr val="9E455A"/>
                </a:solidFill>
                <a:latin typeface="Arial Narrow" panose="020B0606020202030204" pitchFamily="34" charset="0"/>
              </a:rPr>
              <a:t>8</a:t>
            </a:r>
            <a:r>
              <a:rPr lang="ru-RU" sz="3200" b="1" spc="-250" dirty="0">
                <a:solidFill>
                  <a:srgbClr val="9E455A"/>
                </a:solidFill>
                <a:latin typeface="Arial Narrow" panose="020B0606020202030204" pitchFamily="34" charset="0"/>
              </a:rPr>
              <a:t>-9, 10-11 (СПО)</a:t>
            </a:r>
            <a:endParaRPr lang="en-US" sz="3200" b="1" spc="-250" dirty="0">
              <a:solidFill>
                <a:srgbClr val="9E455A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3041" y="2669454"/>
            <a:ext cx="5836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ВНЕУРОЧНЫЕ ЗАНЯТИЯ В СЕНТЯБРЕ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7210" y="3296031"/>
            <a:ext cx="8960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5 сентября </a:t>
            </a:r>
            <a:r>
              <a:rPr lang="ru-RU" sz="2400" b="1" dirty="0">
                <a:latin typeface="Arial Narrow" panose="020B0606020202030204" pitchFamily="34" charset="0"/>
              </a:rPr>
              <a:t>– «День </a:t>
            </a:r>
            <a:r>
              <a:rPr lang="ru-RU" sz="2400" b="1" dirty="0" smtClean="0">
                <a:latin typeface="Arial Narrow" panose="020B0606020202030204" pitchFamily="34" charset="0"/>
              </a:rPr>
              <a:t>знаний / Россия- </a:t>
            </a:r>
            <a:r>
              <a:rPr lang="ru-RU" sz="2400" b="1" dirty="0">
                <a:latin typeface="Arial Narrow" panose="020B0606020202030204" pitchFamily="34" charset="0"/>
              </a:rPr>
              <a:t>страна возможностей»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12 сентября </a:t>
            </a:r>
            <a:r>
              <a:rPr lang="ru-RU" sz="2400" b="1" dirty="0">
                <a:latin typeface="Arial Narrow" panose="020B0606020202030204" pitchFamily="34" charset="0"/>
              </a:rPr>
              <a:t>– «Наша страна – Россия»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19 сентября </a:t>
            </a:r>
            <a:r>
              <a:rPr lang="ru-RU" sz="2400" b="1" dirty="0">
                <a:latin typeface="Arial Narrow" panose="020B0606020202030204" pitchFamily="34" charset="0"/>
              </a:rPr>
              <a:t>– «165 лет со дня рождения К.Э. Циолковского»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26 сентября </a:t>
            </a:r>
            <a:r>
              <a:rPr lang="ru-RU" sz="2400" b="1" dirty="0">
                <a:latin typeface="Arial Narrow" panose="020B0606020202030204" pitchFamily="34" charset="0"/>
              </a:rPr>
              <a:t>– «День пожилых людей»</a:t>
            </a:r>
          </a:p>
        </p:txBody>
      </p:sp>
      <p:sp>
        <p:nvSpPr>
          <p:cNvPr id="17" name="Овал 16"/>
          <p:cNvSpPr/>
          <p:nvPr/>
        </p:nvSpPr>
        <p:spPr>
          <a:xfrm>
            <a:off x="10521348" y="5370892"/>
            <a:ext cx="2326508" cy="2326508"/>
          </a:xfrm>
          <a:prstGeom prst="ellipse">
            <a:avLst/>
          </a:prstGeom>
          <a:solidFill>
            <a:srgbClr val="556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325857" y="5175523"/>
            <a:ext cx="2699989" cy="2699989"/>
          </a:xfrm>
          <a:prstGeom prst="ellipse">
            <a:avLst/>
          </a:prstGeom>
          <a:noFill/>
          <a:ln w="57150" cap="rnd">
            <a:solidFill>
              <a:srgbClr val="909C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4</a:t>
            </a:fld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14" name="Picture 4" descr="https://cdn-icons-png.flaticon.com/512/4064/406424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812" y="5591374"/>
            <a:ext cx="1078709" cy="1078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291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656567" y="3577401"/>
            <a:ext cx="6446164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54" tIns="30477" rIns="60954" bIns="30477" numCol="1" anchor="ctr" anchorCtr="0" compatLnSpc="1">
            <a:prstTxWarp prst="textNoShape">
              <a:avLst/>
            </a:prstTxWarp>
            <a:spAutoFit/>
          </a:bodyPr>
          <a:lstStyle/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700" b="1" dirty="0">
              <a:solidFill>
                <a:srgbClr val="333333"/>
              </a:solidFill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  <a:p>
            <a:pPr indent="300537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521348" y="5370892"/>
            <a:ext cx="2326508" cy="2326508"/>
          </a:xfrm>
          <a:prstGeom prst="ellipse">
            <a:avLst/>
          </a:prstGeom>
          <a:solidFill>
            <a:srgbClr val="556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325857" y="5175523"/>
            <a:ext cx="2699989" cy="2699989"/>
          </a:xfrm>
          <a:prstGeom prst="ellipse">
            <a:avLst/>
          </a:prstGeom>
          <a:noFill/>
          <a:ln w="57150" cap="rnd">
            <a:solidFill>
              <a:srgbClr val="909C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5</a:t>
            </a:fld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14" name="Picture 4" descr="https://cdn-icons-png.flaticon.com/512/4064/40642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812" y="5591374"/>
            <a:ext cx="1078709" cy="107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Монтажная область 1@2x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14"/>
          <a:stretch/>
        </p:blipFill>
        <p:spPr bwMode="auto">
          <a:xfrm>
            <a:off x="0" y="0"/>
            <a:ext cx="12229291" cy="193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02297" y="1173614"/>
            <a:ext cx="91159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2400" b="1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 Narrow" panose="020B0606020202030204" pitchFamily="34" charset="0"/>
              </a:rPr>
              <a:t>В период с 31 августа по 05 сентября на страницу цикла внеурочных занятий «Разговоры о важном» (</a:t>
            </a:r>
            <a:r>
              <a:rPr lang="ru-RU" sz="2400" b="1" dirty="0" err="1" smtClean="0">
                <a:latin typeface="Arial Narrow" panose="020B0606020202030204" pitchFamily="34" charset="0"/>
              </a:rPr>
              <a:t>razgovor.edsoo.ru</a:t>
            </a:r>
            <a:r>
              <a:rPr lang="ru-RU" sz="2400" b="1" dirty="0" smtClean="0">
                <a:latin typeface="Arial Narrow" panose="020B0606020202030204" pitchFamily="34" charset="0"/>
              </a:rPr>
              <a:t>) зашел более, чем 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миллион</a:t>
            </a:r>
            <a:r>
              <a:rPr lang="ru-RU" sz="2400" b="1" dirty="0" smtClean="0">
                <a:latin typeface="Arial Narrow" panose="020B0606020202030204" pitchFamily="34" charset="0"/>
              </a:rPr>
              <a:t> уникальных пользователей.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sz="2400" b="1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 Narrow" panose="020B0606020202030204" pitchFamily="34" charset="0"/>
              </a:rPr>
              <a:t>Максимальное количество обращений к ресурсу: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 Narrow" panose="020B0606020202030204" pitchFamily="34" charset="0"/>
              </a:rPr>
              <a:t>04 сентября (воскресенье) – более 400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тыс</a:t>
            </a: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 Narrow" panose="020B0606020202030204" pitchFamily="34" charset="0"/>
              </a:rPr>
              <a:t>05 сентября (понедельник) – более 300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тыс</a:t>
            </a:r>
            <a:endParaRPr lang="ru-RU" sz="2400" b="1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1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656567" y="3577401"/>
            <a:ext cx="6446164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54" tIns="30477" rIns="60954" bIns="30477" numCol="1" anchor="ctr" anchorCtr="0" compatLnSpc="1">
            <a:prstTxWarp prst="textNoShape">
              <a:avLst/>
            </a:prstTxWarp>
            <a:spAutoFit/>
          </a:bodyPr>
          <a:lstStyle/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700" b="1" dirty="0">
              <a:solidFill>
                <a:srgbClr val="333333"/>
              </a:solidFill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  <a:p>
            <a:pPr indent="300537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521348" y="5370892"/>
            <a:ext cx="2326508" cy="2326508"/>
          </a:xfrm>
          <a:prstGeom prst="ellipse">
            <a:avLst/>
          </a:prstGeom>
          <a:solidFill>
            <a:srgbClr val="556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325857" y="5175523"/>
            <a:ext cx="2699989" cy="2699989"/>
          </a:xfrm>
          <a:prstGeom prst="ellipse">
            <a:avLst/>
          </a:prstGeom>
          <a:noFill/>
          <a:ln w="57150" cap="rnd">
            <a:solidFill>
              <a:srgbClr val="909C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6</a:t>
            </a:fld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14" name="Picture 4" descr="https://cdn-icons-png.flaticon.com/512/4064/40642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812" y="5591374"/>
            <a:ext cx="1078709" cy="107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0606" y="1875536"/>
            <a:ext cx="4756558" cy="49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 descr="Монтажная область 1@2x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14"/>
          <a:stretch/>
        </p:blipFill>
        <p:spPr bwMode="auto">
          <a:xfrm>
            <a:off x="0" y="0"/>
            <a:ext cx="12229291" cy="193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85438" y="1166070"/>
            <a:ext cx="553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используют для работы с ресурсом </a:t>
            </a:r>
          </a:p>
          <a:p>
            <a:r>
              <a:rPr lang="ru-RU" b="1" dirty="0" smtClean="0"/>
              <a:t>«Разговоры о важном»?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1291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656567" y="3577401"/>
            <a:ext cx="6446164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54" tIns="30477" rIns="60954" bIns="30477" numCol="1" anchor="ctr" anchorCtr="0" compatLnSpc="1">
            <a:prstTxWarp prst="textNoShape">
              <a:avLst/>
            </a:prstTxWarp>
            <a:spAutoFit/>
          </a:bodyPr>
          <a:lstStyle/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700" b="1" dirty="0">
              <a:solidFill>
                <a:srgbClr val="333333"/>
              </a:solidFill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  <a:p>
            <a:pPr indent="300537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521348" y="5370892"/>
            <a:ext cx="2326508" cy="2326508"/>
          </a:xfrm>
          <a:prstGeom prst="ellipse">
            <a:avLst/>
          </a:prstGeom>
          <a:solidFill>
            <a:srgbClr val="556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325857" y="5175523"/>
            <a:ext cx="2699989" cy="2699989"/>
          </a:xfrm>
          <a:prstGeom prst="ellipse">
            <a:avLst/>
          </a:prstGeom>
          <a:noFill/>
          <a:ln w="57150" cap="rnd">
            <a:solidFill>
              <a:srgbClr val="909C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7</a:t>
            </a:fld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14" name="Picture 4" descr="https://cdn-icons-png.flaticon.com/512/4064/40642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812" y="5591374"/>
            <a:ext cx="1078709" cy="107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5104" y="1778466"/>
            <a:ext cx="4756557" cy="503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 descr="Монтажная область 1@2x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14"/>
          <a:stretch/>
        </p:blipFill>
        <p:spPr bwMode="auto">
          <a:xfrm>
            <a:off x="0" y="0"/>
            <a:ext cx="12229291" cy="193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85438" y="1166070"/>
            <a:ext cx="553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 пользователей ресурса</a:t>
            </a:r>
          </a:p>
          <a:p>
            <a:r>
              <a:rPr lang="ru-RU" b="1" dirty="0" smtClean="0"/>
              <a:t>«Разговоры о важном»?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1291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656567" y="3577401"/>
            <a:ext cx="6446164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0954" tIns="30477" rIns="60954" bIns="30477" numCol="1" anchor="ctr" anchorCtr="0" compatLnSpc="1">
            <a:prstTxWarp prst="textNoShape">
              <a:avLst/>
            </a:prstTxWarp>
            <a:spAutoFit/>
          </a:bodyPr>
          <a:lstStyle/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700" dirty="0"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700" b="1" dirty="0">
              <a:solidFill>
                <a:srgbClr val="333333"/>
              </a:solidFill>
              <a:latin typeface="Arial Narrow" panose="020B0606020202030204" pitchFamily="34" charset="0"/>
              <a:ea typeface="Times New Roman" pitchFamily="18" charset="0"/>
              <a:cs typeface="Times New Roman" pitchFamily="18" charset="0"/>
            </a:endParaRPr>
          </a:p>
          <a:p>
            <a:pPr indent="300537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ea typeface="Calibri" pitchFamily="34" charset="0"/>
              <a:cs typeface="Times New Roman" pitchFamily="18" charset="0"/>
            </a:endParaRPr>
          </a:p>
          <a:p>
            <a:pPr indent="300537" defTabSz="609539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521348" y="5370892"/>
            <a:ext cx="2326508" cy="2326508"/>
          </a:xfrm>
          <a:prstGeom prst="ellipse">
            <a:avLst/>
          </a:prstGeom>
          <a:solidFill>
            <a:srgbClr val="556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325857" y="5175523"/>
            <a:ext cx="2699989" cy="2699989"/>
          </a:xfrm>
          <a:prstGeom prst="ellipse">
            <a:avLst/>
          </a:prstGeom>
          <a:noFill/>
          <a:ln w="57150" cap="rnd">
            <a:solidFill>
              <a:srgbClr val="909C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8</a:t>
            </a:fld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14" name="Picture 4" descr="https://cdn-icons-png.flaticon.com/512/4064/40642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812" y="5591374"/>
            <a:ext cx="1078709" cy="107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Монтажная область 1@2x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6614"/>
          <a:stretch/>
        </p:blipFill>
        <p:spPr bwMode="auto">
          <a:xfrm>
            <a:off x="0" y="0"/>
            <a:ext cx="12229291" cy="193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4950" y="1173614"/>
            <a:ext cx="1087213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ТРЕБУЕТ ВНИМАНИЯ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Arial Narrow" panose="020B0606020202030204" pitchFamily="34" charset="0"/>
              </a:rPr>
              <a:t> Информация (материалы занятий) открываются за неделю до даты проведения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latin typeface="Arial Narrow" panose="020B0606020202030204" pitchFamily="34" charset="0"/>
              </a:rPr>
              <a:t>Медиаматериалы</a:t>
            </a:r>
            <a:r>
              <a:rPr lang="ru-RU" sz="2400" b="1" dirty="0" smtClean="0">
                <a:latin typeface="Arial Narrow" panose="020B0606020202030204" pitchFamily="34" charset="0"/>
              </a:rPr>
              <a:t> крайне желательно скачивать накануне на свои устройства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Arial Narrow" panose="020B0606020202030204" pitchFamily="34" charset="0"/>
              </a:rPr>
              <a:t> Техническая оснащенность – недостаточная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Arial Narrow" panose="020B0606020202030204" pitchFamily="34" charset="0"/>
              </a:rPr>
              <a:t> Педагогам (классным руководителям) рекомендуется подписаться 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на </a:t>
            </a:r>
            <a:r>
              <a:rPr lang="ru-RU" sz="2400" b="1" dirty="0" err="1" smtClean="0">
                <a:latin typeface="Arial Narrow" panose="020B0606020202030204" pitchFamily="34" charset="0"/>
              </a:rPr>
              <a:t>телеграмм-канал</a:t>
            </a:r>
            <a:r>
              <a:rPr lang="ru-RU" sz="2400" b="1" dirty="0" smtClean="0">
                <a:latin typeface="Arial Narrow" panose="020B0606020202030204" pitchFamily="34" charset="0"/>
              </a:rPr>
              <a:t> «Разговоры о важном» 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Arial Narrow" panose="020B0606020202030204" pitchFamily="34" charset="0"/>
              </a:rPr>
              <a:t> С октября на ресурсе </a:t>
            </a:r>
            <a:r>
              <a:rPr lang="en-US" sz="2400" b="1" dirty="0" smtClean="0">
                <a:latin typeface="Arial Narrow" panose="020B0606020202030204" pitchFamily="34" charset="0"/>
              </a:rPr>
              <a:t>razgovor.edsoo.ru </a:t>
            </a:r>
            <a:r>
              <a:rPr lang="ru-RU" sz="2400" b="1" dirty="0" smtClean="0">
                <a:latin typeface="Arial Narrow" panose="020B0606020202030204" pitchFamily="34" charset="0"/>
              </a:rPr>
              <a:t>будет отдельный комплект материалов для организаций профессионального образования (СПО)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Arial Narrow" panose="020B0606020202030204" pitchFamily="34" charset="0"/>
              </a:rPr>
              <a:t> Рекомендуется ведение обучающимися и педагогами дневников занятий</a:t>
            </a:r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ru-RU" sz="2400" b="1" dirty="0" smtClean="0">
                <a:latin typeface="Arial Narrow" panose="020B0606020202030204" pitchFamily="34" charset="0"/>
              </a:rPr>
              <a:t> Необходимо обеспечить понимание педагогами порядка оплаты </a:t>
            </a:r>
            <a:br>
              <a:rPr lang="ru-RU" sz="2400" b="1" dirty="0" smtClean="0">
                <a:latin typeface="Arial Narrow" panose="020B0606020202030204" pitchFamily="34" charset="0"/>
              </a:rPr>
            </a:br>
            <a:r>
              <a:rPr lang="ru-RU" sz="2400" b="1" dirty="0" smtClean="0">
                <a:latin typeface="Arial Narrow" panose="020B0606020202030204" pitchFamily="34" charset="0"/>
              </a:rPr>
              <a:t>за проведение ими внеурочных занятий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1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cdn-icons-png.flaticon.com/512/7403/740309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81" y="3357544"/>
            <a:ext cx="791992" cy="791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cdn-icons.flaticon.com/png/512/748/premium/748189.png?token=exp=1656247980~hmac=14bbfca70bbd43fe2e9baef2ae8bb1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64" y="4213842"/>
            <a:ext cx="717628" cy="717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52173" y="6411824"/>
            <a:ext cx="2743200" cy="365125"/>
          </a:xfrm>
        </p:spPr>
        <p:txBody>
          <a:bodyPr/>
          <a:lstStyle/>
          <a:p>
            <a:fld id="{3C2AFEEC-CDC8-4D85-9336-65DF057AB90D}" type="slidenum">
              <a:rPr lang="ru-RU" smtClean="0">
                <a:latin typeface="Arial Narrow" panose="020B0606020202030204" pitchFamily="34" charset="0"/>
              </a:rPr>
              <a:pPr/>
              <a:t>9</a:t>
            </a:fld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77058"/>
            <a:ext cx="9309100" cy="4036784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4438" y="2748787"/>
            <a:ext cx="9028112" cy="3727343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sp>
        <p:nvSpPr>
          <p:cNvPr id="6" name="Овал 5"/>
          <p:cNvSpPr/>
          <p:nvPr/>
        </p:nvSpPr>
        <p:spPr>
          <a:xfrm>
            <a:off x="6969125" y="3824584"/>
            <a:ext cx="3686175" cy="2801956"/>
          </a:xfrm>
          <a:prstGeom prst="ellipse">
            <a:avLst/>
          </a:prstGeom>
          <a:noFill/>
          <a:ln w="57150" cap="rnd">
            <a:solidFill>
              <a:srgbClr val="A03B47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5728" y="4354386"/>
            <a:ext cx="1931582" cy="1916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34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8584</TotalTime>
  <Words>537</Words>
  <Application>Microsoft Office PowerPoint</Application>
  <PresentationFormat>Произвольный</PresentationFormat>
  <Paragraphs>158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Ольга</cp:lastModifiedBy>
  <cp:revision>126</cp:revision>
  <cp:lastPrinted>2022-08-14T02:54:00Z</cp:lastPrinted>
  <dcterms:created xsi:type="dcterms:W3CDTF">2022-06-18T07:51:14Z</dcterms:created>
  <dcterms:modified xsi:type="dcterms:W3CDTF">2022-09-13T07:38:59Z</dcterms:modified>
</cp:coreProperties>
</file>