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  <p:sldMasterId id="2147483729" r:id="rId2"/>
    <p:sldMasterId id="2147483735" r:id="rId3"/>
  </p:sldMasterIdLst>
  <p:notesMasterIdLst>
    <p:notesMasterId r:id="rId21"/>
  </p:notesMasterIdLst>
  <p:sldIdLst>
    <p:sldId id="365" r:id="rId4"/>
    <p:sldId id="372" r:id="rId5"/>
    <p:sldId id="321" r:id="rId6"/>
    <p:sldId id="352" r:id="rId7"/>
    <p:sldId id="366" r:id="rId8"/>
    <p:sldId id="324" r:id="rId9"/>
    <p:sldId id="367" r:id="rId10"/>
    <p:sldId id="326" r:id="rId11"/>
    <p:sldId id="276" r:id="rId12"/>
    <p:sldId id="284" r:id="rId13"/>
    <p:sldId id="323" r:id="rId14"/>
    <p:sldId id="327" r:id="rId15"/>
    <p:sldId id="297" r:id="rId16"/>
    <p:sldId id="301" r:id="rId17"/>
    <p:sldId id="303" r:id="rId18"/>
    <p:sldId id="329" r:id="rId19"/>
    <p:sldId id="345" r:id="rId20"/>
  </p:sldIdLst>
  <p:sldSz cx="9144000" cy="6858000" type="screen4x3"/>
  <p:notesSz cx="9144000" cy="6858000"/>
  <p:embeddedFontLst>
    <p:embeddedFont>
      <p:font typeface="Candara" pitchFamily="34" charset="0"/>
      <p:regular r:id="rId22"/>
      <p:bold r:id="rId23"/>
      <p:italic r:id="rId24"/>
      <p:boldItalic r:id="rId25"/>
    </p:embeddedFont>
    <p:embeddedFont>
      <p:font typeface="Century Gothic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Garamond" pitchFamily="18" charset="0"/>
      <p:regular r:id="rId38"/>
      <p:bold r:id="rId39"/>
      <p:italic r:id="rId4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5993-D882-43CE-B927-BCC8A272622F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C80B-7C8D-4269-BD45-0EA22D23A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CC80B-7C8D-4269-BD45-0EA22D23A5F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75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6304" y="1707008"/>
            <a:ext cx="36906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7171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8652" y="1800810"/>
            <a:ext cx="38150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171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26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99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61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61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81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4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6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57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71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61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61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85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39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66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57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39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212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038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38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38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74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52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202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57" y="625020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201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86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5461" y="176606"/>
            <a:ext cx="314134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7538" y="2336974"/>
            <a:ext cx="829690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6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8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5461" y="176606"/>
            <a:ext cx="314134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7538" y="2336974"/>
            <a:ext cx="829690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6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0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mentori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714752"/>
            <a:ext cx="3257528" cy="1473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err="1" smtClean="0"/>
              <a:t>И.П.Мураль</a:t>
            </a:r>
            <a:r>
              <a:rPr lang="ru-RU" b="1" dirty="0" smtClean="0"/>
              <a:t>,</a:t>
            </a:r>
          </a:p>
          <a:p>
            <a:pPr algn="r"/>
            <a:r>
              <a:rPr lang="ru-RU" b="1" dirty="0" smtClean="0"/>
              <a:t>заведующий отделом </a:t>
            </a:r>
            <a:r>
              <a:rPr lang="ru-RU" b="1" dirty="0" err="1" smtClean="0"/>
              <a:t>тьюторского</a:t>
            </a:r>
            <a:r>
              <a:rPr lang="ru-RU" b="1" dirty="0" smtClean="0"/>
              <a:t> сопровождения </a:t>
            </a:r>
          </a:p>
          <a:p>
            <a:pPr algn="r"/>
            <a:r>
              <a:rPr lang="ru-RU" b="1" dirty="0" smtClean="0"/>
              <a:t>ЦНППМ</a:t>
            </a:r>
            <a:endParaRPr lang="ru-RU" b="1" dirty="0"/>
          </a:p>
        </p:txBody>
      </p:sp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indent="600075">
              <a:lnSpc>
                <a:spcPts val="4860"/>
              </a:lnSpc>
              <a:spcBef>
                <a:spcPts val="710"/>
              </a:spcBef>
            </a:pPr>
            <a:r>
              <a:rPr lang="ru-RU" sz="4800" dirty="0"/>
              <a:t>Профессиональное становление молодого педагога</a:t>
            </a:r>
            <a:endParaRPr sz="4500" dirty="0">
              <a:latin typeface="Century Gothic"/>
              <a:cs typeface="Century Gothic"/>
            </a:endParaRP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3429000"/>
            <a:ext cx="4929221" cy="28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385" y="356996"/>
            <a:ext cx="50514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latin typeface="Cambria" pitchFamily="18" charset="0"/>
              </a:rPr>
              <a:t>Формы</a:t>
            </a:r>
            <a:r>
              <a:rPr sz="3300" spc="-80" dirty="0">
                <a:latin typeface="Cambria" pitchFamily="18" charset="0"/>
              </a:rPr>
              <a:t> </a:t>
            </a:r>
            <a:r>
              <a:rPr sz="3300" spc="-5" dirty="0">
                <a:latin typeface="Cambria" pitchFamily="18" charset="0"/>
              </a:rPr>
              <a:t>наставничества</a:t>
            </a:r>
            <a:endParaRPr sz="3300" dirty="0">
              <a:latin typeface="Cambri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189" y="1340768"/>
            <a:ext cx="7602855" cy="457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117475" indent="-172720" algn="just">
              <a:lnSpc>
                <a:spcPct val="100000"/>
              </a:lnSpc>
              <a:spcBef>
                <a:spcPts val="95"/>
              </a:spcBef>
              <a:buFont typeface="Garamond"/>
              <a:buAutoNum type="arabicPeriod"/>
              <a:tabLst>
                <a:tab pos="238760" algn="l"/>
              </a:tabLst>
            </a:pP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Индивидуальная</a:t>
            </a:r>
            <a:r>
              <a:rPr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— предполагает персонализованное сопровождение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наставником обучающегося, с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учетом индивидуальных образовательных </a:t>
            </a:r>
            <a:r>
              <a:rPr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дефицитов</a:t>
            </a:r>
            <a:r>
              <a:rPr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</a:t>
            </a:r>
            <a:r>
              <a:rPr spc="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других</a:t>
            </a:r>
            <a:r>
              <a:rPr spc="1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индивидуальных</a:t>
            </a:r>
            <a:r>
              <a:rPr spc="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 err="1">
                <a:solidFill>
                  <a:srgbClr val="171717"/>
                </a:solidFill>
                <a:latin typeface="Cambria" pitchFamily="18" charset="0"/>
                <a:cs typeface="Garamond"/>
              </a:rPr>
              <a:t>особенностей</a:t>
            </a:r>
            <a:r>
              <a:rPr spc="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 err="1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последнего</a:t>
            </a:r>
            <a:r>
              <a:rPr lang="ru-RU" spc="-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. (Составление </a:t>
            </a:r>
            <a:r>
              <a:rPr lang="ru-RU" spc="-5" dirty="0" err="1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ИОМа</a:t>
            </a:r>
            <a:r>
              <a:rPr lang="ru-RU" spc="-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)</a:t>
            </a:r>
            <a:r>
              <a:rPr spc="-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.</a:t>
            </a:r>
            <a:endParaRPr dirty="0">
              <a:latin typeface="Cambria" pitchFamily="18" charset="0"/>
              <a:cs typeface="Garamond"/>
            </a:endParaRPr>
          </a:p>
          <a:p>
            <a:pPr marL="299085" indent="-287020" algn="just">
              <a:lnSpc>
                <a:spcPct val="100000"/>
              </a:lnSpc>
              <a:spcBef>
                <a:spcPts val="795"/>
              </a:spcBef>
              <a:buFont typeface="Garamond"/>
              <a:buAutoNum type="arabicPeriod"/>
              <a:tabLst>
                <a:tab pos="299720" algn="l"/>
              </a:tabLst>
            </a:pP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Групповая</a:t>
            </a:r>
            <a:r>
              <a:rPr b="1" spc="6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—</a:t>
            </a:r>
            <a:r>
              <a:rPr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сопровождение</a:t>
            </a:r>
            <a:r>
              <a:rPr spc="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одним</a:t>
            </a:r>
            <a:r>
              <a:rPr spc="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наставником</a:t>
            </a:r>
            <a:r>
              <a:rPr spc="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(или</a:t>
            </a:r>
            <a:r>
              <a:rPr spc="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командой</a:t>
            </a:r>
            <a:endParaRPr dirty="0">
              <a:latin typeface="Cambria" pitchFamily="18" charset="0"/>
              <a:cs typeface="Garamond"/>
            </a:endParaRPr>
          </a:p>
          <a:p>
            <a:pPr marL="184785" marR="203835" algn="just">
              <a:lnSpc>
                <a:spcPct val="100000"/>
              </a:lnSpc>
            </a:pP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наставников) группы обучающихся, обладающих </a:t>
            </a:r>
            <a:r>
              <a:rPr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общим </a:t>
            </a: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или сходным </a:t>
            </a:r>
            <a:r>
              <a:rPr b="1"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образовательным</a:t>
            </a:r>
            <a:r>
              <a:rPr b="1" spc="4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дефицитом</a:t>
            </a:r>
            <a:r>
              <a:rPr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.</a:t>
            </a:r>
            <a:endParaRPr dirty="0">
              <a:latin typeface="Cambria" pitchFamily="18" charset="0"/>
              <a:cs typeface="Garamond"/>
            </a:endParaRPr>
          </a:p>
          <a:p>
            <a:pPr marL="184785" marR="281305" indent="-172720" algn="just">
              <a:lnSpc>
                <a:spcPct val="100000"/>
              </a:lnSpc>
              <a:spcBef>
                <a:spcPts val="805"/>
              </a:spcBef>
              <a:buFont typeface="Garamond"/>
              <a:buAutoNum type="arabicPeriod" startAt="3"/>
              <a:tabLst>
                <a:tab pos="238760" algn="l"/>
              </a:tabLst>
            </a:pPr>
            <a:r>
              <a:rPr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Коллективная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— организация наставничества в работе с коллективом </a:t>
            </a:r>
            <a:r>
              <a:rPr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(большой группой) обучающихся, обладающих </a:t>
            </a: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различными типами </a:t>
            </a:r>
            <a:r>
              <a:rPr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образовательных</a:t>
            </a:r>
            <a:r>
              <a:rPr b="1" spc="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дефицитов</a:t>
            </a:r>
            <a:r>
              <a:rPr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.</a:t>
            </a:r>
            <a:endParaRPr dirty="0">
              <a:latin typeface="Cambria" pitchFamily="18" charset="0"/>
              <a:cs typeface="Garamond"/>
            </a:endParaRPr>
          </a:p>
          <a:p>
            <a:pPr marL="184785" marR="368300" indent="-172720" algn="just">
              <a:lnSpc>
                <a:spcPct val="100000"/>
              </a:lnSpc>
              <a:spcBef>
                <a:spcPts val="805"/>
              </a:spcBef>
              <a:buFont typeface="Garamond"/>
              <a:buAutoNum type="arabicPeriod" startAt="3"/>
              <a:tabLst>
                <a:tab pos="238760" algn="l"/>
              </a:tabLst>
            </a:pPr>
            <a:r>
              <a:rPr b="1" spc="-10" dirty="0" err="1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Взаимная</a:t>
            </a:r>
            <a:r>
              <a:rPr lang="en-US" b="1" spc="-10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—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организация взаимной поддержки обучающихся, </a:t>
            </a:r>
            <a:r>
              <a:rPr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обладающих</a:t>
            </a:r>
            <a:r>
              <a:rPr spc="4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разными</a:t>
            </a:r>
            <a:r>
              <a:rPr spc="1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типами</a:t>
            </a:r>
            <a:r>
              <a:rPr spc="1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образовательных</a:t>
            </a:r>
            <a:r>
              <a:rPr spc="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дефицитов.</a:t>
            </a:r>
            <a:endParaRPr dirty="0">
              <a:latin typeface="Cambria" pitchFamily="18" charset="0"/>
              <a:cs typeface="Garamond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795"/>
              </a:spcBef>
              <a:buFont typeface="Garamond"/>
              <a:buAutoNum type="arabicPeriod" startAt="3"/>
              <a:tabLst>
                <a:tab pos="238760" algn="l"/>
              </a:tabLst>
            </a:pPr>
            <a:r>
              <a:rPr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Онлайн</a:t>
            </a:r>
            <a:r>
              <a:rPr b="1" spc="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—</a:t>
            </a:r>
            <a:r>
              <a:rPr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поддержка</a:t>
            </a:r>
            <a:r>
              <a:rPr spc="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обучающихся,</a:t>
            </a:r>
            <a:r>
              <a:rPr spc="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находящихся</a:t>
            </a:r>
            <a:r>
              <a:rPr spc="5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</a:t>
            </a:r>
            <a:r>
              <a:rPr spc="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удаленном</a:t>
            </a:r>
            <a:r>
              <a:rPr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доступе,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 использованием интернет-технологий (социальные сети, </a:t>
            </a:r>
            <a:r>
              <a:rPr lang="en-US" spc="-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ZOOM</a:t>
            </a:r>
            <a:r>
              <a:rPr spc="-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, </a:t>
            </a:r>
            <a:r>
              <a:rPr spc="-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Youtube </a:t>
            </a:r>
            <a:r>
              <a:rPr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т.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д.)</a:t>
            </a:r>
            <a:endParaRPr dirty="0">
              <a:latin typeface="Cambria" pitchFamily="18" charset="0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96" y="910318"/>
            <a:ext cx="8862061" cy="45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82" y="850157"/>
            <a:ext cx="574357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mbria" pitchFamily="18" charset="0"/>
              </a:rPr>
              <a:t>Наставник</a:t>
            </a:r>
            <a:r>
              <a:rPr sz="3200" spc="-15" dirty="0">
                <a:latin typeface="Cambria" pitchFamily="18" charset="0"/>
              </a:rPr>
              <a:t> </a:t>
            </a:r>
            <a:r>
              <a:rPr sz="3200" dirty="0">
                <a:latin typeface="Cambria" pitchFamily="18" charset="0"/>
              </a:rPr>
              <a:t>–</a:t>
            </a:r>
            <a:r>
              <a:rPr sz="3200" spc="-5" dirty="0">
                <a:latin typeface="Cambria" pitchFamily="18" charset="0"/>
              </a:rPr>
              <a:t> ресурсный </a:t>
            </a:r>
            <a:r>
              <a:rPr sz="3200" spc="-15" dirty="0">
                <a:latin typeface="Cambria" pitchFamily="18" charset="0"/>
              </a:rPr>
              <a:t>педагог!</a:t>
            </a:r>
            <a:endParaRPr sz="3200" dirty="0">
              <a:latin typeface="Cambria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5198" y="1836569"/>
            <a:ext cx="8399145" cy="2698115"/>
            <a:chOff x="275196" y="1836547"/>
            <a:chExt cx="8399145" cy="2698115"/>
          </a:xfrm>
        </p:grpSpPr>
        <p:sp>
          <p:nvSpPr>
            <p:cNvPr id="4" name="object 4"/>
            <p:cNvSpPr/>
            <p:nvPr/>
          </p:nvSpPr>
          <p:spPr>
            <a:xfrm>
              <a:off x="287896" y="1850136"/>
              <a:ext cx="8373745" cy="1421130"/>
            </a:xfrm>
            <a:custGeom>
              <a:avLst/>
              <a:gdLst/>
              <a:ahLst/>
              <a:cxnLst/>
              <a:rect l="l" t="t" r="r" b="b"/>
              <a:pathLst>
                <a:path w="8373745" h="1421129">
                  <a:moveTo>
                    <a:pt x="8231517" y="0"/>
                  </a:moveTo>
                  <a:lnTo>
                    <a:pt x="142100" y="0"/>
                  </a:lnTo>
                  <a:lnTo>
                    <a:pt x="97183" y="7245"/>
                  </a:lnTo>
                  <a:lnTo>
                    <a:pt x="58175" y="27419"/>
                  </a:lnTo>
                  <a:lnTo>
                    <a:pt x="27415" y="58183"/>
                  </a:lnTo>
                  <a:lnTo>
                    <a:pt x="7243" y="97194"/>
                  </a:lnTo>
                  <a:lnTo>
                    <a:pt x="0" y="142112"/>
                  </a:lnTo>
                  <a:lnTo>
                    <a:pt x="0" y="1278889"/>
                  </a:lnTo>
                  <a:lnTo>
                    <a:pt x="7243" y="1323808"/>
                  </a:lnTo>
                  <a:lnTo>
                    <a:pt x="27415" y="1362819"/>
                  </a:lnTo>
                  <a:lnTo>
                    <a:pt x="58175" y="1393583"/>
                  </a:lnTo>
                  <a:lnTo>
                    <a:pt x="97183" y="1413757"/>
                  </a:lnTo>
                  <a:lnTo>
                    <a:pt x="142100" y="1421002"/>
                  </a:lnTo>
                  <a:lnTo>
                    <a:pt x="8231517" y="1421002"/>
                  </a:lnTo>
                  <a:lnTo>
                    <a:pt x="8276436" y="1413757"/>
                  </a:lnTo>
                  <a:lnTo>
                    <a:pt x="8315447" y="1393583"/>
                  </a:lnTo>
                  <a:lnTo>
                    <a:pt x="8346210" y="1362819"/>
                  </a:lnTo>
                  <a:lnTo>
                    <a:pt x="8366385" y="1323808"/>
                  </a:lnTo>
                  <a:lnTo>
                    <a:pt x="8373630" y="1278889"/>
                  </a:lnTo>
                  <a:lnTo>
                    <a:pt x="8373630" y="142112"/>
                  </a:lnTo>
                  <a:lnTo>
                    <a:pt x="8366385" y="97194"/>
                  </a:lnTo>
                  <a:lnTo>
                    <a:pt x="8346210" y="58183"/>
                  </a:lnTo>
                  <a:lnTo>
                    <a:pt x="8315447" y="27419"/>
                  </a:lnTo>
                  <a:lnTo>
                    <a:pt x="8276436" y="7245"/>
                  </a:lnTo>
                  <a:lnTo>
                    <a:pt x="8231517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896" y="1850136"/>
              <a:ext cx="8373745" cy="1421130"/>
            </a:xfrm>
            <a:custGeom>
              <a:avLst/>
              <a:gdLst/>
              <a:ahLst/>
              <a:cxnLst/>
              <a:rect l="l" t="t" r="r" b="b"/>
              <a:pathLst>
                <a:path w="8373745" h="1421129">
                  <a:moveTo>
                    <a:pt x="0" y="142112"/>
                  </a:moveTo>
                  <a:lnTo>
                    <a:pt x="7243" y="97194"/>
                  </a:lnTo>
                  <a:lnTo>
                    <a:pt x="27415" y="58183"/>
                  </a:lnTo>
                  <a:lnTo>
                    <a:pt x="58175" y="27419"/>
                  </a:lnTo>
                  <a:lnTo>
                    <a:pt x="97183" y="7245"/>
                  </a:lnTo>
                  <a:lnTo>
                    <a:pt x="142100" y="0"/>
                  </a:lnTo>
                  <a:lnTo>
                    <a:pt x="8231517" y="0"/>
                  </a:lnTo>
                  <a:lnTo>
                    <a:pt x="8276436" y="7245"/>
                  </a:lnTo>
                  <a:lnTo>
                    <a:pt x="8315447" y="27419"/>
                  </a:lnTo>
                  <a:lnTo>
                    <a:pt x="8346210" y="58183"/>
                  </a:lnTo>
                  <a:lnTo>
                    <a:pt x="8366385" y="97194"/>
                  </a:lnTo>
                  <a:lnTo>
                    <a:pt x="8373630" y="142112"/>
                  </a:lnTo>
                  <a:lnTo>
                    <a:pt x="8373630" y="1278889"/>
                  </a:lnTo>
                  <a:lnTo>
                    <a:pt x="8366385" y="1323808"/>
                  </a:lnTo>
                  <a:lnTo>
                    <a:pt x="8346210" y="1362819"/>
                  </a:lnTo>
                  <a:lnTo>
                    <a:pt x="8315447" y="1393583"/>
                  </a:lnTo>
                  <a:lnTo>
                    <a:pt x="8276436" y="1413757"/>
                  </a:lnTo>
                  <a:lnTo>
                    <a:pt x="8231517" y="1421002"/>
                  </a:lnTo>
                  <a:lnTo>
                    <a:pt x="142100" y="1421002"/>
                  </a:lnTo>
                  <a:lnTo>
                    <a:pt x="97183" y="1413757"/>
                  </a:lnTo>
                  <a:lnTo>
                    <a:pt x="58175" y="1393583"/>
                  </a:lnTo>
                  <a:lnTo>
                    <a:pt x="27415" y="1362819"/>
                  </a:lnTo>
                  <a:lnTo>
                    <a:pt x="7243" y="1323808"/>
                  </a:lnTo>
                  <a:lnTo>
                    <a:pt x="0" y="1278889"/>
                  </a:lnTo>
                  <a:lnTo>
                    <a:pt x="0" y="142112"/>
                  </a:lnTo>
                  <a:close/>
                </a:path>
              </a:pathLst>
            </a:custGeom>
            <a:ln w="25400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882" y="1849247"/>
              <a:ext cx="2459697" cy="10420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9882" y="1849247"/>
              <a:ext cx="2459990" cy="1042035"/>
            </a:xfrm>
            <a:custGeom>
              <a:avLst/>
              <a:gdLst/>
              <a:ahLst/>
              <a:cxnLst/>
              <a:rect l="l" t="t" r="r" b="b"/>
              <a:pathLst>
                <a:path w="2459990" h="1042035">
                  <a:moveTo>
                    <a:pt x="0" y="104139"/>
                  </a:moveTo>
                  <a:lnTo>
                    <a:pt x="8187" y="63597"/>
                  </a:lnTo>
                  <a:lnTo>
                    <a:pt x="30518" y="30495"/>
                  </a:lnTo>
                  <a:lnTo>
                    <a:pt x="63640" y="8181"/>
                  </a:lnTo>
                  <a:lnTo>
                    <a:pt x="104203" y="0"/>
                  </a:lnTo>
                  <a:lnTo>
                    <a:pt x="2355557" y="0"/>
                  </a:lnTo>
                  <a:lnTo>
                    <a:pt x="2396100" y="8181"/>
                  </a:lnTo>
                  <a:lnTo>
                    <a:pt x="2429202" y="30495"/>
                  </a:lnTo>
                  <a:lnTo>
                    <a:pt x="2451516" y="63597"/>
                  </a:lnTo>
                  <a:lnTo>
                    <a:pt x="2459697" y="104139"/>
                  </a:lnTo>
                  <a:lnTo>
                    <a:pt x="2459697" y="937894"/>
                  </a:lnTo>
                  <a:lnTo>
                    <a:pt x="2451516" y="978437"/>
                  </a:lnTo>
                  <a:lnTo>
                    <a:pt x="2429202" y="1011539"/>
                  </a:lnTo>
                  <a:lnTo>
                    <a:pt x="2396100" y="1033853"/>
                  </a:lnTo>
                  <a:lnTo>
                    <a:pt x="2355557" y="1042035"/>
                  </a:lnTo>
                  <a:lnTo>
                    <a:pt x="104203" y="1042035"/>
                  </a:lnTo>
                  <a:lnTo>
                    <a:pt x="63640" y="1033853"/>
                  </a:lnTo>
                  <a:lnTo>
                    <a:pt x="30518" y="1011539"/>
                  </a:lnTo>
                  <a:lnTo>
                    <a:pt x="8187" y="978437"/>
                  </a:lnTo>
                  <a:lnTo>
                    <a:pt x="0" y="937894"/>
                  </a:lnTo>
                  <a:lnTo>
                    <a:pt x="0" y="1041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5977" y="2780919"/>
              <a:ext cx="2098040" cy="1740535"/>
            </a:xfrm>
            <a:custGeom>
              <a:avLst/>
              <a:gdLst/>
              <a:ahLst/>
              <a:cxnLst/>
              <a:rect l="l" t="t" r="r" b="b"/>
              <a:pathLst>
                <a:path w="2098040" h="1740535">
                  <a:moveTo>
                    <a:pt x="2098027" y="0"/>
                  </a:moveTo>
                  <a:lnTo>
                    <a:pt x="0" y="0"/>
                  </a:lnTo>
                  <a:lnTo>
                    <a:pt x="0" y="1557781"/>
                  </a:lnTo>
                  <a:lnTo>
                    <a:pt x="6528" y="1606376"/>
                  </a:lnTo>
                  <a:lnTo>
                    <a:pt x="24952" y="1650035"/>
                  </a:lnTo>
                  <a:lnTo>
                    <a:pt x="53530" y="1687020"/>
                  </a:lnTo>
                  <a:lnTo>
                    <a:pt x="90519" y="1715591"/>
                  </a:lnTo>
                  <a:lnTo>
                    <a:pt x="134179" y="1734009"/>
                  </a:lnTo>
                  <a:lnTo>
                    <a:pt x="182765" y="1740534"/>
                  </a:lnTo>
                  <a:lnTo>
                    <a:pt x="1915274" y="1740534"/>
                  </a:lnTo>
                  <a:lnTo>
                    <a:pt x="1963868" y="1734009"/>
                  </a:lnTo>
                  <a:lnTo>
                    <a:pt x="2007528" y="1715591"/>
                  </a:lnTo>
                  <a:lnTo>
                    <a:pt x="2044512" y="1687020"/>
                  </a:lnTo>
                  <a:lnTo>
                    <a:pt x="2073083" y="1650035"/>
                  </a:lnTo>
                  <a:lnTo>
                    <a:pt x="2091501" y="1606376"/>
                  </a:lnTo>
                  <a:lnTo>
                    <a:pt x="2098027" y="1557781"/>
                  </a:lnTo>
                  <a:lnTo>
                    <a:pt x="209802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5977" y="2780919"/>
              <a:ext cx="2098040" cy="1740535"/>
            </a:xfrm>
            <a:custGeom>
              <a:avLst/>
              <a:gdLst/>
              <a:ahLst/>
              <a:cxnLst/>
              <a:rect l="l" t="t" r="r" b="b"/>
              <a:pathLst>
                <a:path w="2098040" h="1740535">
                  <a:moveTo>
                    <a:pt x="1915274" y="1740534"/>
                  </a:moveTo>
                  <a:lnTo>
                    <a:pt x="182765" y="1740534"/>
                  </a:lnTo>
                  <a:lnTo>
                    <a:pt x="134179" y="1734009"/>
                  </a:lnTo>
                  <a:lnTo>
                    <a:pt x="90519" y="1715591"/>
                  </a:lnTo>
                  <a:lnTo>
                    <a:pt x="53530" y="1687020"/>
                  </a:lnTo>
                  <a:lnTo>
                    <a:pt x="24952" y="1650035"/>
                  </a:lnTo>
                  <a:lnTo>
                    <a:pt x="6528" y="1606376"/>
                  </a:lnTo>
                  <a:lnTo>
                    <a:pt x="0" y="1557781"/>
                  </a:lnTo>
                  <a:lnTo>
                    <a:pt x="0" y="0"/>
                  </a:lnTo>
                  <a:lnTo>
                    <a:pt x="2098027" y="0"/>
                  </a:lnTo>
                  <a:lnTo>
                    <a:pt x="2098027" y="1557781"/>
                  </a:lnTo>
                  <a:lnTo>
                    <a:pt x="2091501" y="1606376"/>
                  </a:lnTo>
                  <a:lnTo>
                    <a:pt x="2073083" y="1650035"/>
                  </a:lnTo>
                  <a:lnTo>
                    <a:pt x="2044512" y="1687020"/>
                  </a:lnTo>
                  <a:lnTo>
                    <a:pt x="2007528" y="1715591"/>
                  </a:lnTo>
                  <a:lnTo>
                    <a:pt x="1963868" y="1734009"/>
                  </a:lnTo>
                  <a:lnTo>
                    <a:pt x="1915274" y="174053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5299" y="2849067"/>
            <a:ext cx="177927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Профессиональные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ресурсы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50311" y="1835807"/>
            <a:ext cx="2485390" cy="2792095"/>
            <a:chOff x="3250310" y="1835785"/>
            <a:chExt cx="2485390" cy="27920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3010" y="1848485"/>
              <a:ext cx="2459736" cy="10421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63010" y="1848485"/>
              <a:ext cx="2459990" cy="1042669"/>
            </a:xfrm>
            <a:custGeom>
              <a:avLst/>
              <a:gdLst/>
              <a:ahLst/>
              <a:cxnLst/>
              <a:rect l="l" t="t" r="r" b="b"/>
              <a:pathLst>
                <a:path w="2459990" h="1042669">
                  <a:moveTo>
                    <a:pt x="0" y="104266"/>
                  </a:moveTo>
                  <a:lnTo>
                    <a:pt x="8181" y="63704"/>
                  </a:lnTo>
                  <a:lnTo>
                    <a:pt x="30495" y="30559"/>
                  </a:lnTo>
                  <a:lnTo>
                    <a:pt x="63597" y="8201"/>
                  </a:lnTo>
                  <a:lnTo>
                    <a:pt x="104139" y="0"/>
                  </a:lnTo>
                  <a:lnTo>
                    <a:pt x="2355468" y="0"/>
                  </a:lnTo>
                  <a:lnTo>
                    <a:pt x="2396085" y="8201"/>
                  </a:lnTo>
                  <a:lnTo>
                    <a:pt x="2429224" y="30559"/>
                  </a:lnTo>
                  <a:lnTo>
                    <a:pt x="2451552" y="63704"/>
                  </a:lnTo>
                  <a:lnTo>
                    <a:pt x="2459736" y="104266"/>
                  </a:lnTo>
                  <a:lnTo>
                    <a:pt x="2459736" y="937894"/>
                  </a:lnTo>
                  <a:lnTo>
                    <a:pt x="2451552" y="978457"/>
                  </a:lnTo>
                  <a:lnTo>
                    <a:pt x="2429224" y="1011602"/>
                  </a:lnTo>
                  <a:lnTo>
                    <a:pt x="2396085" y="1033960"/>
                  </a:lnTo>
                  <a:lnTo>
                    <a:pt x="2355468" y="1042162"/>
                  </a:lnTo>
                  <a:lnTo>
                    <a:pt x="104139" y="1042162"/>
                  </a:lnTo>
                  <a:lnTo>
                    <a:pt x="63597" y="1033960"/>
                  </a:lnTo>
                  <a:lnTo>
                    <a:pt x="30495" y="1011602"/>
                  </a:lnTo>
                  <a:lnTo>
                    <a:pt x="8181" y="978457"/>
                  </a:lnTo>
                  <a:lnTo>
                    <a:pt x="0" y="937894"/>
                  </a:lnTo>
                  <a:lnTo>
                    <a:pt x="0" y="104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2306" y="2744977"/>
              <a:ext cx="2037080" cy="1870075"/>
            </a:xfrm>
            <a:custGeom>
              <a:avLst/>
              <a:gdLst/>
              <a:ahLst/>
              <a:cxnLst/>
              <a:rect l="l" t="t" r="r" b="b"/>
              <a:pathLst>
                <a:path w="2037079" h="1870075">
                  <a:moveTo>
                    <a:pt x="2036952" y="0"/>
                  </a:moveTo>
                  <a:lnTo>
                    <a:pt x="0" y="0"/>
                  </a:lnTo>
                  <a:lnTo>
                    <a:pt x="0" y="1673733"/>
                  </a:lnTo>
                  <a:lnTo>
                    <a:pt x="5184" y="1718759"/>
                  </a:lnTo>
                  <a:lnTo>
                    <a:pt x="19952" y="1760088"/>
                  </a:lnTo>
                  <a:lnTo>
                    <a:pt x="43127" y="1796543"/>
                  </a:lnTo>
                  <a:lnTo>
                    <a:pt x="73531" y="1826947"/>
                  </a:lnTo>
                  <a:lnTo>
                    <a:pt x="109986" y="1850122"/>
                  </a:lnTo>
                  <a:lnTo>
                    <a:pt x="151315" y="1864890"/>
                  </a:lnTo>
                  <a:lnTo>
                    <a:pt x="196341" y="1870075"/>
                  </a:lnTo>
                  <a:lnTo>
                    <a:pt x="1840483" y="1870075"/>
                  </a:lnTo>
                  <a:lnTo>
                    <a:pt x="1885517" y="1864890"/>
                  </a:lnTo>
                  <a:lnTo>
                    <a:pt x="1926864" y="1850122"/>
                  </a:lnTo>
                  <a:lnTo>
                    <a:pt x="1963344" y="1826947"/>
                  </a:lnTo>
                  <a:lnTo>
                    <a:pt x="1993775" y="1796543"/>
                  </a:lnTo>
                  <a:lnTo>
                    <a:pt x="2016975" y="1760088"/>
                  </a:lnTo>
                  <a:lnTo>
                    <a:pt x="2031761" y="1718759"/>
                  </a:lnTo>
                  <a:lnTo>
                    <a:pt x="2036952" y="1673733"/>
                  </a:lnTo>
                  <a:lnTo>
                    <a:pt x="203695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72306" y="2744977"/>
              <a:ext cx="2037080" cy="1870075"/>
            </a:xfrm>
            <a:custGeom>
              <a:avLst/>
              <a:gdLst/>
              <a:ahLst/>
              <a:cxnLst/>
              <a:rect l="l" t="t" r="r" b="b"/>
              <a:pathLst>
                <a:path w="2037079" h="1870075">
                  <a:moveTo>
                    <a:pt x="1840483" y="1870075"/>
                  </a:moveTo>
                  <a:lnTo>
                    <a:pt x="196341" y="1870075"/>
                  </a:lnTo>
                  <a:lnTo>
                    <a:pt x="151315" y="1864890"/>
                  </a:lnTo>
                  <a:lnTo>
                    <a:pt x="109986" y="1850122"/>
                  </a:lnTo>
                  <a:lnTo>
                    <a:pt x="73531" y="1826947"/>
                  </a:lnTo>
                  <a:lnTo>
                    <a:pt x="43127" y="1796543"/>
                  </a:lnTo>
                  <a:lnTo>
                    <a:pt x="19952" y="1760088"/>
                  </a:lnTo>
                  <a:lnTo>
                    <a:pt x="5184" y="1718759"/>
                  </a:lnTo>
                  <a:lnTo>
                    <a:pt x="0" y="1673733"/>
                  </a:lnTo>
                  <a:lnTo>
                    <a:pt x="0" y="0"/>
                  </a:lnTo>
                  <a:lnTo>
                    <a:pt x="2036952" y="0"/>
                  </a:lnTo>
                  <a:lnTo>
                    <a:pt x="2036952" y="1673733"/>
                  </a:lnTo>
                  <a:lnTo>
                    <a:pt x="2031761" y="1718759"/>
                  </a:lnTo>
                  <a:lnTo>
                    <a:pt x="2016975" y="1760088"/>
                  </a:lnTo>
                  <a:lnTo>
                    <a:pt x="1993775" y="1796543"/>
                  </a:lnTo>
                  <a:lnTo>
                    <a:pt x="1963344" y="1826947"/>
                  </a:lnTo>
                  <a:lnTo>
                    <a:pt x="1926864" y="1850122"/>
                  </a:lnTo>
                  <a:lnTo>
                    <a:pt x="1885517" y="1864890"/>
                  </a:lnTo>
                  <a:lnTo>
                    <a:pt x="1840483" y="1870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36249" y="2813071"/>
            <a:ext cx="110807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9230" marR="5080" indent="-177165">
              <a:lnSpc>
                <a:spcPts val="1760"/>
              </a:lnSpc>
              <a:spcBef>
                <a:spcPts val="28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Лич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ост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ые  ресурсы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63793" y="1850285"/>
            <a:ext cx="2485390" cy="2714625"/>
            <a:chOff x="5963792" y="1850263"/>
            <a:chExt cx="2485390" cy="271462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6492" y="1862963"/>
              <a:ext cx="2459736" cy="104216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76492" y="1862963"/>
              <a:ext cx="2459990" cy="1042669"/>
            </a:xfrm>
            <a:custGeom>
              <a:avLst/>
              <a:gdLst/>
              <a:ahLst/>
              <a:cxnLst/>
              <a:rect l="l" t="t" r="r" b="b"/>
              <a:pathLst>
                <a:path w="2459990" h="1042669">
                  <a:moveTo>
                    <a:pt x="0" y="104266"/>
                  </a:moveTo>
                  <a:lnTo>
                    <a:pt x="8201" y="63704"/>
                  </a:lnTo>
                  <a:lnTo>
                    <a:pt x="30559" y="30559"/>
                  </a:lnTo>
                  <a:lnTo>
                    <a:pt x="63704" y="8201"/>
                  </a:lnTo>
                  <a:lnTo>
                    <a:pt x="104267" y="0"/>
                  </a:lnTo>
                  <a:lnTo>
                    <a:pt x="2355596" y="0"/>
                  </a:lnTo>
                  <a:lnTo>
                    <a:pt x="2396138" y="8201"/>
                  </a:lnTo>
                  <a:lnTo>
                    <a:pt x="2429240" y="30559"/>
                  </a:lnTo>
                  <a:lnTo>
                    <a:pt x="2451554" y="63704"/>
                  </a:lnTo>
                  <a:lnTo>
                    <a:pt x="2459736" y="104266"/>
                  </a:lnTo>
                  <a:lnTo>
                    <a:pt x="2459736" y="937895"/>
                  </a:lnTo>
                  <a:lnTo>
                    <a:pt x="2451554" y="978457"/>
                  </a:lnTo>
                  <a:lnTo>
                    <a:pt x="2429240" y="1011602"/>
                  </a:lnTo>
                  <a:lnTo>
                    <a:pt x="2396138" y="1033960"/>
                  </a:lnTo>
                  <a:lnTo>
                    <a:pt x="2355596" y="1042162"/>
                  </a:lnTo>
                  <a:lnTo>
                    <a:pt x="104267" y="1042162"/>
                  </a:lnTo>
                  <a:lnTo>
                    <a:pt x="63704" y="1033960"/>
                  </a:lnTo>
                  <a:lnTo>
                    <a:pt x="30559" y="1011602"/>
                  </a:lnTo>
                  <a:lnTo>
                    <a:pt x="8201" y="978457"/>
                  </a:lnTo>
                  <a:lnTo>
                    <a:pt x="0" y="937895"/>
                  </a:lnTo>
                  <a:lnTo>
                    <a:pt x="0" y="1042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6639" y="2780919"/>
              <a:ext cx="2171065" cy="1771014"/>
            </a:xfrm>
            <a:custGeom>
              <a:avLst/>
              <a:gdLst/>
              <a:ahLst/>
              <a:cxnLst/>
              <a:rect l="l" t="t" r="r" b="b"/>
              <a:pathLst>
                <a:path w="2171065" h="1771014">
                  <a:moveTo>
                    <a:pt x="2170811" y="0"/>
                  </a:moveTo>
                  <a:lnTo>
                    <a:pt x="0" y="0"/>
                  </a:lnTo>
                  <a:lnTo>
                    <a:pt x="0" y="1584832"/>
                  </a:lnTo>
                  <a:lnTo>
                    <a:pt x="6637" y="1634280"/>
                  </a:lnTo>
                  <a:lnTo>
                    <a:pt x="25371" y="1678700"/>
                  </a:lnTo>
                  <a:lnTo>
                    <a:pt x="54435" y="1716325"/>
                  </a:lnTo>
                  <a:lnTo>
                    <a:pt x="92060" y="1745389"/>
                  </a:lnTo>
                  <a:lnTo>
                    <a:pt x="136480" y="1764123"/>
                  </a:lnTo>
                  <a:lnTo>
                    <a:pt x="185927" y="1770760"/>
                  </a:lnTo>
                  <a:lnTo>
                    <a:pt x="1984883" y="1770760"/>
                  </a:lnTo>
                  <a:lnTo>
                    <a:pt x="2034286" y="1764123"/>
                  </a:lnTo>
                  <a:lnTo>
                    <a:pt x="2078693" y="1745389"/>
                  </a:lnTo>
                  <a:lnTo>
                    <a:pt x="2116328" y="1716325"/>
                  </a:lnTo>
                  <a:lnTo>
                    <a:pt x="2145411" y="1678700"/>
                  </a:lnTo>
                  <a:lnTo>
                    <a:pt x="2164164" y="1634280"/>
                  </a:lnTo>
                  <a:lnTo>
                    <a:pt x="2170811" y="1584832"/>
                  </a:lnTo>
                  <a:lnTo>
                    <a:pt x="217081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6639" y="2780919"/>
              <a:ext cx="2171065" cy="1771014"/>
            </a:xfrm>
            <a:custGeom>
              <a:avLst/>
              <a:gdLst/>
              <a:ahLst/>
              <a:cxnLst/>
              <a:rect l="l" t="t" r="r" b="b"/>
              <a:pathLst>
                <a:path w="2171065" h="1771014">
                  <a:moveTo>
                    <a:pt x="1984883" y="1770760"/>
                  </a:moveTo>
                  <a:lnTo>
                    <a:pt x="185927" y="1770760"/>
                  </a:lnTo>
                  <a:lnTo>
                    <a:pt x="136480" y="1764123"/>
                  </a:lnTo>
                  <a:lnTo>
                    <a:pt x="92060" y="1745389"/>
                  </a:lnTo>
                  <a:lnTo>
                    <a:pt x="54435" y="1716325"/>
                  </a:lnTo>
                  <a:lnTo>
                    <a:pt x="25371" y="1678700"/>
                  </a:lnTo>
                  <a:lnTo>
                    <a:pt x="6637" y="1634280"/>
                  </a:lnTo>
                  <a:lnTo>
                    <a:pt x="0" y="1584832"/>
                  </a:lnTo>
                  <a:lnTo>
                    <a:pt x="0" y="0"/>
                  </a:lnTo>
                  <a:lnTo>
                    <a:pt x="2170811" y="0"/>
                  </a:lnTo>
                  <a:lnTo>
                    <a:pt x="2170811" y="1584832"/>
                  </a:lnTo>
                  <a:lnTo>
                    <a:pt x="2164164" y="1634280"/>
                  </a:lnTo>
                  <a:lnTo>
                    <a:pt x="2145411" y="1678700"/>
                  </a:lnTo>
                  <a:lnTo>
                    <a:pt x="2116328" y="1716325"/>
                  </a:lnTo>
                  <a:lnTo>
                    <a:pt x="2078693" y="1745389"/>
                  </a:lnTo>
                  <a:lnTo>
                    <a:pt x="2034286" y="1764123"/>
                  </a:lnTo>
                  <a:lnTo>
                    <a:pt x="1984883" y="17707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29197" y="2849067"/>
            <a:ext cx="138811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Готовность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наставничеству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3892" y="5130749"/>
            <a:ext cx="72256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Определяя</a:t>
            </a:r>
            <a:r>
              <a:rPr sz="28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ресурсы</a:t>
            </a: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наставника,</a:t>
            </a: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мы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всегда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помнить о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необходимости </a:t>
            </a:r>
            <a:r>
              <a:rPr sz="2800" i="1" spc="-6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выделения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критериев</a:t>
            </a:r>
            <a:r>
              <a:rPr sz="2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отбора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6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149" y="364616"/>
            <a:ext cx="33870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latin typeface="Cambria" pitchFamily="18" charset="0"/>
              </a:rPr>
              <a:t>Наставничество</a:t>
            </a:r>
            <a:endParaRPr sz="3300" dirty="0">
              <a:latin typeface="Cambri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4" y="1808753"/>
            <a:ext cx="3392170" cy="20018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350"/>
              </a:spcBef>
              <a:buFont typeface="Arial"/>
              <a:buChar char="•"/>
              <a:tabLst>
                <a:tab pos="185420" algn="l"/>
                <a:tab pos="2100580" algn="l"/>
              </a:tabLst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Это</a:t>
            </a:r>
            <a:r>
              <a:rPr sz="20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 pitchFamily="18" charset="0"/>
                <a:cs typeface="Garamond"/>
              </a:rPr>
              <a:t>не цель, </a:t>
            </a:r>
            <a:r>
              <a:rPr sz="2000" b="1" dirty="0">
                <a:solidFill>
                  <a:srgbClr val="C00000"/>
                </a:solidFill>
                <a:latin typeface="Cambria" pitchFamily="18" charset="0"/>
                <a:cs typeface="Garamond"/>
              </a:rPr>
              <a:t>а </a:t>
            </a:r>
            <a:r>
              <a:rPr sz="2000" b="1" spc="-5" dirty="0">
                <a:solidFill>
                  <a:srgbClr val="C00000"/>
                </a:solidFill>
                <a:latin typeface="Cambria" pitchFamily="18" charset="0"/>
                <a:cs typeface="Garamond"/>
              </a:rPr>
              <a:t>средство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.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Нужно отчетливо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понимать, </a:t>
            </a:r>
            <a:r>
              <a:rPr sz="2000" spc="-50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для</a:t>
            </a:r>
            <a:r>
              <a:rPr sz="2000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каких</a:t>
            </a:r>
            <a:r>
              <a:rPr sz="2000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целей</a:t>
            </a:r>
            <a:r>
              <a:rPr sz="2000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это</a:t>
            </a:r>
            <a:r>
              <a:rPr sz="2000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средство </a:t>
            </a:r>
            <a:r>
              <a:rPr sz="2000" spc="-50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подходит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(и как именно его </a:t>
            </a:r>
            <a:r>
              <a:rPr sz="20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использовать),</a:t>
            </a:r>
            <a:r>
              <a:rPr sz="2000" spc="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а	</a:t>
            </a:r>
            <a:r>
              <a:rPr lang="ru-RU" sz="2000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 err="1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для</a:t>
            </a:r>
            <a:r>
              <a:rPr sz="2000" spc="-1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каких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270"/>
              </a:lnSpc>
              <a:tabLst>
                <a:tab pos="1283970" algn="l"/>
              </a:tabLst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целей</a:t>
            </a:r>
            <a:r>
              <a:rPr sz="20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не	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подходит.</a:t>
            </a:r>
            <a:endParaRPr sz="2000" dirty="0">
              <a:latin typeface="Cambria" pitchFamily="18" charset="0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7332" y="2590800"/>
            <a:ext cx="3618229" cy="33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635000" indent="-152400">
              <a:lnSpc>
                <a:spcPct val="1179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Это</a:t>
            </a:r>
            <a:r>
              <a:rPr sz="2000" spc="-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практика,</a:t>
            </a:r>
            <a:r>
              <a:rPr sz="2000" spc="-4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которая </a:t>
            </a:r>
            <a:r>
              <a:rPr sz="2000" spc="-58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(как</a:t>
            </a:r>
            <a:r>
              <a:rPr sz="2000" spc="-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</a:t>
            </a:r>
            <a:r>
              <a:rPr sz="2000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большинство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450"/>
              </a:lnSpc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образовательных</a:t>
            </a:r>
            <a:r>
              <a:rPr sz="2000" spc="-4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практик)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 marR="1217930">
              <a:lnSpc>
                <a:spcPts val="2590"/>
              </a:lnSpc>
              <a:spcBef>
                <a:spcPts val="185"/>
              </a:spcBef>
            </a:pPr>
            <a:r>
              <a:rPr sz="2000" b="1" dirty="0">
                <a:solidFill>
                  <a:srgbClr val="C00000"/>
                </a:solidFill>
                <a:latin typeface="Cambria" pitchFamily="18" charset="0"/>
                <a:cs typeface="Garamond"/>
              </a:rPr>
              <a:t>не</a:t>
            </a:r>
            <a:r>
              <a:rPr sz="2000" b="1" spc="640" dirty="0">
                <a:solidFill>
                  <a:srgbClr val="C00000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 pitchFamily="18" charset="0"/>
                <a:cs typeface="Garamond"/>
              </a:rPr>
              <a:t>внедряется, </a:t>
            </a:r>
            <a:r>
              <a:rPr sz="2000" b="1" dirty="0">
                <a:solidFill>
                  <a:srgbClr val="C00000"/>
                </a:solidFill>
                <a:latin typeface="Cambria" pitchFamily="18" charset="0"/>
                <a:cs typeface="Garamond"/>
              </a:rPr>
              <a:t> а</a:t>
            </a:r>
            <a:r>
              <a:rPr sz="2000" b="1" spc="-65" dirty="0">
                <a:solidFill>
                  <a:srgbClr val="C00000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 pitchFamily="18" charset="0"/>
                <a:cs typeface="Garamond"/>
              </a:rPr>
              <a:t>взращивается.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415"/>
              </a:lnSpc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Взращивается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 marR="5080">
              <a:lnSpc>
                <a:spcPts val="2590"/>
              </a:lnSpc>
              <a:spcBef>
                <a:spcPts val="185"/>
              </a:spcBef>
            </a:pP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определенном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уровне </a:t>
            </a:r>
            <a:r>
              <a:rPr sz="20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образовательной культуры, </a:t>
            </a:r>
            <a:r>
              <a:rPr sz="2000" spc="-58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социального</a:t>
            </a:r>
            <a:r>
              <a:rPr sz="2000" spc="-4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доверия,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560"/>
              </a:lnSpc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гражданской</a:t>
            </a:r>
            <a:r>
              <a:rPr sz="2000" spc="-4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активности.</a:t>
            </a:r>
            <a:endParaRPr sz="2000" dirty="0">
              <a:latin typeface="Cambria" pitchFamily="18" charset="0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3" y="3863342"/>
            <a:ext cx="4171184" cy="2772150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123"/>
          <a:stretch/>
        </p:blipFill>
        <p:spPr>
          <a:xfrm>
            <a:off x="6084168" y="402043"/>
            <a:ext cx="2588418" cy="220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931" y="692696"/>
            <a:ext cx="546544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spc="-10" dirty="0">
                <a:latin typeface="Cambria" pitchFamily="18" charset="0"/>
              </a:rPr>
              <a:t>Партнерское </a:t>
            </a:r>
            <a:r>
              <a:rPr sz="2800" spc="-5" dirty="0">
                <a:latin typeface="Cambria" pitchFamily="18" charset="0"/>
              </a:rPr>
              <a:t>наставничество:</a:t>
            </a:r>
            <a:endParaRPr sz="2800" dirty="0">
              <a:latin typeface="Cambria" pitchFamily="18" charset="0"/>
            </a:endParaRPr>
          </a:p>
          <a:p>
            <a:pPr marL="12700">
              <a:lnSpc>
                <a:spcPts val="3195"/>
              </a:lnSpc>
            </a:pPr>
            <a:r>
              <a:rPr sz="2800" spc="-10" dirty="0">
                <a:latin typeface="Cambria" pitchFamily="18" charset="0"/>
              </a:rPr>
              <a:t>«равный</a:t>
            </a:r>
            <a:r>
              <a:rPr sz="2800" spc="10" dirty="0">
                <a:latin typeface="Cambria" pitchFamily="18" charset="0"/>
              </a:rPr>
              <a:t> </a:t>
            </a:r>
            <a:r>
              <a:rPr sz="2800" spc="-5" dirty="0">
                <a:latin typeface="Cambria" pitchFamily="18" charset="0"/>
              </a:rPr>
              <a:t>–</a:t>
            </a:r>
            <a:r>
              <a:rPr sz="2800" spc="-10" dirty="0">
                <a:latin typeface="Cambria" pitchFamily="18" charset="0"/>
              </a:rPr>
              <a:t> равному»</a:t>
            </a:r>
            <a:endParaRPr sz="2800" dirty="0">
              <a:latin typeface="Cambri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7664" y="1812282"/>
            <a:ext cx="3530094" cy="257185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84785" marR="475615" indent="-17272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185420" algn="l"/>
              </a:tabLst>
            </a:pP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Наставником</a:t>
            </a:r>
            <a:r>
              <a:rPr spc="-8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является </a:t>
            </a:r>
            <a:r>
              <a:rPr spc="-6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сотрудник,</a:t>
            </a:r>
            <a:r>
              <a:rPr spc="-4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равный</a:t>
            </a:r>
            <a:r>
              <a:rPr spc="-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</a:t>
            </a:r>
            <a:endParaRPr dirty="0">
              <a:latin typeface="Cambria" pitchFamily="18" charset="0"/>
              <a:cs typeface="Garamond"/>
            </a:endParaRPr>
          </a:p>
          <a:p>
            <a:pPr marL="184785" marR="5080">
              <a:lnSpc>
                <a:spcPts val="2810"/>
              </a:lnSpc>
            </a:pP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уровню</a:t>
            </a:r>
            <a:r>
              <a:rPr spc="-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подопечному,</a:t>
            </a:r>
            <a:r>
              <a:rPr spc="-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но </a:t>
            </a:r>
            <a:r>
              <a:rPr spc="-6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опытом</a:t>
            </a:r>
            <a:r>
              <a:rPr spc="-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работы</a:t>
            </a:r>
            <a:r>
              <a:rPr spc="-4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</a:t>
            </a:r>
            <a:endParaRPr dirty="0">
              <a:latin typeface="Cambria" pitchFamily="18" charset="0"/>
              <a:cs typeface="Garamond"/>
            </a:endParaRPr>
          </a:p>
          <a:p>
            <a:pPr marL="184785">
              <a:lnSpc>
                <a:spcPts val="2610"/>
              </a:lnSpc>
            </a:pP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предметной</a:t>
            </a:r>
            <a:r>
              <a:rPr spc="-5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области,</a:t>
            </a:r>
            <a:endParaRPr dirty="0">
              <a:latin typeface="Cambria" pitchFamily="18" charset="0"/>
              <a:cs typeface="Garamond"/>
            </a:endParaRPr>
          </a:p>
          <a:p>
            <a:pPr marL="184785" marR="710565">
              <a:lnSpc>
                <a:spcPts val="2810"/>
              </a:lnSpc>
              <a:spcBef>
                <a:spcPts val="200"/>
              </a:spcBef>
            </a:pP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которым</a:t>
            </a:r>
            <a:r>
              <a:rPr spc="-6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партнер</a:t>
            </a:r>
            <a:r>
              <a:rPr spc="-5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не </a:t>
            </a:r>
            <a:r>
              <a:rPr spc="-6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обладает</a:t>
            </a:r>
            <a:endParaRPr dirty="0">
              <a:latin typeface="Cambria" pitchFamily="18" charset="0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8064" y="1916832"/>
            <a:ext cx="3716654" cy="425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 indent="-226060">
              <a:lnSpc>
                <a:spcPts val="2165"/>
              </a:lnSpc>
              <a:spcBef>
                <a:spcPts val="95"/>
              </a:spcBef>
              <a:buAutoNum type="arabicPeriod"/>
              <a:tabLst>
                <a:tab pos="238760" algn="l"/>
              </a:tabLst>
            </a:pPr>
            <a:r>
              <a:rPr sz="1600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Наставник</a:t>
            </a:r>
            <a:r>
              <a:rPr sz="1600" spc="1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помогает</a:t>
            </a:r>
            <a:r>
              <a:rPr sz="1600" b="1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партнеру</a:t>
            </a:r>
            <a:r>
              <a:rPr sz="1600" b="1"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055"/>
              </a:lnSpc>
            </a:pP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улучшении</a:t>
            </a:r>
            <a:r>
              <a:rPr sz="16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выполнения</a:t>
            </a:r>
            <a:r>
              <a:rPr sz="1600" spc="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работы,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 marR="5715">
              <a:lnSpc>
                <a:spcPts val="2050"/>
              </a:lnSpc>
              <a:spcBef>
                <a:spcPts val="145"/>
              </a:spcBef>
            </a:pP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выстраивании</a:t>
            </a:r>
            <a:r>
              <a:rPr sz="16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рабочих</a:t>
            </a:r>
            <a:r>
              <a:rPr sz="1600"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отношений </a:t>
            </a:r>
            <a:r>
              <a:rPr sz="1600"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 повышении</a:t>
            </a:r>
            <a:r>
              <a:rPr sz="1600" spc="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личной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025"/>
              </a:lnSpc>
            </a:pP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удовлетворенности</a:t>
            </a:r>
            <a:r>
              <a:rPr sz="1600" spc="-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работой.</a:t>
            </a:r>
            <a:endParaRPr sz="1600" dirty="0">
              <a:latin typeface="Cambria" pitchFamily="18" charset="0"/>
              <a:cs typeface="Garamond"/>
            </a:endParaRPr>
          </a:p>
          <a:p>
            <a:pPr marL="297180" indent="-224154">
              <a:lnSpc>
                <a:spcPts val="2165"/>
              </a:lnSpc>
              <a:spcBef>
                <a:spcPts val="580"/>
              </a:spcBef>
              <a:buAutoNum type="arabicPeriod" startAt="2"/>
              <a:tabLst>
                <a:tab pos="297815" algn="l"/>
              </a:tabLst>
            </a:pP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Эффективный</a:t>
            </a:r>
            <a:r>
              <a:rPr sz="1600" spc="-4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наставник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 marR="208915">
              <a:lnSpc>
                <a:spcPts val="2050"/>
              </a:lnSpc>
              <a:spcBef>
                <a:spcPts val="145"/>
              </a:spcBef>
            </a:pP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слушает, собирает информацию, </a:t>
            </a:r>
            <a:r>
              <a:rPr sz="1600"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обеспечивает честную</a:t>
            </a:r>
            <a:r>
              <a:rPr sz="1600" spc="-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1910"/>
              </a:lnSpc>
            </a:pPr>
            <a:r>
              <a:rPr sz="1600"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конструктивную</a:t>
            </a:r>
            <a:r>
              <a:rPr sz="1600" b="1" spc="1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обратную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050"/>
              </a:lnSpc>
            </a:pPr>
            <a:r>
              <a:rPr sz="16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связь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,</a:t>
            </a:r>
            <a:r>
              <a:rPr sz="1600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создает</a:t>
            </a:r>
            <a:r>
              <a:rPr sz="16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видение</a:t>
            </a:r>
            <a:r>
              <a:rPr sz="16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перемен</a:t>
            </a:r>
            <a:r>
              <a:rPr sz="1600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>
              <a:lnSpc>
                <a:spcPts val="2165"/>
              </a:lnSpc>
            </a:pPr>
            <a:r>
              <a:rPr sz="1600"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мотивирует</a:t>
            </a:r>
            <a:r>
              <a:rPr sz="1600" b="1" spc="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партнера</a:t>
            </a:r>
            <a:r>
              <a:rPr sz="1600" spc="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</a:t>
            </a:r>
            <a:r>
              <a:rPr sz="1600"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действиям.</a:t>
            </a:r>
            <a:endParaRPr sz="1600" dirty="0">
              <a:latin typeface="Cambria" pitchFamily="18" charset="0"/>
              <a:cs typeface="Garamond"/>
            </a:endParaRPr>
          </a:p>
          <a:p>
            <a:pPr marL="238125" indent="-226060">
              <a:lnSpc>
                <a:spcPts val="2165"/>
              </a:lnSpc>
              <a:spcBef>
                <a:spcPts val="580"/>
              </a:spcBef>
              <a:buAutoNum type="arabicPeriod" startAt="3"/>
              <a:tabLst>
                <a:tab pos="238760" algn="l"/>
              </a:tabLst>
            </a:pPr>
            <a:r>
              <a:rPr sz="1600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Наставник</a:t>
            </a:r>
            <a:r>
              <a:rPr sz="16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помогает</a:t>
            </a:r>
            <a:r>
              <a:rPr sz="1600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партнеру</a:t>
            </a:r>
            <a:endParaRPr sz="1600" dirty="0">
              <a:latin typeface="Cambria" pitchFamily="18" charset="0"/>
              <a:cs typeface="Garamond"/>
            </a:endParaRPr>
          </a:p>
          <a:p>
            <a:pPr marL="184785" marR="960119">
              <a:lnSpc>
                <a:spcPts val="2050"/>
              </a:lnSpc>
              <a:spcBef>
                <a:spcPts val="145"/>
              </a:spcBef>
            </a:pPr>
            <a:r>
              <a:rPr sz="1600"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отслеживать</a:t>
            </a:r>
            <a:r>
              <a:rPr sz="1600" b="1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прогресс</a:t>
            </a:r>
            <a:r>
              <a:rPr sz="1600" b="1" spc="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 </a:t>
            </a:r>
            <a:r>
              <a:rPr sz="1600" spc="-459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достижении</a:t>
            </a:r>
            <a:r>
              <a:rPr sz="16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конкретных </a:t>
            </a:r>
            <a:r>
              <a:rPr sz="16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карьерных </a:t>
            </a:r>
            <a:r>
              <a:rPr sz="16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целей.</a:t>
            </a:r>
            <a:endParaRPr sz="1600" dirty="0">
              <a:latin typeface="Cambria" pitchFamily="18" charset="0"/>
              <a:cs typeface="Garamond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1" r="41868"/>
          <a:stretch/>
        </p:blipFill>
        <p:spPr>
          <a:xfrm>
            <a:off x="323528" y="3140968"/>
            <a:ext cx="1128529" cy="343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815" y="689727"/>
            <a:ext cx="51587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latin typeface="Cambria" pitchFamily="18" charset="0"/>
              </a:rPr>
              <a:t>Флэш</a:t>
            </a:r>
            <a:r>
              <a:rPr sz="3600" spc="-70" dirty="0">
                <a:latin typeface="Cambria" pitchFamily="18" charset="0"/>
              </a:rPr>
              <a:t> </a:t>
            </a:r>
            <a:r>
              <a:rPr lang="ru-RU" sz="3600" spc="-70" dirty="0" smtClean="0">
                <a:latin typeface="Cambria" pitchFamily="18" charset="0"/>
              </a:rPr>
              <a:t>-</a:t>
            </a:r>
            <a:r>
              <a:rPr sz="3600" spc="-5" dirty="0" err="1" smtClean="0">
                <a:latin typeface="Cambria" pitchFamily="18" charset="0"/>
              </a:rPr>
              <a:t>наставничество</a:t>
            </a:r>
            <a:endParaRPr sz="3600" dirty="0">
              <a:latin typeface="Cambri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11" y="2362211"/>
            <a:ext cx="3429635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785" marR="5080" indent="-17272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Наставничество</a:t>
            </a:r>
            <a:r>
              <a:rPr sz="2000" spc="-6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через </a:t>
            </a:r>
            <a:r>
              <a:rPr sz="2000" spc="-68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одноразовые встречи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или</a:t>
            </a:r>
            <a:r>
              <a:rPr sz="20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обсуждения</a:t>
            </a:r>
            <a:endParaRPr sz="2000" dirty="0">
              <a:latin typeface="Cambria" pitchFamily="18" charset="0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2" y="2590802"/>
            <a:ext cx="3720465" cy="2872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ts val="2735"/>
              </a:lnSpc>
              <a:spcBef>
                <a:spcPts val="100"/>
              </a:spcBef>
              <a:buAutoNum type="arabicPeriod"/>
              <a:tabLst>
                <a:tab pos="297815" algn="l"/>
              </a:tabLst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Помогает</a:t>
            </a:r>
            <a:r>
              <a:rPr sz="2000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подопечным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 marR="655320">
              <a:lnSpc>
                <a:spcPts val="2590"/>
              </a:lnSpc>
              <a:spcBef>
                <a:spcPts val="185"/>
              </a:spcBef>
            </a:pPr>
            <a:r>
              <a:rPr sz="2000" b="1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учиться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,</a:t>
            </a:r>
            <a:r>
              <a:rPr sz="2000" spc="-5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обращаясь</a:t>
            </a:r>
            <a:r>
              <a:rPr sz="2000" spc="-4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за </a:t>
            </a:r>
            <a:r>
              <a:rPr sz="2000" spc="-58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помощью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более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опытному</a:t>
            </a:r>
            <a:r>
              <a:rPr sz="2000" spc="-4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сотруднику.</a:t>
            </a:r>
            <a:endParaRPr sz="2000" dirty="0">
              <a:latin typeface="Cambria" pitchFamily="18" charset="0"/>
              <a:cs typeface="Garamond"/>
            </a:endParaRPr>
          </a:p>
          <a:p>
            <a:pPr marL="184785" marR="5080" indent="-172720">
              <a:lnSpc>
                <a:spcPct val="90000"/>
              </a:lnSpc>
              <a:spcBef>
                <a:spcPts val="770"/>
              </a:spcBef>
              <a:buAutoNum type="arabicPeriod" startAt="2"/>
              <a:tabLst>
                <a:tab pos="297815" algn="l"/>
              </a:tabLst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Flash-наставники обычно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предоставляют ценные </a:t>
            </a:r>
            <a:r>
              <a:rPr sz="2000" b="1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знания</a:t>
            </a:r>
            <a:r>
              <a:rPr sz="2000" b="1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</a:t>
            </a:r>
            <a:r>
              <a:rPr sz="2000" b="1" spc="-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опыт</a:t>
            </a:r>
            <a:r>
              <a:rPr sz="2000" b="1" spc="-3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работы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,</a:t>
            </a:r>
            <a:r>
              <a:rPr sz="2000" spc="-1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но </a:t>
            </a:r>
            <a:r>
              <a:rPr sz="2000" spc="-58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очень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ограниченном </a:t>
            </a:r>
            <a:r>
              <a:rPr sz="2000" b="1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временном</a:t>
            </a:r>
            <a:r>
              <a:rPr sz="2000" b="1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интервале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.</a:t>
            </a:r>
            <a:endParaRPr sz="2000" dirty="0">
              <a:latin typeface="Cambria" pitchFamily="18" charset="0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" y="3860291"/>
            <a:ext cx="3197199" cy="255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52" y="6339553"/>
            <a:ext cx="8029629" cy="21942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компетентности</a:t>
            </a:r>
            <a:endParaRPr lang="ru-RU" dirty="0"/>
          </a:p>
        </p:txBody>
      </p:sp>
      <p:pic>
        <p:nvPicPr>
          <p:cNvPr id="9" name="Содержимое 3" descr="f076134045359e9232366c68839d7f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500174"/>
            <a:ext cx="6656039" cy="46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6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424882" y="188640"/>
            <a:ext cx="4968552" cy="3433626"/>
            <a:chOff x="0" y="116662"/>
            <a:chExt cx="9125585" cy="62833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8638" y="332612"/>
              <a:ext cx="4306534" cy="5253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6662"/>
              <a:ext cx="5331358" cy="6282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25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5504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xmlns="" val="36094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38" y="0"/>
            <a:ext cx="8829675" cy="5100955"/>
            <a:chOff x="177368" y="143637"/>
            <a:chExt cx="8829675" cy="5100955"/>
          </a:xfrm>
        </p:grpSpPr>
        <p:sp>
          <p:nvSpPr>
            <p:cNvPr id="3" name="object 3"/>
            <p:cNvSpPr/>
            <p:nvPr/>
          </p:nvSpPr>
          <p:spPr>
            <a:xfrm>
              <a:off x="4829555" y="156337"/>
              <a:ext cx="4164965" cy="5073015"/>
            </a:xfrm>
            <a:custGeom>
              <a:avLst/>
              <a:gdLst/>
              <a:ahLst/>
              <a:cxnLst/>
              <a:rect l="l" t="t" r="r" b="b"/>
              <a:pathLst>
                <a:path w="4164965" h="5073015">
                  <a:moveTo>
                    <a:pt x="4164711" y="0"/>
                  </a:moveTo>
                  <a:lnTo>
                    <a:pt x="0" y="0"/>
                  </a:lnTo>
                  <a:lnTo>
                    <a:pt x="0" y="5072888"/>
                  </a:lnTo>
                  <a:lnTo>
                    <a:pt x="4164711" y="5072888"/>
                  </a:lnTo>
                  <a:lnTo>
                    <a:pt x="4164711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29555" y="156337"/>
              <a:ext cx="4164965" cy="5073015"/>
            </a:xfrm>
            <a:custGeom>
              <a:avLst/>
              <a:gdLst/>
              <a:ahLst/>
              <a:cxnLst/>
              <a:rect l="l" t="t" r="r" b="b"/>
              <a:pathLst>
                <a:path w="4164965" h="5073015">
                  <a:moveTo>
                    <a:pt x="0" y="5072888"/>
                  </a:moveTo>
                  <a:lnTo>
                    <a:pt x="4164711" y="5072888"/>
                  </a:lnTo>
                  <a:lnTo>
                    <a:pt x="4164711" y="0"/>
                  </a:lnTo>
                  <a:lnTo>
                    <a:pt x="0" y="0"/>
                  </a:lnTo>
                  <a:lnTo>
                    <a:pt x="0" y="5072888"/>
                  </a:lnTo>
                  <a:close/>
                </a:path>
              </a:pathLst>
            </a:custGeom>
            <a:ln w="25400">
              <a:solidFill>
                <a:srgbClr val="FF7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4922" y="584453"/>
              <a:ext cx="2802381" cy="36733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68" y="584327"/>
              <a:ext cx="5772023" cy="41892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3647" y="4597260"/>
              <a:ext cx="2930525" cy="3779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4053" y="3583304"/>
              <a:ext cx="1284097" cy="166090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27508" y="5323459"/>
            <a:ext cx="378269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marR="450215" algn="ctr"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России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началась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апробация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модели </a:t>
            </a:r>
            <a:r>
              <a:rPr sz="1400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наставничества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рамках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нацпроекта</a:t>
            </a:r>
            <a:endParaRPr sz="1400" dirty="0">
              <a:latin typeface="Calibri"/>
              <a:cs typeface="Calibri"/>
            </a:endParaRPr>
          </a:p>
          <a:p>
            <a:pPr algn="ctr"/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«Образование».</a:t>
            </a:r>
            <a:endParaRPr sz="1400" dirty="0">
              <a:latin typeface="Calibri"/>
              <a:cs typeface="Calibri"/>
            </a:endParaRPr>
          </a:p>
          <a:p>
            <a:pPr marL="12700" marR="5080" algn="ctr"/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тестовом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режиме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проект запущен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lang="ru-RU" sz="1400" dirty="0" smtClean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4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регионах: </a:t>
            </a:r>
            <a:r>
              <a:rPr sz="1400" spc="-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Чебоксары, Брянск,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Владикавказ,</a:t>
            </a:r>
            <a:r>
              <a:rPr sz="1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Красноярск,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Владивосток.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092" y="4964048"/>
            <a:ext cx="45078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1093" y="176606"/>
            <a:ext cx="6235714" cy="110799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04061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https://mentori.ru/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06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609600" y="2209806"/>
            <a:ext cx="7543800" cy="2590816"/>
          </a:xfrm>
          <a:custGeom>
            <a:avLst/>
            <a:gdLst/>
            <a:ahLst/>
            <a:cxnLst/>
            <a:rect l="l" t="t" r="r" b="b"/>
            <a:pathLst>
              <a:path w="5800725" h="1820545">
                <a:moveTo>
                  <a:pt x="0" y="1820544"/>
                </a:moveTo>
                <a:lnTo>
                  <a:pt x="1415542" y="1820544"/>
                </a:lnTo>
                <a:lnTo>
                  <a:pt x="1415542" y="1438020"/>
                </a:lnTo>
                <a:lnTo>
                  <a:pt x="2700401" y="1438020"/>
                </a:lnTo>
                <a:lnTo>
                  <a:pt x="2700401" y="910335"/>
                </a:lnTo>
                <a:lnTo>
                  <a:pt x="3869690" y="910335"/>
                </a:lnTo>
                <a:lnTo>
                  <a:pt x="3869690" y="369442"/>
                </a:lnTo>
                <a:lnTo>
                  <a:pt x="4900676" y="369442"/>
                </a:lnTo>
                <a:lnTo>
                  <a:pt x="4900676" y="0"/>
                </a:lnTo>
                <a:lnTo>
                  <a:pt x="5800725" y="0"/>
                </a:lnTo>
              </a:path>
            </a:pathLst>
          </a:custGeom>
          <a:ln w="25400">
            <a:solidFill>
              <a:srgbClr val="233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726" y="1580671"/>
            <a:ext cx="1965960" cy="1965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4373767"/>
            <a:ext cx="1376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5" dirty="0" smtClean="0">
                <a:latin typeface="Times New Roman"/>
                <a:cs typeface="Times New Roman"/>
              </a:rPr>
              <a:t>Старшеклассник</a:t>
            </a:r>
            <a:endParaRPr lang="ru-RU" sz="1200" dirty="0"/>
          </a:p>
        </p:txBody>
      </p:sp>
      <p:sp>
        <p:nvSpPr>
          <p:cNvPr id="9" name="object 17"/>
          <p:cNvSpPr txBox="1"/>
          <p:nvPr/>
        </p:nvSpPr>
        <p:spPr>
          <a:xfrm>
            <a:off x="3286726" y="3851417"/>
            <a:ext cx="90428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latin typeface="Times New Roman"/>
                <a:cs typeface="Times New Roman"/>
              </a:rPr>
              <a:t>С</a:t>
            </a:r>
            <a:r>
              <a:rPr sz="1200" b="1" spc="-1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у</a:t>
            </a:r>
            <a:r>
              <a:rPr sz="1200" b="1" spc="-10" dirty="0">
                <a:latin typeface="Times New Roman"/>
                <a:cs typeface="Times New Roman"/>
              </a:rPr>
              <a:t>де</a:t>
            </a:r>
            <a:r>
              <a:rPr sz="1200" b="1" spc="10" dirty="0">
                <a:latin typeface="Times New Roman"/>
                <a:cs typeface="Times New Roman"/>
              </a:rPr>
              <a:t>н</a:t>
            </a:r>
            <a:r>
              <a:rPr sz="1200" b="1" dirty="0">
                <a:latin typeface="Times New Roman"/>
                <a:cs typeface="Times New Roman"/>
              </a:rPr>
              <a:t>т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4365868" y="3630842"/>
            <a:ext cx="2726412" cy="76238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spcBef>
                <a:spcPts val="185"/>
              </a:spcBef>
            </a:pPr>
            <a:r>
              <a:rPr sz="1600" b="1" i="1" spc="-5" dirty="0">
                <a:latin typeface="Cambria" pitchFamily="18" charset="0"/>
                <a:cs typeface="Times New Roman"/>
              </a:rPr>
              <a:t>Адаптация на </a:t>
            </a:r>
            <a:r>
              <a:rPr sz="1600" b="1" i="1" dirty="0">
                <a:latin typeface="Cambria" pitchFamily="18" charset="0"/>
                <a:cs typeface="Times New Roman"/>
              </a:rPr>
              <a:t> </a:t>
            </a:r>
            <a:r>
              <a:rPr sz="1600" b="1" i="1" spc="-5" dirty="0">
                <a:latin typeface="Cambria" pitchFamily="18" charset="0"/>
                <a:cs typeface="Times New Roman"/>
              </a:rPr>
              <a:t>рабочем</a:t>
            </a:r>
            <a:r>
              <a:rPr sz="1600" b="1" i="1" spc="240" dirty="0">
                <a:latin typeface="Cambria" pitchFamily="18" charset="0"/>
                <a:cs typeface="Times New Roman"/>
              </a:rPr>
              <a:t> </a:t>
            </a:r>
            <a:r>
              <a:rPr sz="1600" b="1" i="1" spc="-5" dirty="0">
                <a:latin typeface="Cambria" pitchFamily="18" charset="0"/>
                <a:cs typeface="Times New Roman"/>
              </a:rPr>
              <a:t>месте </a:t>
            </a:r>
            <a:r>
              <a:rPr sz="1600" b="1" i="1" dirty="0">
                <a:latin typeface="Cambria" pitchFamily="18" charset="0"/>
                <a:cs typeface="Times New Roman"/>
              </a:rPr>
              <a:t> </a:t>
            </a:r>
            <a:r>
              <a:rPr sz="1600" b="1" i="1" spc="-15" dirty="0">
                <a:latin typeface="Cambria" pitchFamily="18" charset="0"/>
                <a:cs typeface="Times New Roman"/>
              </a:rPr>
              <a:t>п</a:t>
            </a:r>
            <a:r>
              <a:rPr sz="1600" b="1" i="1" spc="-25" dirty="0">
                <a:latin typeface="Cambria" pitchFamily="18" charset="0"/>
                <a:cs typeface="Times New Roman"/>
              </a:rPr>
              <a:t>о</a:t>
            </a:r>
            <a:r>
              <a:rPr sz="1600" b="1" i="1" dirty="0">
                <a:latin typeface="Cambria" pitchFamily="18" charset="0"/>
                <a:cs typeface="Times New Roman"/>
              </a:rPr>
              <a:t>д </a:t>
            </a:r>
            <a:r>
              <a:rPr sz="1600" b="1" i="1" spc="20" dirty="0">
                <a:latin typeface="Cambria" pitchFamily="18" charset="0"/>
                <a:cs typeface="Times New Roman"/>
              </a:rPr>
              <a:t>р</a:t>
            </a:r>
            <a:r>
              <a:rPr sz="1600" b="1" i="1" spc="-25" dirty="0">
                <a:latin typeface="Cambria" pitchFamily="18" charset="0"/>
                <a:cs typeface="Times New Roman"/>
              </a:rPr>
              <a:t>у</a:t>
            </a:r>
            <a:r>
              <a:rPr sz="1600" b="1" i="1" spc="-10" dirty="0">
                <a:latin typeface="Cambria" pitchFamily="18" charset="0"/>
                <a:cs typeface="Times New Roman"/>
              </a:rPr>
              <a:t>к</a:t>
            </a:r>
            <a:r>
              <a:rPr sz="1600" b="1" i="1" spc="-25" dirty="0">
                <a:latin typeface="Cambria" pitchFamily="18" charset="0"/>
                <a:cs typeface="Times New Roman"/>
              </a:rPr>
              <a:t>о</a:t>
            </a:r>
            <a:r>
              <a:rPr sz="1600" b="1" i="1" spc="25" dirty="0">
                <a:latin typeface="Cambria" pitchFamily="18" charset="0"/>
                <a:cs typeface="Times New Roman"/>
              </a:rPr>
              <a:t>в</a:t>
            </a:r>
            <a:r>
              <a:rPr sz="1600" b="1" i="1" spc="-25" dirty="0">
                <a:latin typeface="Cambria" pitchFamily="18" charset="0"/>
                <a:cs typeface="Times New Roman"/>
              </a:rPr>
              <a:t>о</a:t>
            </a:r>
            <a:r>
              <a:rPr sz="1600" b="1" i="1" spc="10" dirty="0">
                <a:latin typeface="Cambria" pitchFamily="18" charset="0"/>
                <a:cs typeface="Times New Roman"/>
              </a:rPr>
              <a:t>д</a:t>
            </a:r>
            <a:r>
              <a:rPr sz="1600" b="1" i="1" spc="-15" dirty="0">
                <a:latin typeface="Cambria" pitchFamily="18" charset="0"/>
                <a:cs typeface="Times New Roman"/>
              </a:rPr>
              <a:t>с</a:t>
            </a:r>
            <a:r>
              <a:rPr sz="1600" b="1" i="1" spc="-10" dirty="0">
                <a:latin typeface="Cambria" pitchFamily="18" charset="0"/>
                <a:cs typeface="Times New Roman"/>
              </a:rPr>
              <a:t>т</a:t>
            </a:r>
            <a:r>
              <a:rPr sz="1600" b="1" i="1" dirty="0">
                <a:latin typeface="Cambria" pitchFamily="18" charset="0"/>
                <a:cs typeface="Times New Roman"/>
              </a:rPr>
              <a:t>в</a:t>
            </a:r>
            <a:r>
              <a:rPr sz="1600" b="1" i="1" spc="-25" dirty="0">
                <a:latin typeface="Cambria" pitchFamily="18" charset="0"/>
                <a:cs typeface="Times New Roman"/>
              </a:rPr>
              <a:t>о</a:t>
            </a:r>
            <a:r>
              <a:rPr sz="1600" b="1" i="1" dirty="0">
                <a:latin typeface="Cambria" pitchFamily="18" charset="0"/>
                <a:cs typeface="Times New Roman"/>
              </a:rPr>
              <a:t>м  </a:t>
            </a:r>
            <a:r>
              <a:rPr sz="1600" b="1" i="1" spc="-5" dirty="0">
                <a:latin typeface="Cambria" pitchFamily="18" charset="0"/>
                <a:cs typeface="Times New Roman"/>
              </a:rPr>
              <a:t>наставника</a:t>
            </a:r>
            <a:endParaRPr sz="1600" b="1" i="1" dirty="0">
              <a:latin typeface="Cambria" pitchFamily="18" charset="0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5832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003" y="3158172"/>
            <a:ext cx="90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77440"/>
            <a:ext cx="106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62811" y="1674170"/>
            <a:ext cx="1283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30" dirty="0" smtClean="0">
                <a:latin typeface="Times New Roman"/>
                <a:cs typeface="Times New Roman"/>
              </a:rPr>
              <a:t>Р</a:t>
            </a:r>
            <a:r>
              <a:rPr lang="ru-RU" sz="1200" b="1" dirty="0" smtClean="0">
                <a:latin typeface="Times New Roman"/>
                <a:cs typeface="Times New Roman"/>
              </a:rPr>
              <a:t>у</a:t>
            </a:r>
            <a:r>
              <a:rPr lang="ru-RU" sz="1200" b="1" spc="10" dirty="0" smtClean="0">
                <a:latin typeface="Times New Roman"/>
                <a:cs typeface="Times New Roman"/>
              </a:rPr>
              <a:t>к</a:t>
            </a:r>
            <a:r>
              <a:rPr lang="ru-RU" sz="1200" b="1" dirty="0" smtClean="0">
                <a:latin typeface="Times New Roman"/>
                <a:cs typeface="Times New Roman"/>
              </a:rPr>
              <a:t>ово</a:t>
            </a:r>
            <a:r>
              <a:rPr lang="ru-RU" sz="1200" b="1" spc="-10" dirty="0" smtClean="0">
                <a:latin typeface="Times New Roman"/>
                <a:cs typeface="Times New Roman"/>
              </a:rPr>
              <a:t>д</a:t>
            </a:r>
            <a:r>
              <a:rPr lang="ru-RU" sz="1200" b="1" spc="10" dirty="0" smtClean="0">
                <a:latin typeface="Times New Roman"/>
                <a:cs typeface="Times New Roman"/>
              </a:rPr>
              <a:t>и</a:t>
            </a:r>
            <a:r>
              <a:rPr lang="ru-RU" sz="1200" b="1" spc="-15" dirty="0" smtClean="0">
                <a:latin typeface="Times New Roman"/>
                <a:cs typeface="Times New Roman"/>
              </a:rPr>
              <a:t>т</a:t>
            </a:r>
            <a:r>
              <a:rPr lang="ru-RU" sz="1200" b="1" spc="-10" dirty="0" smtClean="0">
                <a:latin typeface="Times New Roman"/>
                <a:cs typeface="Times New Roman"/>
              </a:rPr>
              <a:t>е</a:t>
            </a:r>
            <a:r>
              <a:rPr lang="ru-RU" sz="1200" b="1" dirty="0" smtClean="0">
                <a:latin typeface="Times New Roman"/>
                <a:cs typeface="Times New Roman"/>
              </a:rPr>
              <a:t>ль  -</a:t>
            </a:r>
          </a:p>
          <a:p>
            <a:r>
              <a:rPr lang="ru-RU" sz="1200" b="1" spc="-5" dirty="0" smtClean="0">
                <a:latin typeface="Times New Roman"/>
                <a:cs typeface="Times New Roman"/>
              </a:rPr>
              <a:t>наставник</a:t>
            </a:r>
            <a:endParaRPr lang="ru-RU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04001"/>
            <a:ext cx="7556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1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322" y="177281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itchFamily="18" charset="0"/>
              </a:rPr>
              <a:t>формирование </a:t>
            </a:r>
            <a:r>
              <a:rPr lang="ru-RU" sz="2400" b="1" i="1" dirty="0">
                <a:latin typeface="Cambria" pitchFamily="18" charset="0"/>
              </a:rPr>
              <a:t>профессиональных </a:t>
            </a:r>
            <a:r>
              <a:rPr lang="ru-RU" sz="2400" b="1" i="1" dirty="0" smtClean="0">
                <a:latin typeface="Cambria" pitchFamily="18" charset="0"/>
              </a:rPr>
              <a:t> компетенций</a:t>
            </a:r>
            <a:r>
              <a:rPr lang="ru-RU" sz="2400" dirty="0">
                <a:latin typeface="Cambria" pitchFamily="18" charset="0"/>
              </a:rPr>
              <a:t>, необходимых для выполнения нового вида профессиональной деятельности: начальное общее образование.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23119"/>
            <a:ext cx="466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Цель реализации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программы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140968"/>
            <a:ext cx="6135511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8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616" y="794901"/>
            <a:ext cx="708304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Cambria" pitchFamily="18" charset="0"/>
              </a:rPr>
              <a:t>К</a:t>
            </a:r>
            <a:r>
              <a:rPr spc="-7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spc="-5" dirty="0" err="1">
                <a:solidFill>
                  <a:schemeClr val="bg1"/>
                </a:solidFill>
                <a:latin typeface="Cambria" pitchFamily="18" charset="0"/>
              </a:rPr>
              <a:t>размышлению</a:t>
            </a:r>
            <a:r>
              <a:rPr spc="-5" dirty="0" smtClean="0">
                <a:solidFill>
                  <a:schemeClr val="bg1"/>
                </a:solidFill>
                <a:latin typeface="Cambria" pitchFamily="18" charset="0"/>
              </a:rPr>
              <a:t>…</a:t>
            </a:r>
            <a:r>
              <a:rPr lang="ru-RU" spc="-5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pc="-5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pc="-5" dirty="0" err="1" smtClean="0">
                <a:solidFill>
                  <a:schemeClr val="bg1"/>
                </a:solidFill>
                <a:latin typeface="Cambria" pitchFamily="18" charset="0"/>
              </a:rPr>
              <a:t>метапредметные</a:t>
            </a:r>
            <a:r>
              <a:rPr lang="ru-RU" spc="-5" dirty="0" smtClean="0">
                <a:solidFill>
                  <a:schemeClr val="bg1"/>
                </a:solidFill>
                <a:latin typeface="Cambria" pitchFamily="18" charset="0"/>
              </a:rPr>
              <a:t> компетентности</a:t>
            </a:r>
            <a:endParaRPr spc="-5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t="13471"/>
          <a:stretch/>
        </p:blipFill>
        <p:spPr>
          <a:xfrm>
            <a:off x="215180" y="2492896"/>
            <a:ext cx="8666480" cy="41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7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Основные содержательные модули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5934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itchFamily="18" charset="0"/>
              </a:rPr>
              <a:t>1.Теоретико-методологический.</a:t>
            </a:r>
          </a:p>
          <a:p>
            <a:r>
              <a:rPr lang="ru-RU" sz="2400" dirty="0">
                <a:latin typeface="Cambria" pitchFamily="18" charset="0"/>
              </a:rPr>
              <a:t>1.1.Нормативно-правовые основы реализации ФГОС</a:t>
            </a:r>
          </a:p>
          <a:p>
            <a:r>
              <a:rPr lang="ru-RU" sz="2400" dirty="0">
                <a:latin typeface="Cambria" pitchFamily="18" charset="0"/>
              </a:rPr>
              <a:t>2. Практико-ориентированный.</a:t>
            </a:r>
          </a:p>
          <a:p>
            <a:r>
              <a:rPr lang="ru-RU" sz="2400" dirty="0" smtClean="0">
                <a:latin typeface="Cambria" pitchFamily="18" charset="0"/>
              </a:rPr>
              <a:t>2.1.Психолого-педагогические </a:t>
            </a:r>
            <a:r>
              <a:rPr lang="ru-RU" sz="2400" dirty="0">
                <a:latin typeface="Cambria" pitchFamily="18" charset="0"/>
              </a:rPr>
              <a:t>аспекты образовательной деятельности.</a:t>
            </a:r>
          </a:p>
          <a:p>
            <a:r>
              <a:rPr lang="ru-RU" sz="2400" dirty="0" smtClean="0">
                <a:latin typeface="Cambria" pitchFamily="18" charset="0"/>
              </a:rPr>
              <a:t>2.2.Методические </a:t>
            </a:r>
            <a:r>
              <a:rPr lang="ru-RU" sz="2400" dirty="0">
                <a:latin typeface="Cambria" pitchFamily="18" charset="0"/>
              </a:rPr>
              <a:t>аспекты обучения младших школьников.</a:t>
            </a:r>
          </a:p>
          <a:p>
            <a:r>
              <a:rPr lang="ru-RU" sz="2400" dirty="0">
                <a:latin typeface="Cambria" pitchFamily="18" charset="0"/>
              </a:rPr>
              <a:t>3. Стажировка</a:t>
            </a:r>
          </a:p>
          <a:p>
            <a:r>
              <a:rPr lang="ru-RU" sz="2400" dirty="0">
                <a:latin typeface="Cambria" pitchFamily="18" charset="0"/>
              </a:rPr>
              <a:t>3.1.Современный урок в логике ФГОС НОО.</a:t>
            </a:r>
          </a:p>
        </p:txBody>
      </p:sp>
    </p:spTree>
    <p:extLst>
      <p:ext uri="{BB962C8B-B14F-4D97-AF65-F5344CB8AC3E}">
        <p14:creationId xmlns:p14="http://schemas.microsoft.com/office/powerpoint/2010/main" xmlns="" val="8105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686800" cy="41734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1" y="704814"/>
            <a:ext cx="7495412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chemeClr val="bg1"/>
                </a:solidFill>
              </a:rPr>
              <a:t>К</a:t>
            </a:r>
            <a:r>
              <a:rPr sz="3100" spc="-55" dirty="0">
                <a:solidFill>
                  <a:schemeClr val="bg1"/>
                </a:solidFill>
              </a:rPr>
              <a:t> </a:t>
            </a:r>
            <a:r>
              <a:rPr sz="3100" spc="-5" dirty="0">
                <a:solidFill>
                  <a:schemeClr val="bg1"/>
                </a:solidFill>
              </a:rPr>
              <a:t>размышлению…</a:t>
            </a:r>
            <a:endParaRPr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547" y="476672"/>
            <a:ext cx="620077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65"/>
              </a:lnSpc>
              <a:spcBef>
                <a:spcPts val="100"/>
              </a:spcBef>
            </a:pPr>
            <a:r>
              <a:rPr sz="3300" spc="-10" dirty="0">
                <a:latin typeface="Cambria" pitchFamily="18" charset="0"/>
              </a:rPr>
              <a:t>Общий </a:t>
            </a:r>
            <a:r>
              <a:rPr sz="3300" spc="-5" dirty="0">
                <a:latin typeface="Cambria" pitchFamily="18" charset="0"/>
              </a:rPr>
              <a:t>признак </a:t>
            </a:r>
            <a:r>
              <a:rPr sz="3300" dirty="0">
                <a:latin typeface="Cambria" pitchFamily="18" charset="0"/>
              </a:rPr>
              <a:t>всех</a:t>
            </a:r>
            <a:r>
              <a:rPr sz="3300" spc="-15" dirty="0">
                <a:latin typeface="Cambria" pitchFamily="18" charset="0"/>
              </a:rPr>
              <a:t> </a:t>
            </a:r>
            <a:r>
              <a:rPr sz="3300" spc="-5" dirty="0">
                <a:latin typeface="Cambria" pitchFamily="18" charset="0"/>
              </a:rPr>
              <a:t>типов</a:t>
            </a:r>
            <a:endParaRPr sz="3300" dirty="0">
              <a:latin typeface="Cambria" pitchFamily="18" charset="0"/>
            </a:endParaRPr>
          </a:p>
          <a:p>
            <a:pPr marL="12700">
              <a:lnSpc>
                <a:spcPts val="3765"/>
              </a:lnSpc>
            </a:pPr>
            <a:r>
              <a:rPr sz="3300" dirty="0">
                <a:latin typeface="Cambria" pitchFamily="18" charset="0"/>
              </a:rPr>
              <a:t>образовательных</a:t>
            </a:r>
            <a:r>
              <a:rPr sz="3300" spc="-60" dirty="0">
                <a:latin typeface="Cambria" pitchFamily="18" charset="0"/>
              </a:rPr>
              <a:t> </a:t>
            </a:r>
            <a:r>
              <a:rPr sz="3300" spc="-5" dirty="0">
                <a:latin typeface="Cambria" pitchFamily="18" charset="0"/>
              </a:rPr>
              <a:t>дефицитов</a:t>
            </a:r>
            <a:endParaRPr sz="3300" dirty="0">
              <a:latin typeface="Cambri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0359" y="1772411"/>
            <a:ext cx="6696709" cy="1007327"/>
          </a:xfrm>
          <a:prstGeom prst="rect">
            <a:avLst/>
          </a:prstGeom>
          <a:solidFill>
            <a:srgbClr val="D0ECDD"/>
          </a:solidFill>
          <a:ln w="12192">
            <a:solidFill>
              <a:srgbClr val="225F3D"/>
            </a:solidFill>
          </a:ln>
        </p:spPr>
        <p:txBody>
          <a:bodyPr vert="horz" wrap="square" lIns="0" tIns="266065" rIns="0" bIns="0" rtlCol="0">
            <a:spAutoFit/>
          </a:bodyPr>
          <a:lstStyle/>
          <a:p>
            <a:pPr marL="2047875" marR="1059180" indent="-982980" algn="just">
              <a:lnSpc>
                <a:spcPct val="100000"/>
              </a:lnSpc>
              <a:spcBef>
                <a:spcPts val="2095"/>
              </a:spcBef>
            </a:pPr>
            <a:r>
              <a:rPr sz="2400" spc="-5" dirty="0" err="1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Недостаток</a:t>
            </a:r>
            <a:r>
              <a:rPr lang="ru-RU" sz="24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400" spc="-5" dirty="0" err="1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самостоятельности</a:t>
            </a:r>
            <a:r>
              <a:rPr sz="2400" spc="-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400" spc="-685" dirty="0" smtClean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сопровождаемого</a:t>
            </a:r>
            <a:endParaRPr sz="2400" dirty="0">
              <a:latin typeface="Cambria" pitchFamily="18" charset="0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184" y="3212976"/>
            <a:ext cx="6696709" cy="2805255"/>
          </a:xfrm>
          <a:prstGeom prst="rect">
            <a:avLst/>
          </a:prstGeom>
          <a:solidFill>
            <a:srgbClr val="D0ECDD"/>
          </a:solidFill>
          <a:ln w="12192">
            <a:solidFill>
              <a:srgbClr val="225F3D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Конечный</a:t>
            </a:r>
            <a:r>
              <a:rPr sz="2000" b="1" spc="-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результат</a:t>
            </a:r>
            <a:r>
              <a:rPr sz="2000" b="1" spc="-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деятельности</a:t>
            </a:r>
            <a:r>
              <a:rPr sz="2000" b="1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наставника</a:t>
            </a:r>
            <a:endParaRPr sz="2000" dirty="0">
              <a:latin typeface="Cambria" pitchFamily="18" charset="0"/>
              <a:cs typeface="Garamond"/>
            </a:endParaRPr>
          </a:p>
          <a:p>
            <a:pPr marL="116839" marR="108585" indent="-1270" algn="ctr">
              <a:lnSpc>
                <a:spcPct val="100000"/>
              </a:lnSpc>
            </a:pP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(поведенческий показатель успешности его деятельности) - </a:t>
            </a:r>
            <a:r>
              <a:rPr sz="2000" spc="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обретение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сопровождаемым</a:t>
            </a:r>
            <a:r>
              <a:rPr sz="2000"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способности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к</a:t>
            </a:r>
            <a:r>
              <a:rPr sz="2000" spc="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самостоятельным </a:t>
            </a:r>
            <a:r>
              <a:rPr sz="2000" spc="-484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действиям,</a:t>
            </a:r>
            <a:r>
              <a:rPr sz="2000" spc="-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решению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проблем,</a:t>
            </a:r>
            <a:r>
              <a:rPr sz="2000"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преодолению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барьеров,</a:t>
            </a:r>
            <a:endParaRPr sz="2000" dirty="0">
              <a:latin typeface="Cambria" pitchFamily="18" charset="0"/>
              <a:cs typeface="Garamond"/>
            </a:endParaRPr>
          </a:p>
          <a:p>
            <a:pPr marL="537210" marR="534035" algn="ctr">
              <a:lnSpc>
                <a:spcPct val="100000"/>
              </a:lnSpc>
              <a:spcBef>
                <a:spcPts val="5"/>
              </a:spcBef>
              <a:tabLst>
                <a:tab pos="5321935" algn="l"/>
              </a:tabLst>
            </a:pP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самоуправлению</a:t>
            </a:r>
            <a:r>
              <a:rPr sz="2000" spc="-1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процессами</a:t>
            </a:r>
            <a:r>
              <a:rPr sz="2000"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собственного</a:t>
            </a:r>
            <a:r>
              <a:rPr sz="2000" spc="1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развития, </a:t>
            </a:r>
            <a:r>
              <a:rPr sz="2000" spc="-484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образования,</a:t>
            </a:r>
            <a:r>
              <a:rPr sz="2000" spc="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адаптации,</a:t>
            </a:r>
            <a:r>
              <a:rPr sz="2000" spc="-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карьерного</a:t>
            </a:r>
            <a:r>
              <a:rPr sz="2000" spc="2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mbria" pitchFamily="18" charset="0"/>
                <a:cs typeface="Garamond"/>
              </a:rPr>
              <a:t>роста</a:t>
            </a:r>
            <a:r>
              <a:rPr sz="2000" spc="2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и	т.</a:t>
            </a:r>
            <a:r>
              <a:rPr sz="2000" spc="-3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Cambria" pitchFamily="18" charset="0"/>
                <a:cs typeface="Garamond"/>
              </a:rPr>
              <a:t>д</a:t>
            </a:r>
            <a:endParaRPr sz="2000" dirty="0">
              <a:latin typeface="Cambria" pitchFamily="18" charset="0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1595</TotalTime>
  <Words>470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Candara</vt:lpstr>
      <vt:lpstr>Symbol</vt:lpstr>
      <vt:lpstr>Century Gothic</vt:lpstr>
      <vt:lpstr>Calibri</vt:lpstr>
      <vt:lpstr>Times New Roman</vt:lpstr>
      <vt:lpstr>Cambria</vt:lpstr>
      <vt:lpstr>Garamond</vt:lpstr>
      <vt:lpstr>Волна</vt:lpstr>
      <vt:lpstr>Office Theme</vt:lpstr>
      <vt:lpstr>3_Office Theme</vt:lpstr>
      <vt:lpstr>Профессиональное становление молодого педагога</vt:lpstr>
      <vt:lpstr>Слайд 2</vt:lpstr>
      <vt:lpstr>  </vt:lpstr>
      <vt:lpstr>Слайд 4</vt:lpstr>
      <vt:lpstr>Слайд 5</vt:lpstr>
      <vt:lpstr>К размышлению… метапредметные компетентности</vt:lpstr>
      <vt:lpstr>Слайд 7</vt:lpstr>
      <vt:lpstr>К размышлению…</vt:lpstr>
      <vt:lpstr>Общий признак всех типов образовательных дефицитов</vt:lpstr>
      <vt:lpstr>Формы наставничества</vt:lpstr>
      <vt:lpstr>Слайд 11</vt:lpstr>
      <vt:lpstr>Наставник – ресурсный педагог!</vt:lpstr>
      <vt:lpstr>Наставничество</vt:lpstr>
      <vt:lpstr>Партнерское наставничество: «равный – равному»</vt:lpstr>
      <vt:lpstr>Флэш -наставничество</vt:lpstr>
      <vt:lpstr>Теория компетентности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94</cp:revision>
  <dcterms:created xsi:type="dcterms:W3CDTF">2021-09-14T19:17:03Z</dcterms:created>
  <dcterms:modified xsi:type="dcterms:W3CDTF">2022-10-04T07:25:55Z</dcterms:modified>
</cp:coreProperties>
</file>