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3" r:id="rId4"/>
    <p:sldId id="275" r:id="rId5"/>
    <p:sldId id="290" r:id="rId6"/>
    <p:sldId id="294" r:id="rId7"/>
    <p:sldId id="291" r:id="rId8"/>
    <p:sldId id="292" r:id="rId9"/>
    <p:sldId id="268" r:id="rId10"/>
    <p:sldId id="281" r:id="rId11"/>
    <p:sldId id="282" r:id="rId12"/>
    <p:sldId id="297" r:id="rId13"/>
    <p:sldId id="293" r:id="rId14"/>
    <p:sldId id="298" r:id="rId15"/>
    <p:sldId id="299" r:id="rId16"/>
    <p:sldId id="295" r:id="rId17"/>
    <p:sldId id="280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010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103" d="100"/>
          <a:sy n="103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0D952-CD5C-4F0E-BE04-9788DC0418AD}" type="datetimeFigureOut">
              <a:rPr lang="ru-RU" smtClean="0"/>
              <a:pPr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CDBB1-D859-408A-A3C4-77957DAAA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88913"/>
            <a:ext cx="9144000" cy="6462712"/>
          </a:xfrm>
        </p:spPr>
        <p:txBody>
          <a:bodyPr>
            <a:normAutofit/>
          </a:bodyPr>
          <a:lstStyle/>
          <a:p>
            <a:pPr algn="ctr"/>
            <a:endParaRPr lang="ru-RU" sz="4900" b="1" dirty="0" smtClean="0">
              <a:solidFill>
                <a:srgbClr val="8064A2"/>
              </a:solidFill>
              <a:latin typeface="Monotype Corsiva"/>
              <a:ea typeface="Calibri"/>
              <a:cs typeface="Times New Roman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2010F6"/>
              </a:solidFill>
              <a:latin typeface="Monotype Corsiva"/>
              <a:ea typeface="Calibri"/>
              <a:cs typeface="Times New Roman"/>
            </a:endParaRPr>
          </a:p>
          <a:p>
            <a:pPr algn="ctr">
              <a:buNone/>
            </a:pPr>
            <a:r>
              <a:rPr lang="ru-RU" sz="4900" b="1" dirty="0" smtClean="0">
                <a:solidFill>
                  <a:srgbClr val="2010F6"/>
                </a:solidFill>
                <a:latin typeface="Monotype Corsiva"/>
                <a:ea typeface="Calibri"/>
                <a:cs typeface="Times New Roman"/>
              </a:rPr>
              <a:t>Организация целевой модели наставничества «учитель – переподготовленный учитель»</a:t>
            </a:r>
          </a:p>
          <a:p>
            <a:pPr algn="r">
              <a:buNone/>
            </a:pPr>
            <a:endParaRPr lang="ru-RU" sz="1050" b="1" dirty="0">
              <a:solidFill>
                <a:srgbClr val="8064A2"/>
              </a:solidFill>
              <a:latin typeface="Monotype Corsiva"/>
              <a:cs typeface="Times New Roman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8064A2"/>
              </a:solidFill>
              <a:cs typeface="Times New Roman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8064A2"/>
                </a:solidFill>
                <a:cs typeface="Times New Roman"/>
              </a:rPr>
              <a:t>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cs typeface="Times New Roman"/>
              </a:rPr>
              <a:t>Зуева Инна Витальевна,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cs typeface="Times New Roman"/>
              </a:rPr>
              <a:t>                                                                   заместитель директора по УВР</a:t>
            </a:r>
          </a:p>
        </p:txBody>
      </p:sp>
      <p:pic>
        <p:nvPicPr>
          <p:cNvPr id="1026" name="Picture 2" descr="Картинки по запросу картинки работа с молодыми специалистами в до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240360" cy="2369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33499" y="142474"/>
            <a:ext cx="84401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Муниципальное бюджетное общеобразовательное учреждение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«Рогнединская средняя общеобразовательная школа»                   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Рогнединского района Брянской области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9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7704856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2010F6"/>
                </a:solidFill>
              </a:rPr>
              <a:t>Наставничество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2010F6"/>
                </a:solidFill>
              </a:rPr>
              <a:t>выстроено в три этапа:</a:t>
            </a:r>
          </a:p>
          <a:p>
            <a:pPr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2 этап - основной </a:t>
            </a:r>
            <a:r>
              <a:rPr lang="ru-RU" sz="2600" b="1" dirty="0">
                <a:solidFill>
                  <a:schemeClr val="tx1"/>
                </a:solidFill>
              </a:rPr>
              <a:t>(проектировочный</a:t>
            </a:r>
            <a:r>
              <a:rPr lang="ru-RU" sz="26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None/>
            </a:pP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Наставник разрабатывает и реализует программу адаптации на основе выявленных затруднений, осуществляет корректировку профессиональных умений учителя, помогает выстроить  собственную программу самосовершенствования.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448173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5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7992888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2010F6"/>
                </a:solidFill>
              </a:rPr>
              <a:t>Наставничество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2010F6"/>
                </a:solidFill>
              </a:rPr>
              <a:t>выстроено в три этапа:</a:t>
            </a:r>
          </a:p>
          <a:p>
            <a:pPr algn="ctr">
              <a:buNone/>
            </a:pP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этап </a:t>
            </a:r>
            <a:r>
              <a:rPr lang="ru-RU" sz="2400" b="1" dirty="0" smtClean="0">
                <a:solidFill>
                  <a:schemeClr val="tx1"/>
                </a:solidFill>
              </a:rPr>
              <a:t>- контрольно-оценочный</a:t>
            </a:r>
          </a:p>
          <a:p>
            <a:pPr algn="ctr">
              <a:buNone/>
            </a:pP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/>
              <a:t>В согласованные с учителем и администрацией школы сроки наставник  оценивает уровень профессиональной компетентности </a:t>
            </a:r>
            <a:r>
              <a:rPr lang="ru-RU" b="1" dirty="0" smtClean="0"/>
              <a:t> </a:t>
            </a:r>
            <a:r>
              <a:rPr lang="ru-RU" dirty="0" smtClean="0"/>
              <a:t>педагога за определенный период работы с ним,  выявляет  степень  готовности учителя  к  дальнейшему выполнению своих функциональных обязанностей.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56902"/>
            <a:ext cx="3707904" cy="230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3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9-09-2022 2237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887" y="0"/>
            <a:ext cx="59642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ста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212976"/>
            <a:ext cx="2517744" cy="3356992"/>
          </a:xfrm>
          <a:prstGeom prst="rect">
            <a:avLst/>
          </a:prstGeom>
        </p:spPr>
      </p:pic>
      <p:pic>
        <p:nvPicPr>
          <p:cNvPr id="5" name="Рисунок 4" descr="стен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1984310" cy="2996952"/>
          </a:xfrm>
          <a:prstGeom prst="rect">
            <a:avLst/>
          </a:prstGeom>
        </p:spPr>
      </p:pic>
      <p:pic>
        <p:nvPicPr>
          <p:cNvPr id="6" name="Рисунок 5" descr="ур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56992"/>
            <a:ext cx="3899925" cy="2924944"/>
          </a:xfrm>
          <a:prstGeom prst="rect">
            <a:avLst/>
          </a:prstGeom>
        </p:spPr>
      </p:pic>
      <p:pic>
        <p:nvPicPr>
          <p:cNvPr id="9" name="Рисунок 8" descr="в паре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76672"/>
            <a:ext cx="4434654" cy="2325007"/>
          </a:xfrm>
          <a:prstGeom prst="rect">
            <a:avLst/>
          </a:prstGeom>
        </p:spPr>
      </p:pic>
      <p:pic>
        <p:nvPicPr>
          <p:cNvPr id="10" name="Рисунок 9" descr="в точке роста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32656"/>
            <a:ext cx="4098842" cy="26497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9-09-2022 2250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09" y="833761"/>
            <a:ext cx="6552381" cy="51904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9-09-2022 2300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7692" y="0"/>
            <a:ext cx="6548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88640"/>
            <a:ext cx="831743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Выводы наставника: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учитель   в целом  владеет предметными и  методическими компетенциями;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умеет правильно определять  цели и задачи урока;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овладел методикой подготовки внеурочных занятий по иностранному языку;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изучила основные методики формирования функциональной грамотности;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ea typeface="Times New Roman" pitchFamily="18" charset="0"/>
                <a:cs typeface="Arial" pitchFamily="34" charset="0"/>
              </a:rPr>
              <a:t>- научилась отбирать информацию к уроку  по страноведению.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064896" cy="58326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/>
              <a:t>Выводы по внедрению целевой модели наставничества :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/>
              <a:t>  		Вся методическая деятельность  в системе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/>
              <a:t>«учитель –  переподготовленный учитель» способствовала успешной социально - педагогической и личной адаптации, помогла преодолеть возникающие трудности. Главное в данной модели – это неформальный стиль общения, ненавязчивая помощь, положительная коммуникация в паре,  сотрудничество по ряду направлений профессиональной деятельности.  Все участники были удовлетворены своей работой.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/>
              <a:t>Школа наставничества продолжает работу и в этом учебном году. Ряды наставников и наставляемых увеличиваются, создаются новые модели.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01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48680"/>
            <a:ext cx="7056784" cy="29523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</a:t>
            </a:r>
            <a:endParaRPr lang="ru-RU" sz="2000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/>
              <a:t>Движение наставничества в профессиональной среде является неотъемлемой частью современной системы образования. Благодаря системе наставничества формируется коллектив высококвалифицированных педагогов. </a:t>
            </a:r>
            <a:endParaRPr lang="ru-RU" dirty="0"/>
          </a:p>
        </p:txBody>
      </p:sp>
      <p:pic>
        <p:nvPicPr>
          <p:cNvPr id="7" name="Рисунок 6" descr="1613545366_104-p-kartinki-na-belom-fone-dlya-prezentatsii-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2848847" cy="2238380"/>
          </a:xfrm>
          <a:prstGeom prst="rect">
            <a:avLst/>
          </a:prstGeom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067944" y="4372168"/>
            <a:ext cx="4392488" cy="857032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Благодарю за внимание!</a:t>
            </a:r>
            <a:r>
              <a:rPr lang="ru-RU" sz="4800" i="1" dirty="0" smtClean="0">
                <a:solidFill>
                  <a:srgbClr val="C00000"/>
                </a:solidFill>
              </a:rPr>
              <a:t/>
            </a:r>
            <a:br>
              <a:rPr lang="ru-RU" sz="4800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00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3968" y="4372168"/>
            <a:ext cx="4680520" cy="172112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2010F6"/>
                </a:solidFill>
              </a:rPr>
              <a:t>Наставник-учитель, воспитатель,</a:t>
            </a:r>
            <a:br>
              <a:rPr lang="ru-RU" sz="2000" dirty="0" smtClean="0">
                <a:solidFill>
                  <a:srgbClr val="2010F6"/>
                </a:solidFill>
              </a:rPr>
            </a:br>
            <a:r>
              <a:rPr lang="ru-RU" sz="2000" dirty="0" smtClean="0">
                <a:solidFill>
                  <a:srgbClr val="2010F6"/>
                </a:solidFill>
              </a:rPr>
              <a:t> руководитель.</a:t>
            </a:r>
            <a:br>
              <a:rPr lang="ru-RU" sz="2000" dirty="0" smtClean="0">
                <a:solidFill>
                  <a:srgbClr val="2010F6"/>
                </a:solidFill>
              </a:rPr>
            </a:br>
            <a:r>
              <a:rPr lang="ru-RU" sz="2000" dirty="0" smtClean="0">
                <a:solidFill>
                  <a:srgbClr val="2010F6"/>
                </a:solidFill>
              </a:rPr>
              <a:t/>
            </a:r>
            <a:br>
              <a:rPr lang="ru-RU" sz="2000" dirty="0" smtClean="0">
                <a:solidFill>
                  <a:srgbClr val="2010F6"/>
                </a:solidFill>
              </a:rPr>
            </a:br>
            <a:r>
              <a:rPr lang="ru-RU" sz="2000" dirty="0" err="1" smtClean="0">
                <a:solidFill>
                  <a:srgbClr val="2010F6"/>
                </a:solidFill>
              </a:rPr>
              <a:t>С.И.Ожегов</a:t>
            </a:r>
            <a:endParaRPr lang="ru-RU" sz="2000" dirty="0">
              <a:solidFill>
                <a:srgbClr val="2010F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548680"/>
            <a:ext cx="7056784" cy="29523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/>
                </a:solidFill>
              </a:rPr>
              <a:t>   </a:t>
            </a:r>
            <a:endParaRPr lang="ru-RU" sz="2000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dirty="0" smtClean="0"/>
              <a:t>Движение наставничества в профессиональной среде является неотъемлемой частью современной системы образования. Благодаря системе наставничества формируется коллектив высококвалифицированных педагогов.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4149080"/>
            <a:ext cx="3870354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00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Нормативные документы </a:t>
            </a:r>
          </a:p>
          <a:p>
            <a:pPr algn="ctr"/>
            <a:r>
              <a:rPr lang="ru-RU" sz="3200" b="1" dirty="0" smtClean="0"/>
              <a:t>на муниципальном уровне: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032" y="1124744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приказ № 170 от 01.12.2021г</a:t>
            </a:r>
            <a:r>
              <a:rPr lang="ru-RU" b="1" dirty="0" smtClean="0"/>
              <a:t> </a:t>
            </a:r>
            <a:r>
              <a:rPr lang="ru-RU" dirty="0" smtClean="0"/>
              <a:t>по</a:t>
            </a:r>
            <a:r>
              <a:rPr lang="ru-RU" b="1" dirty="0" smtClean="0"/>
              <a:t> </a:t>
            </a:r>
            <a:r>
              <a:rPr lang="ru-RU" dirty="0" smtClean="0"/>
              <a:t>отделу образования администрации Рогнединского района  Брянской области «Об утверждении Положения </a:t>
            </a:r>
          </a:p>
          <a:p>
            <a:r>
              <a:rPr lang="ru-RU" dirty="0" smtClean="0"/>
              <a:t>о наставничестве на территории Рогнединского района Брянской области»;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положение о наставничестве (приложение № 1 к приказу  отдела образования администрации Рогнединского района  Брянской области от 01.12.2021г № 170);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база наставников и наставляемых (приложение № 2 к приказу  отдела образования администрации Рогнединского района  Брянской области от 01.12.2021г № 170);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«дорожная карта»  по реализации основных мероприятий по наставничеству (приложение №3 к приказу отдела образования администрации Рогнединского района  Брянской области  от 01.12.2021 № 170);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приказ</a:t>
            </a:r>
            <a:r>
              <a:rPr lang="ru-RU" b="1" dirty="0" smtClean="0"/>
              <a:t> </a:t>
            </a:r>
            <a:r>
              <a:rPr lang="ru-RU" dirty="0" smtClean="0"/>
              <a:t>№171  от 01.12.2021 г по отделу образования администрации Рогнединского района Брянской области от 01.12.2021 года  «О реализации целевой модели наставничества в Рогнединском муниципальном  районе  на 2021 – 2022 учебный год».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80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3200" b="1" dirty="0" smtClean="0"/>
              <a:t>Нормативные документы </a:t>
            </a:r>
          </a:p>
          <a:p>
            <a:pPr algn="ctr"/>
            <a:r>
              <a:rPr lang="ru-RU" sz="3200" b="1" dirty="0" smtClean="0"/>
              <a:t>на школьном уровне: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приказ</a:t>
            </a:r>
            <a:r>
              <a:rPr lang="ru-RU" dirty="0" smtClean="0"/>
              <a:t> № 95/3 од от 24.12.2021 «О внедрении целевой модели наставничества»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назначение куратора  внедрения целевой модели наставничества;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разработка и утверждение положения о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наставничестве (приложение №1 к приказу</a:t>
            </a:r>
            <a:r>
              <a:rPr lang="ru-RU" dirty="0" smtClean="0"/>
              <a:t> № 95/3 од от 24.12.2021г);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разработка и утверждение «дорожной карты» реализации целевой модели наставничества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(приложение №2 к приказу</a:t>
            </a:r>
            <a:r>
              <a:rPr lang="ru-RU" dirty="0" smtClean="0"/>
              <a:t> № 95/3 од от 24.12.2021г);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создание базы наставников и наставляемых педагогических работников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 (приложение №3 к приказу</a:t>
            </a:r>
            <a:r>
              <a:rPr lang="ru-RU" dirty="0" smtClean="0"/>
              <a:t> № 95/3 од от 24.12.2021г);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индивидуальный план (программа) работы наставника с наставляемым лицом;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отчеты о деятельности наставника и наставляемого лица;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программа мониторинга результатов деятельности программы наставничества (анкетирование).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риншот 29-09-2022 2124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518" y="0"/>
            <a:ext cx="71549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.Н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116632"/>
            <a:ext cx="2880320" cy="295232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31840" y="-30777"/>
            <a:ext cx="576064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2010F6"/>
                </a:solidFill>
              </a:rPr>
              <a:t>Коваленко Ольга Николаевна</a:t>
            </a:r>
            <a:endParaRPr lang="ru-RU" dirty="0" smtClean="0">
              <a:solidFill>
                <a:srgbClr val="2010F6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Высшее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учебное заведение окончил: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Новозыбковский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государственный педагогический институт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окончания учебного заведения: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1973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Специальность по диплому: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учитель немецкого и английского языков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49 лет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Стаж работы в данном учреждении: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49 лет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работы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«Рогнединская средняя общеобразовательная школа» Рогнединского района Брянской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учитель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учитель английского и немецкого языков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Квалификационная категория: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высшая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последней аттестации: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2020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7504" y="3716451"/>
            <a:ext cx="59766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010F6"/>
                </a:solidFill>
                <a:effectLst/>
                <a:ea typeface="Calibri" pitchFamily="34" charset="0"/>
                <a:cs typeface="Times New Roman" pitchFamily="18" charset="0"/>
              </a:rPr>
              <a:t>Евтихова Людмила Владимировна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010F6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Высшее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учебное заведение окончил: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Брянский государственный университет им. Академика Петровского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окончания учебного заведения: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2015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стаж: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работы: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Муниципальное бюджетное общеобразовательное учреждение «Рогнединская средняя общеобразовательная школа» Рогнединского района Брянской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Должность: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учитель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немецкий язык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Курсовая переподготовка: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«Немецкий язык: теория и методика обучения иностранному языку в образовательной организации», 2020 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12976"/>
            <a:ext cx="2592288" cy="3439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136904" cy="561662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800" dirty="0" smtClean="0"/>
              <a:t> </a:t>
            </a:r>
            <a:r>
              <a:rPr lang="ru-RU" sz="3800" b="1" dirty="0" smtClean="0"/>
              <a:t>Цель наставничества  в  модели «учитель – переподготовленный учитель»:</a:t>
            </a:r>
          </a:p>
          <a:p>
            <a:pPr lvl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-  обеспечение  поддержкой в области практического и теоретического освоения основ педагогической деятельности;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-  повышение его профессиональных</a:t>
            </a:r>
            <a:r>
              <a:rPr lang="ru-RU" dirty="0" smtClean="0"/>
              <a:t> (предметных и методических)</a:t>
            </a:r>
            <a:r>
              <a:rPr lang="ru-RU" dirty="0" smtClean="0">
                <a:solidFill>
                  <a:schemeClr val="tx1"/>
                </a:solidFill>
              </a:rPr>
              <a:t>  компетенций;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- создание комфортной профессиональной среды внутри образовательной организации, позволяющей  в итоге добиваться повышения    качества   образовательных результатов. </a:t>
            </a:r>
          </a:p>
          <a:p>
            <a:pPr lvl="0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5229200"/>
            <a:ext cx="31337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4929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Основные задачи:</a:t>
            </a:r>
          </a:p>
          <a:p>
            <a:pPr algn="ctr"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dirty="0" smtClean="0"/>
              <a:t>- оказание методической помощи переподготовленному учителю</a:t>
            </a:r>
            <a:r>
              <a:rPr lang="ru-RU" b="1" dirty="0" smtClean="0"/>
              <a:t> </a:t>
            </a:r>
            <a:r>
              <a:rPr lang="ru-RU" dirty="0" smtClean="0"/>
              <a:t>в повышении предметных и метапредметных компетенций  в вопросах преподавания немецкого языка;</a:t>
            </a:r>
          </a:p>
          <a:p>
            <a:pPr>
              <a:buNone/>
            </a:pPr>
            <a:r>
              <a:rPr lang="ru-RU" dirty="0" smtClean="0"/>
              <a:t>-  создание условий для формирования индивидуального стиля творческой деятельности педагога;</a:t>
            </a:r>
          </a:p>
          <a:p>
            <a:pPr>
              <a:buNone/>
            </a:pPr>
            <a:r>
              <a:rPr lang="ru-RU" dirty="0" smtClean="0"/>
              <a:t>- развитие потребности и мотивации в непрерывном самообразовании.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5010150"/>
            <a:ext cx="31337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848872" cy="4896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2010F6"/>
                </a:solidFill>
              </a:rPr>
              <a:t>Наставничество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2010F6"/>
                </a:solidFill>
              </a:rPr>
              <a:t>выстроено в три этапа: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1 этап – адаптационный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 smtClean="0"/>
              <a:t>Наставник определяют круг обязанностей и полномочий данного учителя, а также выявляет недостатки в её знании предмета, методики преподавания немецкого языка, понимании целей и задач преподавания иностранного языка в школе,  о знании новых форм и методов обучения, о современных педагогических технологиях обучения иностранному языку, для того, чтобы выработать программу адаптации. На данном этапе проводятся диагностические мероприятия.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97487"/>
            <a:ext cx="21574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47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2444</TotalTime>
  <Words>783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Наставник-учитель, воспитатель,  руководитель.  С.И.Ожегов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Благодарю за внимание!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ИННА</cp:lastModifiedBy>
  <cp:revision>176</cp:revision>
  <dcterms:created xsi:type="dcterms:W3CDTF">2016-11-01T08:09:44Z</dcterms:created>
  <dcterms:modified xsi:type="dcterms:W3CDTF">2022-09-29T20:03:44Z</dcterms:modified>
</cp:coreProperties>
</file>