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1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1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003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0142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243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5985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474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774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33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86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969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920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891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868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106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40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369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1CA9C-FECC-49E4-B4DA-49471789499B}" type="datetimeFigureOut">
              <a:rPr lang="ru-RU" smtClean="0"/>
              <a:t>23.09.2022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93EB8BB-8A73-42F6-8277-9108B1B87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476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vip.1obraz.ru/#/document/99/902180656/XA00M902MS/" TargetMode="External"/><Relationship Id="rId2" Type="http://schemas.openxmlformats.org/officeDocument/2006/relationships/hyperlink" Target="https://vip.1obraz.ru/#/document/16/3329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vip.1obraz.ru/#/document/99/902350579/XA00M9G2N4/" TargetMode="External"/><Relationship Id="rId4" Type="http://schemas.openxmlformats.org/officeDocument/2006/relationships/hyperlink" Target="https://vip.1obraz.ru/#/document/99/902254916/XA00MA22N7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2ECF550-3DA5-48F8-9DC9-7E37A3868E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2592971"/>
            <a:ext cx="7679463" cy="255476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«ОБНОВЛЕНИЕ ВНУТРЕННЕЙ СИСТЕМЫ ОЦЕНКИ КАЧЕСТВА ОБРАЗОВАНИЯ (ВСОКО) </a:t>
            </a:r>
          </a:p>
          <a:p>
            <a:pPr algn="ctr"/>
            <a:r>
              <a:rPr lang="ru-RU" sz="3600" b="1" dirty="0"/>
              <a:t>В МБОУ ПСОШ»</a:t>
            </a:r>
          </a:p>
        </p:txBody>
      </p:sp>
    </p:spTree>
    <p:extLst>
      <p:ext uri="{BB962C8B-B14F-4D97-AF65-F5344CB8AC3E}">
        <p14:creationId xmlns:p14="http://schemas.microsoft.com/office/powerpoint/2010/main" val="1150411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AE704DD-D6B2-4920-8661-22E374B50A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90" y="390533"/>
            <a:ext cx="8514275" cy="6245755"/>
          </a:xfrm>
        </p:spPr>
      </p:pic>
    </p:spTree>
    <p:extLst>
      <p:ext uri="{BB962C8B-B14F-4D97-AF65-F5344CB8AC3E}">
        <p14:creationId xmlns:p14="http://schemas.microsoft.com/office/powerpoint/2010/main" val="2371176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6BC966A2-E442-4BE9-9742-BE037D905A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886" y="114110"/>
            <a:ext cx="7897693" cy="6743890"/>
          </a:xfrm>
        </p:spPr>
      </p:pic>
    </p:spTree>
    <p:extLst>
      <p:ext uri="{BB962C8B-B14F-4D97-AF65-F5344CB8AC3E}">
        <p14:creationId xmlns:p14="http://schemas.microsoft.com/office/powerpoint/2010/main" val="4059502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E1FFC40-E6A3-4422-AC35-490D848C1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999461"/>
            <a:ext cx="8596668" cy="5041902"/>
          </a:xfrm>
        </p:spPr>
        <p:txBody>
          <a:bodyPr>
            <a:normAutofit/>
          </a:bodyPr>
          <a:lstStyle/>
          <a:p>
            <a:pPr marL="0" indent="0">
              <a:spcAft>
                <a:spcPts val="750"/>
              </a:spcAft>
              <a:buNone/>
            </a:pPr>
            <a:r>
              <a:rPr lang="ru-RU" sz="18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Чтобы создать систему ВСОКО, необходимо обновить локальные акты, которые будут регулировать </a:t>
            </a:r>
            <a:r>
              <a:rPr lang="ru-RU" sz="180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функционирование ВСОКО: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sz="18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Положение о внутренней системе оценки качества образования;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sz="18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Положение о внутришкольном контроле;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sz="18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Положение о порядке проведения мониторинга качества образования;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sz="18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Положение о формах, периодичности, порядке текущего контроля успеваемости и промежуточной аттестации обучающихся.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Каждая </a:t>
            </a:r>
            <a:r>
              <a:rPr lang="ru-RU" sz="18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Как школе разработать основную общеобразовательную программу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ООП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содержит систему оценки достижения планируемых результатов освоения программы (</a:t>
            </a:r>
            <a:r>
              <a:rPr lang="ru-RU" sz="18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19.9 ФГОС НОО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8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18.1.3 ФГОС ООО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8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п. 18.1.3 ФГОС СОО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Чтобы провести оценку результатов обучения, используются инструменты, которые уже есть в ООП. Это позволяет не увеличивать нагрузку на учащихся и педагогов.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006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36D788-78F2-1947-ED22-0F5B53E5F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90DA68B-0205-D0F3-FD9F-0D876F5D4B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10" y="0"/>
            <a:ext cx="5237018" cy="694838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D7EB2D-49BA-B1CC-6DD4-D4A9711AFA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328" y="90388"/>
            <a:ext cx="4986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951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468F2F-72A6-2687-5871-22897D4C6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4" y="794327"/>
            <a:ext cx="8596668" cy="4507345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b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ГИА-2020, </a:t>
            </a:r>
            <a:b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ГИА-2021, </a:t>
            </a:r>
            <a:b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ГИА-2022</a:t>
            </a:r>
          </a:p>
        </p:txBody>
      </p:sp>
    </p:spTree>
    <p:extLst>
      <p:ext uri="{BB962C8B-B14F-4D97-AF65-F5344CB8AC3E}">
        <p14:creationId xmlns:p14="http://schemas.microsoft.com/office/powerpoint/2010/main" val="24934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D4D71A-0C13-2508-571A-87A4183B5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"/>
            <a:ext cx="9966036" cy="159789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государственной итоговой аттестации по 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образовательным программам основного общего образования за последние 3 года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43A1EC-872F-D3D5-40D3-0A48854147A1}"/>
              </a:ext>
            </a:extLst>
          </p:cNvPr>
          <p:cNvSpPr txBox="1"/>
          <p:nvPr/>
        </p:nvSpPr>
        <p:spPr>
          <a:xfrm>
            <a:off x="1874982" y="1597890"/>
            <a:ext cx="65393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ГИА-2022 по русскому языку и математике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2021-2022 учебном году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419E96EC-0C1E-37F5-C12A-EE73B9A83C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751538"/>
              </p:ext>
            </p:extLst>
          </p:nvPr>
        </p:nvGraphicFramePr>
        <p:xfrm>
          <a:off x="831272" y="2309091"/>
          <a:ext cx="8007928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1987967">
                  <a:extLst>
                    <a:ext uri="{9D8B030D-6E8A-4147-A177-3AD203B41FA5}">
                      <a16:colId xmlns:a16="http://schemas.microsoft.com/office/drawing/2014/main" val="1884292725"/>
                    </a:ext>
                  </a:extLst>
                </a:gridCol>
                <a:gridCol w="2965218">
                  <a:extLst>
                    <a:ext uri="{9D8B030D-6E8A-4147-A177-3AD203B41FA5}">
                      <a16:colId xmlns:a16="http://schemas.microsoft.com/office/drawing/2014/main" val="712554351"/>
                    </a:ext>
                  </a:extLst>
                </a:gridCol>
                <a:gridCol w="3054743">
                  <a:extLst>
                    <a:ext uri="{9D8B030D-6E8A-4147-A177-3AD203B41FA5}">
                      <a16:colId xmlns:a16="http://schemas.microsoft.com/office/drawing/2014/main" val="697884274"/>
                    </a:ext>
                  </a:extLst>
                </a:gridCol>
              </a:tblGrid>
              <a:tr h="226515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Математика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692904"/>
                  </a:ext>
                </a:extLst>
              </a:tr>
              <a:tr h="453030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сдававших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447367"/>
                  </a:ext>
                </a:extLst>
              </a:tr>
              <a:tr h="226515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Получили оценку: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603423"/>
                  </a:ext>
                </a:extLst>
              </a:tr>
              <a:tr h="226515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926899"/>
                  </a:ext>
                </a:extLst>
              </a:tr>
              <a:tr h="226515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569484"/>
                  </a:ext>
                </a:extLst>
              </a:tr>
              <a:tr h="226515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574565"/>
                  </a:ext>
                </a:extLst>
              </a:tr>
              <a:tr h="226515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18159"/>
                  </a:ext>
                </a:extLst>
              </a:tr>
              <a:tr h="415278"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Подтвердили 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годовую оценку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000707"/>
                  </a:ext>
                </a:extLst>
              </a:tr>
              <a:tr h="415278"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Получили оценку выше годовой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79199"/>
                  </a:ext>
                </a:extLst>
              </a:tr>
              <a:tr h="415278"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Получили оценку ниже годовой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376099"/>
                  </a:ext>
                </a:extLst>
              </a:tr>
              <a:tr h="415278"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качества знаний 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экзамен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75%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37,5%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981250"/>
                  </a:ext>
                </a:extLst>
              </a:tr>
              <a:tr h="415278"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Средний балл 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экзамен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4,3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3,4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155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8891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F1FED8-C44F-03E9-3EBD-72A33F8D5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079" y="73891"/>
            <a:ext cx="8596668" cy="1016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ГИА-2021 по русскому языку и математике</a:t>
            </a:r>
            <a:b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2020-2021 учебном году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F6D4E3E-A2F9-38B4-93BF-6CEA471297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1662574"/>
              </p:ext>
            </p:extLst>
          </p:nvPr>
        </p:nvGraphicFramePr>
        <p:xfrm>
          <a:off x="683491" y="1089891"/>
          <a:ext cx="8238835" cy="4937760"/>
        </p:xfrm>
        <a:graphic>
          <a:graphicData uri="http://schemas.openxmlformats.org/drawingml/2006/table">
            <a:tbl>
              <a:tblPr firstRow="1" firstCol="1" bandRow="1"/>
              <a:tblGrid>
                <a:gridCol w="2045290">
                  <a:extLst>
                    <a:ext uri="{9D8B030D-6E8A-4147-A177-3AD203B41FA5}">
                      <a16:colId xmlns:a16="http://schemas.microsoft.com/office/drawing/2014/main" val="1488433716"/>
                    </a:ext>
                  </a:extLst>
                </a:gridCol>
                <a:gridCol w="3050719">
                  <a:extLst>
                    <a:ext uri="{9D8B030D-6E8A-4147-A177-3AD203B41FA5}">
                      <a16:colId xmlns:a16="http://schemas.microsoft.com/office/drawing/2014/main" val="2175156897"/>
                    </a:ext>
                  </a:extLst>
                </a:gridCol>
                <a:gridCol w="3142826">
                  <a:extLst>
                    <a:ext uri="{9D8B030D-6E8A-4147-A177-3AD203B41FA5}">
                      <a16:colId xmlns:a16="http://schemas.microsoft.com/office/drawing/2014/main" val="194489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Математика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7297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сдававших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7063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Получили оценку: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3001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8348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5479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482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7659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Подтвердили 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годовую оценку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8721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Получили оценку выше годовой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51433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Получили оценку ниже годовой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111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% качества знаний 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экзамен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89%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67%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184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Средний балл 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экзамен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10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9945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AD04D0-AA5A-8F0E-8F23-A7CA7E879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360218"/>
            <a:ext cx="9716654" cy="1126837"/>
          </a:xfrm>
        </p:spPr>
        <p:txBody>
          <a:bodyPr>
            <a:noAutofit/>
          </a:bodyPr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Сравнительный анализ результатов ГИА-9 и </a:t>
            </a:r>
            <a:br>
              <a:rPr lang="ru-RU" sz="24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результатов промежуточной аттестации за 2021-2022 учебный год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836A6178-9169-0299-3A10-D45AF5457F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8724499"/>
              </p:ext>
            </p:extLst>
          </p:nvPr>
        </p:nvGraphicFramePr>
        <p:xfrm>
          <a:off x="147782" y="1417218"/>
          <a:ext cx="10150763" cy="4124602"/>
        </p:xfrm>
        <a:graphic>
          <a:graphicData uri="http://schemas.openxmlformats.org/drawingml/2006/table">
            <a:tbl>
              <a:tblPr firstRow="1" firstCol="1" bandRow="1"/>
              <a:tblGrid>
                <a:gridCol w="1559759">
                  <a:extLst>
                    <a:ext uri="{9D8B030D-6E8A-4147-A177-3AD203B41FA5}">
                      <a16:colId xmlns:a16="http://schemas.microsoft.com/office/drawing/2014/main" val="4146983013"/>
                    </a:ext>
                  </a:extLst>
                </a:gridCol>
                <a:gridCol w="1322847">
                  <a:extLst>
                    <a:ext uri="{9D8B030D-6E8A-4147-A177-3AD203B41FA5}">
                      <a16:colId xmlns:a16="http://schemas.microsoft.com/office/drawing/2014/main" val="2795529573"/>
                    </a:ext>
                  </a:extLst>
                </a:gridCol>
                <a:gridCol w="760048">
                  <a:extLst>
                    <a:ext uri="{9D8B030D-6E8A-4147-A177-3AD203B41FA5}">
                      <a16:colId xmlns:a16="http://schemas.microsoft.com/office/drawing/2014/main" val="2017230930"/>
                    </a:ext>
                  </a:extLst>
                </a:gridCol>
                <a:gridCol w="760048">
                  <a:extLst>
                    <a:ext uri="{9D8B030D-6E8A-4147-A177-3AD203B41FA5}">
                      <a16:colId xmlns:a16="http://schemas.microsoft.com/office/drawing/2014/main" val="992321237"/>
                    </a:ext>
                  </a:extLst>
                </a:gridCol>
                <a:gridCol w="690368">
                  <a:extLst>
                    <a:ext uri="{9D8B030D-6E8A-4147-A177-3AD203B41FA5}">
                      <a16:colId xmlns:a16="http://schemas.microsoft.com/office/drawing/2014/main" val="304370611"/>
                    </a:ext>
                  </a:extLst>
                </a:gridCol>
                <a:gridCol w="690368">
                  <a:extLst>
                    <a:ext uri="{9D8B030D-6E8A-4147-A177-3AD203B41FA5}">
                      <a16:colId xmlns:a16="http://schemas.microsoft.com/office/drawing/2014/main" val="1052026551"/>
                    </a:ext>
                  </a:extLst>
                </a:gridCol>
                <a:gridCol w="977663">
                  <a:extLst>
                    <a:ext uri="{9D8B030D-6E8A-4147-A177-3AD203B41FA5}">
                      <a16:colId xmlns:a16="http://schemas.microsoft.com/office/drawing/2014/main" val="1036595345"/>
                    </a:ext>
                  </a:extLst>
                </a:gridCol>
                <a:gridCol w="1671247">
                  <a:extLst>
                    <a:ext uri="{9D8B030D-6E8A-4147-A177-3AD203B41FA5}">
                      <a16:colId xmlns:a16="http://schemas.microsoft.com/office/drawing/2014/main" val="1373552135"/>
                    </a:ext>
                  </a:extLst>
                </a:gridCol>
                <a:gridCol w="1718415">
                  <a:extLst>
                    <a:ext uri="{9D8B030D-6E8A-4147-A177-3AD203B41FA5}">
                      <a16:colId xmlns:a16="http://schemas.microsoft.com/office/drawing/2014/main" val="275628560"/>
                    </a:ext>
                  </a:extLst>
                </a:gridCol>
              </a:tblGrid>
              <a:tr h="589229">
                <a:tc rowSpan="2"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выпуск</a:t>
                      </a:r>
                    </a:p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выпускников, сдавших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по результатам ГИА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</a:t>
                      </a:r>
                    </a:p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результатам промежу-</a:t>
                      </a:r>
                    </a:p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точной аттестации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670057"/>
                  </a:ext>
                </a:extLst>
              </a:tr>
              <a:tr h="11784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«5»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«3»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«2»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7019261"/>
                  </a:ext>
                </a:extLst>
              </a:tr>
              <a:tr h="589229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Воронкова Г.Г.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8057852"/>
                  </a:ext>
                </a:extLst>
              </a:tr>
              <a:tr h="589229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37,5%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Влазнева В.А.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7343017"/>
                  </a:ext>
                </a:extLst>
              </a:tr>
              <a:tr h="589229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</a:t>
                      </a:r>
                    </a:p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62,5%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87,5%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Гущин С.Н.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654370"/>
                  </a:ext>
                </a:extLst>
              </a:tr>
              <a:tr h="589229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87,5%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87,5%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Пономарева Е.В.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734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10267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DD37D5-CB27-0530-06A1-7F5B9C3DF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56238"/>
            <a:ext cx="8596668" cy="896707"/>
          </a:xfrm>
        </p:spPr>
        <p:txBody>
          <a:bodyPr>
            <a:normAutofit/>
          </a:bodyPr>
          <a:lstStyle/>
          <a:p>
            <a:pPr marR="370840" algn="ctr"/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результатов ОГЭ за 2021-2022 учебный год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школе, району, региону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4F045EBE-829F-AB22-70CE-ADD8FD1349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6935631"/>
              </p:ext>
            </p:extLst>
          </p:nvPr>
        </p:nvGraphicFramePr>
        <p:xfrm>
          <a:off x="258618" y="1794986"/>
          <a:ext cx="9587344" cy="2468880"/>
        </p:xfrm>
        <a:graphic>
          <a:graphicData uri="http://schemas.openxmlformats.org/drawingml/2006/table">
            <a:tbl>
              <a:tblPr firstRow="1" firstCol="1" bandRow="1"/>
              <a:tblGrid>
                <a:gridCol w="2156114">
                  <a:extLst>
                    <a:ext uri="{9D8B030D-6E8A-4147-A177-3AD203B41FA5}">
                      <a16:colId xmlns:a16="http://schemas.microsoft.com/office/drawing/2014/main" val="390146152"/>
                    </a:ext>
                  </a:extLst>
                </a:gridCol>
                <a:gridCol w="1262893">
                  <a:extLst>
                    <a:ext uri="{9D8B030D-6E8A-4147-A177-3AD203B41FA5}">
                      <a16:colId xmlns:a16="http://schemas.microsoft.com/office/drawing/2014/main" val="308574882"/>
                    </a:ext>
                  </a:extLst>
                </a:gridCol>
                <a:gridCol w="1262893">
                  <a:extLst>
                    <a:ext uri="{9D8B030D-6E8A-4147-A177-3AD203B41FA5}">
                      <a16:colId xmlns:a16="http://schemas.microsoft.com/office/drawing/2014/main" val="12249806"/>
                    </a:ext>
                  </a:extLst>
                </a:gridCol>
                <a:gridCol w="1262893">
                  <a:extLst>
                    <a:ext uri="{9D8B030D-6E8A-4147-A177-3AD203B41FA5}">
                      <a16:colId xmlns:a16="http://schemas.microsoft.com/office/drawing/2014/main" val="2551704503"/>
                    </a:ext>
                  </a:extLst>
                </a:gridCol>
                <a:gridCol w="1262893">
                  <a:extLst>
                    <a:ext uri="{9D8B030D-6E8A-4147-A177-3AD203B41FA5}">
                      <a16:colId xmlns:a16="http://schemas.microsoft.com/office/drawing/2014/main" val="1811726919"/>
                    </a:ext>
                  </a:extLst>
                </a:gridCol>
                <a:gridCol w="1262893">
                  <a:extLst>
                    <a:ext uri="{9D8B030D-6E8A-4147-A177-3AD203B41FA5}">
                      <a16:colId xmlns:a16="http://schemas.microsoft.com/office/drawing/2014/main" val="877990358"/>
                    </a:ext>
                  </a:extLst>
                </a:gridCol>
                <a:gridCol w="1116765">
                  <a:extLst>
                    <a:ext uri="{9D8B030D-6E8A-4147-A177-3AD203B41FA5}">
                      <a16:colId xmlns:a16="http://schemas.microsoft.com/office/drawing/2014/main" val="963269018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R="370840"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Предметы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R="370840"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ПСОШ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370840"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Брасовский район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R="370840"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Брянская область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32239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ср. </a:t>
                      </a: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первичн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балл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ср. оценка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ср. первичн. балл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ср. оценка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 defTabSz="539750">
                        <a:tabLst>
                          <a:tab pos="989013" algn="l"/>
                        </a:tabLs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ср. </a:t>
                      </a: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первичн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балл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ср. оценка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8324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Русский язык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4,3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4,5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28,5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4,3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209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Математика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14,5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3,4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3,6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15,7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3,7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36588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Обществознание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3,6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4,0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25,5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3,8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677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География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3,9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4,0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70840" algn="ctr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3,9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141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68589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EE984F-DC23-AA6C-31B6-4C4A701A7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49382"/>
            <a:ext cx="8596668" cy="5672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Сравнительный анализ результатов ОГЭ за 3 года</a:t>
            </a:r>
            <a:endParaRPr lang="ru-RU" sz="24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9C3D5F2-901A-E990-DE92-51C421A7EE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3475170"/>
              </p:ext>
            </p:extLst>
          </p:nvPr>
        </p:nvGraphicFramePr>
        <p:xfrm>
          <a:off x="166254" y="1106877"/>
          <a:ext cx="9347201" cy="3169920"/>
        </p:xfrm>
        <a:graphic>
          <a:graphicData uri="http://schemas.openxmlformats.org/drawingml/2006/table">
            <a:tbl>
              <a:tblPr firstRow="1" firstCol="1" bandRow="1"/>
              <a:tblGrid>
                <a:gridCol w="867189">
                  <a:extLst>
                    <a:ext uri="{9D8B030D-6E8A-4147-A177-3AD203B41FA5}">
                      <a16:colId xmlns:a16="http://schemas.microsoft.com/office/drawing/2014/main" val="475974024"/>
                    </a:ext>
                  </a:extLst>
                </a:gridCol>
                <a:gridCol w="1349538">
                  <a:extLst>
                    <a:ext uri="{9D8B030D-6E8A-4147-A177-3AD203B41FA5}">
                      <a16:colId xmlns:a16="http://schemas.microsoft.com/office/drawing/2014/main" val="2801189915"/>
                    </a:ext>
                  </a:extLst>
                </a:gridCol>
                <a:gridCol w="886859">
                  <a:extLst>
                    <a:ext uri="{9D8B030D-6E8A-4147-A177-3AD203B41FA5}">
                      <a16:colId xmlns:a16="http://schemas.microsoft.com/office/drawing/2014/main" val="3660847157"/>
                    </a:ext>
                  </a:extLst>
                </a:gridCol>
                <a:gridCol w="1248723">
                  <a:extLst>
                    <a:ext uri="{9D8B030D-6E8A-4147-A177-3AD203B41FA5}">
                      <a16:colId xmlns:a16="http://schemas.microsoft.com/office/drawing/2014/main" val="3211078793"/>
                    </a:ext>
                  </a:extLst>
                </a:gridCol>
                <a:gridCol w="1248723">
                  <a:extLst>
                    <a:ext uri="{9D8B030D-6E8A-4147-A177-3AD203B41FA5}">
                      <a16:colId xmlns:a16="http://schemas.microsoft.com/office/drawing/2014/main" val="3438170311"/>
                    </a:ext>
                  </a:extLst>
                </a:gridCol>
                <a:gridCol w="1248723">
                  <a:extLst>
                    <a:ext uri="{9D8B030D-6E8A-4147-A177-3AD203B41FA5}">
                      <a16:colId xmlns:a16="http://schemas.microsoft.com/office/drawing/2014/main" val="2639253009"/>
                    </a:ext>
                  </a:extLst>
                </a:gridCol>
                <a:gridCol w="1248723">
                  <a:extLst>
                    <a:ext uri="{9D8B030D-6E8A-4147-A177-3AD203B41FA5}">
                      <a16:colId xmlns:a16="http://schemas.microsoft.com/office/drawing/2014/main" val="3359589066"/>
                    </a:ext>
                  </a:extLst>
                </a:gridCol>
                <a:gridCol w="1248723">
                  <a:extLst>
                    <a:ext uri="{9D8B030D-6E8A-4147-A177-3AD203B41FA5}">
                      <a16:colId xmlns:a16="http://schemas.microsoft.com/office/drawing/2014/main" val="2321155030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50044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Качество/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Качество/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Качество/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7518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89%/100%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80793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37,5%/100%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8075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664096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787354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</a:t>
                      </a:r>
                    </a:p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87,5%/100%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9059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Общество-</a:t>
                      </a:r>
                    </a:p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62,5%/100%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7968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8325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68946F-AC2F-481B-A24F-B462C0A7D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Качество образования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3A4D73-A75F-454C-8CC1-B31E354C5A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комплексная характеристика образовательной деятельности и подготовки обучающегося, выражающая степень их соответствия федеральным государственным образовательным стандартам, образовательным стандартам, федеральным государственным требованиям и (или) потребностям физического или юридического лица, в интересах которого осуществляется образовательная деятельность, в том числе степень достижения планируемых результатов образовательной программы.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(ст. 2 Федерального закона от 29.12.2012 года № 273-ФЗ «Об образовании в Российской Федерации»).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08443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2026C3-3692-4E83-50E8-A4AD71EB4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10836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государственной итоговой аттестации</a:t>
            </a:r>
            <a:b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образовательным программам среднего общего образования в форме единого государственного экзамена (ЕГЭ) за последние 3 года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E1F773-6D6A-F5B6-5D5E-52EFA58D3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3382" y="1569463"/>
            <a:ext cx="6604000" cy="49024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ЕГЭ по русскому языку за 2019-2022 годы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E1FA062-400A-75EB-F148-E08EDB26A9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457762"/>
              </p:ext>
            </p:extLst>
          </p:nvPr>
        </p:nvGraphicFramePr>
        <p:xfrm>
          <a:off x="1293091" y="2253673"/>
          <a:ext cx="7564582" cy="3412342"/>
        </p:xfrm>
        <a:graphic>
          <a:graphicData uri="http://schemas.openxmlformats.org/drawingml/2006/table">
            <a:tbl>
              <a:tblPr firstRow="1" firstCol="1" bandRow="1"/>
              <a:tblGrid>
                <a:gridCol w="1644142">
                  <a:extLst>
                    <a:ext uri="{9D8B030D-6E8A-4147-A177-3AD203B41FA5}">
                      <a16:colId xmlns:a16="http://schemas.microsoft.com/office/drawing/2014/main" val="1117049061"/>
                    </a:ext>
                  </a:extLst>
                </a:gridCol>
                <a:gridCol w="1517963">
                  <a:extLst>
                    <a:ext uri="{9D8B030D-6E8A-4147-A177-3AD203B41FA5}">
                      <a16:colId xmlns:a16="http://schemas.microsoft.com/office/drawing/2014/main" val="930399332"/>
                    </a:ext>
                  </a:extLst>
                </a:gridCol>
                <a:gridCol w="1517963">
                  <a:extLst>
                    <a:ext uri="{9D8B030D-6E8A-4147-A177-3AD203B41FA5}">
                      <a16:colId xmlns:a16="http://schemas.microsoft.com/office/drawing/2014/main" val="736453817"/>
                    </a:ext>
                  </a:extLst>
                </a:gridCol>
                <a:gridCol w="1442257">
                  <a:extLst>
                    <a:ext uri="{9D8B030D-6E8A-4147-A177-3AD203B41FA5}">
                      <a16:colId xmlns:a16="http://schemas.microsoft.com/office/drawing/2014/main" val="3926747075"/>
                    </a:ext>
                  </a:extLst>
                </a:gridCol>
                <a:gridCol w="1442257">
                  <a:extLst>
                    <a:ext uri="{9D8B030D-6E8A-4147-A177-3AD203B41FA5}">
                      <a16:colId xmlns:a16="http://schemas.microsoft.com/office/drawing/2014/main" val="393138846"/>
                    </a:ext>
                  </a:extLst>
                </a:gridCol>
              </a:tblGrid>
              <a:tr h="30928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по предмету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817905"/>
                  </a:ext>
                </a:extLst>
              </a:tr>
              <a:tr h="519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086791"/>
                  </a:ext>
                </a:extLst>
              </a:tr>
              <a:tr h="645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МБОУ ПСОШ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320297"/>
                  </a:ext>
                </a:extLst>
              </a:tr>
              <a:tr h="645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Брасовскому району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137323"/>
                  </a:ext>
                </a:extLst>
              </a:tr>
              <a:tr h="645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Брянской области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76448"/>
                  </a:ext>
                </a:extLst>
              </a:tr>
              <a:tr h="645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России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68,3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54654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07317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5EB6E0-CE0C-9207-6514-D7E16BEB4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5" y="203200"/>
            <a:ext cx="8830657" cy="51723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Результаты ЕГЭ по математике (профильный уровень) за 2019-2022 годы</a:t>
            </a:r>
            <a:endParaRPr lang="ru-RU" sz="20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AEAB26F-0AAE-8520-5E32-106E60A144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2030270"/>
              </p:ext>
            </p:extLst>
          </p:nvPr>
        </p:nvGraphicFramePr>
        <p:xfrm>
          <a:off x="878148" y="1265381"/>
          <a:ext cx="8395854" cy="3445162"/>
        </p:xfrm>
        <a:graphic>
          <a:graphicData uri="http://schemas.openxmlformats.org/drawingml/2006/table">
            <a:tbl>
              <a:tblPr firstRow="1" firstCol="1" bandRow="1"/>
              <a:tblGrid>
                <a:gridCol w="2112771">
                  <a:extLst>
                    <a:ext uri="{9D8B030D-6E8A-4147-A177-3AD203B41FA5}">
                      <a16:colId xmlns:a16="http://schemas.microsoft.com/office/drawing/2014/main" val="2474192184"/>
                    </a:ext>
                  </a:extLst>
                </a:gridCol>
                <a:gridCol w="1739310">
                  <a:extLst>
                    <a:ext uri="{9D8B030D-6E8A-4147-A177-3AD203B41FA5}">
                      <a16:colId xmlns:a16="http://schemas.microsoft.com/office/drawing/2014/main" val="773242868"/>
                    </a:ext>
                  </a:extLst>
                </a:gridCol>
                <a:gridCol w="1739310">
                  <a:extLst>
                    <a:ext uri="{9D8B030D-6E8A-4147-A177-3AD203B41FA5}">
                      <a16:colId xmlns:a16="http://schemas.microsoft.com/office/drawing/2014/main" val="1547745698"/>
                    </a:ext>
                  </a:extLst>
                </a:gridCol>
                <a:gridCol w="1615700">
                  <a:extLst>
                    <a:ext uri="{9D8B030D-6E8A-4147-A177-3AD203B41FA5}">
                      <a16:colId xmlns:a16="http://schemas.microsoft.com/office/drawing/2014/main" val="2446901842"/>
                    </a:ext>
                  </a:extLst>
                </a:gridCol>
                <a:gridCol w="1188763">
                  <a:extLst>
                    <a:ext uri="{9D8B030D-6E8A-4147-A177-3AD203B41FA5}">
                      <a16:colId xmlns:a16="http://schemas.microsoft.com/office/drawing/2014/main" val="2351353460"/>
                    </a:ext>
                  </a:extLst>
                </a:gridCol>
              </a:tblGrid>
              <a:tr h="33291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по предмету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1742182"/>
                  </a:ext>
                </a:extLst>
              </a:tr>
              <a:tr h="3329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34926"/>
                  </a:ext>
                </a:extLst>
              </a:tr>
              <a:tr h="6948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МБОУ ПСОШ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391637"/>
                  </a:ext>
                </a:extLst>
              </a:tr>
              <a:tr h="6948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Брасовскому району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084641"/>
                  </a:ext>
                </a:extLst>
              </a:tr>
              <a:tr h="6948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Брянской области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63,1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5630899"/>
                  </a:ext>
                </a:extLst>
              </a:tr>
              <a:tr h="6948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России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56,9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8492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6967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F07A3-BBBA-BEBE-EA92-F2069CE56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97163"/>
            <a:ext cx="8596668" cy="58572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Результаты ЕГЭ по обществознанию за 2019-2022 годы</a:t>
            </a:r>
            <a:endParaRPr lang="ru-RU" sz="24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16855297-47DF-B16D-866B-498754487F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6171995"/>
              </p:ext>
            </p:extLst>
          </p:nvPr>
        </p:nvGraphicFramePr>
        <p:xfrm>
          <a:off x="677334" y="1521571"/>
          <a:ext cx="8263466" cy="3336420"/>
        </p:xfrm>
        <a:graphic>
          <a:graphicData uri="http://schemas.openxmlformats.org/drawingml/2006/table">
            <a:tbl>
              <a:tblPr firstRow="1" firstCol="1" bandRow="1"/>
              <a:tblGrid>
                <a:gridCol w="2079456">
                  <a:extLst>
                    <a:ext uri="{9D8B030D-6E8A-4147-A177-3AD203B41FA5}">
                      <a16:colId xmlns:a16="http://schemas.microsoft.com/office/drawing/2014/main" val="26857082"/>
                    </a:ext>
                  </a:extLst>
                </a:gridCol>
                <a:gridCol w="1711885">
                  <a:extLst>
                    <a:ext uri="{9D8B030D-6E8A-4147-A177-3AD203B41FA5}">
                      <a16:colId xmlns:a16="http://schemas.microsoft.com/office/drawing/2014/main" val="1230289712"/>
                    </a:ext>
                  </a:extLst>
                </a:gridCol>
                <a:gridCol w="1711885">
                  <a:extLst>
                    <a:ext uri="{9D8B030D-6E8A-4147-A177-3AD203B41FA5}">
                      <a16:colId xmlns:a16="http://schemas.microsoft.com/office/drawing/2014/main" val="1853049183"/>
                    </a:ext>
                  </a:extLst>
                </a:gridCol>
                <a:gridCol w="1590223">
                  <a:extLst>
                    <a:ext uri="{9D8B030D-6E8A-4147-A177-3AD203B41FA5}">
                      <a16:colId xmlns:a16="http://schemas.microsoft.com/office/drawing/2014/main" val="3137299134"/>
                    </a:ext>
                  </a:extLst>
                </a:gridCol>
                <a:gridCol w="1170017">
                  <a:extLst>
                    <a:ext uri="{9D8B030D-6E8A-4147-A177-3AD203B41FA5}">
                      <a16:colId xmlns:a16="http://schemas.microsoft.com/office/drawing/2014/main" val="188928437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по предмету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65477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01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МБОУ ПСОШ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9045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Брасовскому району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00686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Брянской области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65,3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9582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России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59,9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5190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5781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5B4EDE-2CA6-CC27-5BAA-783E4E5B4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388" y="99016"/>
            <a:ext cx="8596668" cy="57265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Результаты ЕГЭ по биологии за 2019-2022 годы</a:t>
            </a:r>
            <a:endParaRPr lang="ru-RU" sz="24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187E13D3-AAF6-F873-CB00-A8B6B387FA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1457219"/>
              </p:ext>
            </p:extLst>
          </p:nvPr>
        </p:nvGraphicFramePr>
        <p:xfrm>
          <a:off x="700425" y="554184"/>
          <a:ext cx="8448193" cy="3336420"/>
        </p:xfrm>
        <a:graphic>
          <a:graphicData uri="http://schemas.openxmlformats.org/drawingml/2006/table">
            <a:tbl>
              <a:tblPr firstRow="1" firstCol="1" bandRow="1"/>
              <a:tblGrid>
                <a:gridCol w="2125942">
                  <a:extLst>
                    <a:ext uri="{9D8B030D-6E8A-4147-A177-3AD203B41FA5}">
                      <a16:colId xmlns:a16="http://schemas.microsoft.com/office/drawing/2014/main" val="4142106498"/>
                    </a:ext>
                  </a:extLst>
                </a:gridCol>
                <a:gridCol w="1750153">
                  <a:extLst>
                    <a:ext uri="{9D8B030D-6E8A-4147-A177-3AD203B41FA5}">
                      <a16:colId xmlns:a16="http://schemas.microsoft.com/office/drawing/2014/main" val="3075470568"/>
                    </a:ext>
                  </a:extLst>
                </a:gridCol>
                <a:gridCol w="1750153">
                  <a:extLst>
                    <a:ext uri="{9D8B030D-6E8A-4147-A177-3AD203B41FA5}">
                      <a16:colId xmlns:a16="http://schemas.microsoft.com/office/drawing/2014/main" val="846587314"/>
                    </a:ext>
                  </a:extLst>
                </a:gridCol>
                <a:gridCol w="1625772">
                  <a:extLst>
                    <a:ext uri="{9D8B030D-6E8A-4147-A177-3AD203B41FA5}">
                      <a16:colId xmlns:a16="http://schemas.microsoft.com/office/drawing/2014/main" val="989156575"/>
                    </a:ext>
                  </a:extLst>
                </a:gridCol>
                <a:gridCol w="1196173">
                  <a:extLst>
                    <a:ext uri="{9D8B030D-6E8A-4147-A177-3AD203B41FA5}">
                      <a16:colId xmlns:a16="http://schemas.microsoft.com/office/drawing/2014/main" val="200248924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по предмету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166845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43075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МБОУ ПСОШ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67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Брасовскому району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53,9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94252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Брянской области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55,8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6326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России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51,1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50,2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47720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9F17CC9-1B9F-3929-F5AB-238FD7A7BC3B}"/>
              </a:ext>
            </a:extLst>
          </p:cNvPr>
          <p:cNvSpPr txBox="1"/>
          <p:nvPr/>
        </p:nvSpPr>
        <p:spPr>
          <a:xfrm>
            <a:off x="1440873" y="3945662"/>
            <a:ext cx="7370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ЕГЭ по английскому языку за 2022 год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62358FD7-6449-175B-B147-5C481B082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008992"/>
              </p:ext>
            </p:extLst>
          </p:nvPr>
        </p:nvGraphicFramePr>
        <p:xfrm>
          <a:off x="1099127" y="4462385"/>
          <a:ext cx="7370617" cy="1960880"/>
        </p:xfrm>
        <a:graphic>
          <a:graphicData uri="http://schemas.openxmlformats.org/drawingml/2006/table">
            <a:tbl>
              <a:tblPr firstRow="1" firstCol="1" bandRow="1"/>
              <a:tblGrid>
                <a:gridCol w="4634705">
                  <a:extLst>
                    <a:ext uri="{9D8B030D-6E8A-4147-A177-3AD203B41FA5}">
                      <a16:colId xmlns:a16="http://schemas.microsoft.com/office/drawing/2014/main" val="2148542788"/>
                    </a:ext>
                  </a:extLst>
                </a:gridCol>
                <a:gridCol w="2735912">
                  <a:extLst>
                    <a:ext uri="{9D8B030D-6E8A-4147-A177-3AD203B41FA5}">
                      <a16:colId xmlns:a16="http://schemas.microsoft.com/office/drawing/2014/main" val="11224912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Средние баллы за 2022 год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4459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 МБОУ ПСОШ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23345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 Брасовскому району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52,1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5089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 Брянской области 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71,1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4075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по России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73,3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8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89543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D10202-D4D8-3A1F-41D1-BCA90F199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498" y="655782"/>
            <a:ext cx="8596668" cy="55802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Сравнительный анализ результатов ЕГЭ по школе за 3 года</a:t>
            </a:r>
            <a:endParaRPr lang="ru-RU" sz="24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E5B7343-A60D-9F23-3E79-2365CF4DD0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1051550"/>
              </p:ext>
            </p:extLst>
          </p:nvPr>
        </p:nvGraphicFramePr>
        <p:xfrm>
          <a:off x="677334" y="1643380"/>
          <a:ext cx="8017163" cy="3571240"/>
        </p:xfrm>
        <a:graphic>
          <a:graphicData uri="http://schemas.openxmlformats.org/drawingml/2006/table">
            <a:tbl>
              <a:tblPr firstRow="1" firstCol="1" bandRow="1"/>
              <a:tblGrid>
                <a:gridCol w="1358989">
                  <a:extLst>
                    <a:ext uri="{9D8B030D-6E8A-4147-A177-3AD203B41FA5}">
                      <a16:colId xmlns:a16="http://schemas.microsoft.com/office/drawing/2014/main" val="2250678375"/>
                    </a:ext>
                  </a:extLst>
                </a:gridCol>
                <a:gridCol w="2095411">
                  <a:extLst>
                    <a:ext uri="{9D8B030D-6E8A-4147-A177-3AD203B41FA5}">
                      <a16:colId xmlns:a16="http://schemas.microsoft.com/office/drawing/2014/main" val="2077900281"/>
                    </a:ext>
                  </a:extLst>
                </a:gridCol>
                <a:gridCol w="842096">
                  <a:extLst>
                    <a:ext uri="{9D8B030D-6E8A-4147-A177-3AD203B41FA5}">
                      <a16:colId xmlns:a16="http://schemas.microsoft.com/office/drawing/2014/main" val="2376593838"/>
                    </a:ext>
                  </a:extLst>
                </a:gridCol>
                <a:gridCol w="1358117">
                  <a:extLst>
                    <a:ext uri="{9D8B030D-6E8A-4147-A177-3AD203B41FA5}">
                      <a16:colId xmlns:a16="http://schemas.microsoft.com/office/drawing/2014/main" val="4120243501"/>
                    </a:ext>
                  </a:extLst>
                </a:gridCol>
                <a:gridCol w="1181275">
                  <a:extLst>
                    <a:ext uri="{9D8B030D-6E8A-4147-A177-3AD203B41FA5}">
                      <a16:colId xmlns:a16="http://schemas.microsoft.com/office/drawing/2014/main" val="4072040663"/>
                    </a:ext>
                  </a:extLst>
                </a:gridCol>
                <a:gridCol w="1181275">
                  <a:extLst>
                    <a:ext uri="{9D8B030D-6E8A-4147-A177-3AD203B41FA5}">
                      <a16:colId xmlns:a16="http://schemas.microsoft.com/office/drawing/2014/main" val="207458095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Предмет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Средний балл по предмету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962797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2019 год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2020 год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2021 год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2022 год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98434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Русский язык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64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60,3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88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730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Математика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45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51,5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56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939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Физика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62,5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3015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Химия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8391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Биология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52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66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58995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История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52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73103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Обществознание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47,4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92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96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Английский язык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05782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1089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26CDCA-F657-9821-6756-918888C54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58618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количества обучающихся, получивших аттестат </a:t>
            </a:r>
            <a:b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среднем общем образовании с отличием и </a:t>
            </a:r>
            <a:b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медаль «За особые успехи в учении» за 3 года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C494027C-95F9-CE80-44A3-246D321C92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2950371"/>
              </p:ext>
            </p:extLst>
          </p:nvPr>
        </p:nvGraphicFramePr>
        <p:xfrm>
          <a:off x="840509" y="1828799"/>
          <a:ext cx="7897091" cy="3657600"/>
        </p:xfrm>
        <a:graphic>
          <a:graphicData uri="http://schemas.openxmlformats.org/drawingml/2006/table">
            <a:tbl>
              <a:tblPr firstRow="1" firstCol="1" bandRow="1"/>
              <a:tblGrid>
                <a:gridCol w="2894831">
                  <a:extLst>
                    <a:ext uri="{9D8B030D-6E8A-4147-A177-3AD203B41FA5}">
                      <a16:colId xmlns:a16="http://schemas.microsoft.com/office/drawing/2014/main" val="1171707956"/>
                    </a:ext>
                  </a:extLst>
                </a:gridCol>
                <a:gridCol w="1761221">
                  <a:extLst>
                    <a:ext uri="{9D8B030D-6E8A-4147-A177-3AD203B41FA5}">
                      <a16:colId xmlns:a16="http://schemas.microsoft.com/office/drawing/2014/main" val="2270633804"/>
                    </a:ext>
                  </a:extLst>
                </a:gridCol>
                <a:gridCol w="1636054">
                  <a:extLst>
                    <a:ext uri="{9D8B030D-6E8A-4147-A177-3AD203B41FA5}">
                      <a16:colId xmlns:a16="http://schemas.microsoft.com/office/drawing/2014/main" val="3544844662"/>
                    </a:ext>
                  </a:extLst>
                </a:gridCol>
                <a:gridCol w="1604985">
                  <a:extLst>
                    <a:ext uri="{9D8B030D-6E8A-4147-A177-3AD203B41FA5}">
                      <a16:colId xmlns:a16="http://schemas.microsoft.com/office/drawing/2014/main" val="206500651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обучающихся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Учебный год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3657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2019-2020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2020-2021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2021-2022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9291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всего выпускников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2026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получивших аттестат о среднем общем образовании с отличием и медаль «За особые успехи в учении»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1390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 медалистов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174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4252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BB714F3-CBAE-46F1-B77D-03EB28EE6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557" y="947451"/>
            <a:ext cx="8965528" cy="442193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ВСОКО – внутренняя система оценки качества образования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совокупность организационных структур, норм и правил, диагностических и оценочных процедур, обеспечивающих на единой концептуально-методологической основе оценку образовательных достижений обучающихся, оценку эффективности деятельности образовательной организации.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ВСОКО: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установление соответствия имеющегося качества образования требованиям ФГОС, запросам потребителей образовательных услуг.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45262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83583F-5255-4011-B695-81BF1BDF5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Направления ВСОКО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735C9F-408F-421B-824E-53A2BC903C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1"/>
            <a:ext cx="8596668" cy="4110962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Согласно методических рекомендаций, оценка образовательных результатов осуществляется по четырем направлениям: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Качество управления ОО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Качество образовательного процесса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Качество образовательных результатов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Качество условий, обеспечивающих реализацию образовательного процесса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385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D201382-406E-4F7E-A1DF-E7A54AF3F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401" y="585177"/>
            <a:ext cx="8596668" cy="5474100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6000" b="1" i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блок – оценка результатов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5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первом блоке необходимо предусмотреть мероприятия, которые помогут проверить, насколько ученики освоили ООП. Объектами оценки являются:</a:t>
            </a:r>
            <a:endParaRPr lang="ru-RU" sz="5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5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предметные результаты освоения основных образовательных программ – учитываются также результаты ГИА учащихся 9-х и 11-х классов, результаты ВПР и НИКО;</a:t>
            </a:r>
            <a:endParaRPr lang="ru-RU" sz="5000" dirty="0">
              <a:solidFill>
                <a:srgbClr val="22222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5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метапредметные результаты обучения;</a:t>
            </a:r>
            <a:endParaRPr lang="ru-RU" sz="5000" dirty="0">
              <a:solidFill>
                <a:srgbClr val="22222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5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личностные результаты, в том числе результаты социализации учащихся;</a:t>
            </a:r>
            <a:endParaRPr lang="ru-RU" sz="5000" dirty="0">
              <a:solidFill>
                <a:srgbClr val="22222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5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динамика состояния здоровья учащихся;</a:t>
            </a:r>
            <a:endParaRPr lang="ru-RU" sz="5000" dirty="0">
              <a:solidFill>
                <a:srgbClr val="22222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5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достижения учащихся на конкурсах, соревнованиях, олимпиадах различного уровня;</a:t>
            </a:r>
            <a:endParaRPr lang="ru-RU" sz="5000" dirty="0">
              <a:solidFill>
                <a:srgbClr val="22222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5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удовлетворенность родителей качеством образовательных результатов.</a:t>
            </a:r>
            <a:endParaRPr lang="ru-RU" sz="5000" dirty="0">
              <a:solidFill>
                <a:srgbClr val="22222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2626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74FB881-1E85-4223-A3F0-6B9381A06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605928"/>
            <a:ext cx="8596668" cy="5435435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i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Второй блок – оценка образовательной деятельности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втором блоке оценивается, как школа осуществляет образовательную деятельность. В этот блок включается весь образовательный процесс, который ведет школа, в том числе дополнительное образование.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Оцениваются ООП</a:t>
            </a:r>
            <a:r>
              <a:rPr lang="ru-RU" sz="18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насколько они соответствуют требованиям ФГОС общего образования и контингенту учащихся. Определяется, полностью ли школа реализует учебные планы и рабочие программы, соответствуют ли они требованиям ФГОС общего образования. Оценивается качество урочной и внеурочной деятельности и классное руководство.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Проверяется качество уроков, как ведут педагоги индивидуальную работу с учащимися. Выясняется, насколько ученики и родители удовлетворены уроками и условиями обучения в школе, – проводится опрос родителей. Также выясняется, соответствуют ли дополнительные образовательные программы запросам родителей и учеников.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8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EEAE5FE-F0A4-416E-BCA3-10637794C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996" y="408908"/>
            <a:ext cx="8596668" cy="596985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i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Третий блок – оценка условий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третий блок мероприятий включается оценка качества условий, которые обеспечивают образовательную деятельность. Во ФГОС каждого уровня общего образования есть требования к условиям, которые должна создать школа. Оцениваются условия своей школы на соответствие этим требованиям.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Требования ФГОС общего образования к условиям в школе можно разделить на пять направлений:</a:t>
            </a:r>
          </a:p>
          <a:p>
            <a:pPr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Кадры</a:t>
            </a:r>
          </a:p>
          <a:p>
            <a:pPr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Финансы</a:t>
            </a:r>
          </a:p>
          <a:p>
            <a:pPr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Материально-технические условия</a:t>
            </a:r>
            <a:endParaRPr lang="ru-RU" sz="2000" dirty="0">
              <a:solidFill>
                <a:srgbClr val="2222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Психолого-педагогические условия</a:t>
            </a:r>
            <a:endParaRPr lang="ru-RU" sz="2000" dirty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Информационно-методические условия</a:t>
            </a:r>
            <a:endParaRPr lang="ru-RU" sz="2000" dirty="0">
              <a:solidFill>
                <a:srgbClr val="222222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AutoNum type="arabicPeriod"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0380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1305C27-CE6D-4F3D-9D07-C38CCE997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81" y="739413"/>
            <a:ext cx="8596668" cy="3880773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i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Четвертый блок – оценка качества управления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четвертый блок мероприятий включается оценка качества управления, которое отражается в оценке состояния административной системы ОО, ведении документооборота, оценке наличия и соответствия локальных актов установленным требованиям, мониторинге работы педагогического совета, родительских комитетов, диагностике деятельности администрации и др.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7647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EEAD99-8437-4265-B0C8-30AB0C69C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Процедурами ВСОКО являются: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8BB288-D4BA-42CA-B62B-FD64AFAED8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внутренний контроль качества образования;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внутренние мониторинги качества образования;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социологические опросы участников образовательных отношений с целью установления степени удовлетворенности деятельностью образовательной организации;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подведение итогов.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324886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</TotalTime>
  <Words>1512</Words>
  <Application>Microsoft Office PowerPoint</Application>
  <PresentationFormat>Широкоэкранный</PresentationFormat>
  <Paragraphs>490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Symbol</vt:lpstr>
      <vt:lpstr>Times New Roman</vt:lpstr>
      <vt:lpstr>Trebuchet MS</vt:lpstr>
      <vt:lpstr>Wingdings 3</vt:lpstr>
      <vt:lpstr>Аспект</vt:lpstr>
      <vt:lpstr>Презентация PowerPoint</vt:lpstr>
      <vt:lpstr>Качество образования</vt:lpstr>
      <vt:lpstr>Презентация PowerPoint</vt:lpstr>
      <vt:lpstr>Направления ВСОКО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Процедурами ВСОКО являются: 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 ГИА-2020,  ГИА-2021,  ГИА-2022</vt:lpstr>
      <vt:lpstr>Результаты государственной итоговой аттестации по  образовательным программам основного общего образования за последние 3 года</vt:lpstr>
      <vt:lpstr>Результаты ГИА-2021 по русскому языку и математике в 2020-2021 учебном году</vt:lpstr>
      <vt:lpstr>Сравнительный анализ результатов ГИА-9 и  результатов промежуточной аттестации за 2021-2022 учебный год</vt:lpstr>
      <vt:lpstr>Сравнительный анализ результатов ОГЭ за 2021-2022 учебный год по школе, району, региону</vt:lpstr>
      <vt:lpstr>Сравнительный анализ результатов ОГЭ за 3 года</vt:lpstr>
      <vt:lpstr>Результаты государственной итоговой аттестации по образовательным программам среднего общего образования в форме единого государственного экзамена (ЕГЭ) за последние 3 года</vt:lpstr>
      <vt:lpstr>Результаты ЕГЭ по математике (профильный уровень) за 2019-2022 годы</vt:lpstr>
      <vt:lpstr>Результаты ЕГЭ по обществознанию за 2019-2022 годы</vt:lpstr>
      <vt:lpstr>Результаты ЕГЭ по биологии за 2019-2022 годы</vt:lpstr>
      <vt:lpstr>Сравнительный анализ результатов ЕГЭ по школе за 3 года</vt:lpstr>
      <vt:lpstr>Анализ количества обучающихся, получивших аттестат  о среднем общем образовании с отличием и  медаль «За особые успехи в учении» за 3 года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совет</dc:title>
  <dc:creator>Марина Цыганкова</dc:creator>
  <cp:lastModifiedBy>Антонина Аленичева</cp:lastModifiedBy>
  <cp:revision>6</cp:revision>
  <dcterms:created xsi:type="dcterms:W3CDTF">2022-04-27T11:58:23Z</dcterms:created>
  <dcterms:modified xsi:type="dcterms:W3CDTF">2022-09-23T06:12:23Z</dcterms:modified>
</cp:coreProperties>
</file>