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23" r:id="rId3"/>
    <p:sldId id="295" r:id="rId4"/>
    <p:sldId id="330" r:id="rId5"/>
    <p:sldId id="338" r:id="rId6"/>
    <p:sldId id="344" r:id="rId7"/>
    <p:sldId id="340" r:id="rId8"/>
    <p:sldId id="341" r:id="rId9"/>
    <p:sldId id="346" r:id="rId10"/>
    <p:sldId id="347" r:id="rId11"/>
    <p:sldId id="342" r:id="rId12"/>
    <p:sldId id="343" r:id="rId13"/>
    <p:sldId id="345" r:id="rId14"/>
    <p:sldId id="348" r:id="rId15"/>
    <p:sldId id="349" r:id="rId16"/>
    <p:sldId id="296" r:id="rId17"/>
    <p:sldId id="28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59675"/>
    <a:srgbClr val="D30100"/>
    <a:srgbClr val="7E6142"/>
    <a:srgbClr val="54481E"/>
    <a:srgbClr val="BDB285"/>
    <a:srgbClr val="BD0004"/>
    <a:srgbClr val="DDDDDD"/>
    <a:srgbClr val="7C0346"/>
    <a:srgbClr val="E1E1E1"/>
    <a:srgbClr val="B7036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647" autoAdjust="0"/>
    <p:restoredTop sz="96416" autoAdjust="0"/>
  </p:normalViewPr>
  <p:slideViewPr>
    <p:cSldViewPr snapToGrid="0">
      <p:cViewPr>
        <p:scale>
          <a:sx n="69" d="100"/>
          <a:sy n="69" d="100"/>
        </p:scale>
        <p:origin x="-2760" y="-9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3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7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3946A613-5299-4910-AACD-825DD96FF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566BA89-9889-4E6C-A02C-BE889F0100AF}"/>
              </a:ext>
            </a:extLst>
          </p:cNvPr>
          <p:cNvSpPr/>
          <p:nvPr/>
        </p:nvSpPr>
        <p:spPr>
          <a:xfrm>
            <a:off x="3429583" y="3313861"/>
            <a:ext cx="184731" cy="578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endParaRPr lang="ru-RU" sz="2400" dirty="0">
              <a:solidFill>
                <a:prstClr val="black"/>
              </a:solidFill>
              <a:latin typeface="Franklin Gothic Medium" panose="020B06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919470" y="418641"/>
            <a:ext cx="5591118" cy="2198237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общеобразовательное учреждение 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Вельяминовская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имени Заслуженного пилота Российской Федерации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кавалера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трех орденов Мужества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Леонида Семеновича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Филина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Карачевского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Брянской области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20318" y="4460395"/>
            <a:ext cx="5894025" cy="2182775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Модель внутренней системы оценки качества образования (ВСОКО)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          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C:\Users\user\Desktop\фото фильм мчс\Рисунок2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953" y="2375613"/>
            <a:ext cx="2442845" cy="1630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user\Desktop\фото фильм мчс\IMG-20200922-WA0027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614" y="2801775"/>
            <a:ext cx="2495550" cy="1658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user\Desktop\фото фильм мчс\2bf7c19916af2fcbe44531e8ac0f58de__2000x2000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583" y="2557462"/>
            <a:ext cx="2619375" cy="1743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ransition advTm="266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sz="1300" b="1" dirty="0" smtClean="0"/>
          </a:p>
          <a:p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86691" y="1939637"/>
          <a:ext cx="7356763" cy="2899865"/>
        </p:xfrm>
        <a:graphic>
          <a:graphicData uri="http://schemas.openxmlformats.org/drawingml/2006/table">
            <a:tbl>
              <a:tblPr/>
              <a:tblGrid>
                <a:gridCol w="2360908"/>
                <a:gridCol w="1688906"/>
                <a:gridCol w="1725364"/>
                <a:gridCol w="1581585"/>
              </a:tblGrid>
              <a:tr h="2984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2019-20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2020-21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2021-2022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Calibri"/>
                        </a:rPr>
                        <a:t>Всего выпускников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latin typeface="Times New Roman"/>
                          <a:ea typeface="Times New Roman"/>
                          <a:cs typeface="Calibri"/>
                        </a:rPr>
                        <a:t>17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latin typeface="Times New Roman"/>
                          <a:ea typeface="Times New Roman"/>
                          <a:cs typeface="Calibri"/>
                        </a:rPr>
                        <a:t>22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latin typeface="Times New Roman"/>
                          <a:ea typeface="Times New Roman"/>
                          <a:cs typeface="Calibri"/>
                        </a:rPr>
                        <a:t>14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Calibri"/>
                        </a:rPr>
                        <a:t>Допущено к ГИА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latin typeface="Times New Roman"/>
                          <a:ea typeface="Times New Roman"/>
                          <a:cs typeface="Calibri"/>
                        </a:rPr>
                        <a:t>17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latin typeface="Times New Roman"/>
                          <a:ea typeface="Times New Roman"/>
                          <a:cs typeface="Calibri"/>
                        </a:rPr>
                        <a:t>22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latin typeface="Times New Roman"/>
                          <a:ea typeface="Times New Roman"/>
                          <a:cs typeface="Calibri"/>
                        </a:rPr>
                        <a:t>14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43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Calibri"/>
                        </a:rPr>
                        <a:t>Не 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Calibri"/>
                        </a:rPr>
                        <a:t> сдали ОГЭ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Calibri"/>
                        </a:rPr>
                        <a:t>по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Calibri"/>
                        </a:rPr>
                        <a:t>обязательным предметам 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4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Calibri"/>
                        </a:rPr>
                        <a:t>Не</a:t>
                      </a:r>
                      <a:r>
                        <a:rPr lang="ru-RU" sz="1100" baseline="0" dirty="0" smtClean="0">
                          <a:latin typeface="Times New Roman"/>
                          <a:ea typeface="Times New Roman"/>
                          <a:cs typeface="Calibri"/>
                        </a:rPr>
                        <a:t> сдали ОГЭ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Calibri"/>
                        </a:rPr>
                        <a:t>по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Calibri"/>
                        </a:rPr>
                        <a:t>предметам по выбору 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38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Не получили аттестат 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1731819" y="387928"/>
            <a:ext cx="5860473" cy="12469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РЕЗУЛЬТАТОВ ОГЭ                       ЗА ТРИ ГОДА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944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sz="1300" b="1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2" y="1731817"/>
          <a:ext cx="9144000" cy="5062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3056"/>
                <a:gridCol w="1052944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15872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Предмет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Всего сдавало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Мин. порог</a:t>
                      </a:r>
                      <a:r>
                        <a:rPr lang="ru-RU" baseline="0" dirty="0" smtClean="0"/>
                        <a:t> в баллах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Кол.-во</a:t>
                      </a:r>
                      <a:r>
                        <a:rPr lang="ru-RU" baseline="0" dirty="0" smtClean="0"/>
                        <a:t> уч-ся перешедших мин. порог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 % к общему числу сдававших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Кол-во уч-ся не прошедших мин. </a:t>
                      </a:r>
                      <a:r>
                        <a:rPr lang="ru-RU" dirty="0" err="1" smtClean="0"/>
                        <a:t>порг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Ср. тестовый балл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Учитель </a:t>
                      </a:r>
                      <a:endParaRPr lang="ru-RU" dirty="0"/>
                    </a:p>
                  </a:txBody>
                  <a:tcPr/>
                </a:tc>
              </a:tr>
              <a:tr h="616243">
                <a:tc>
                  <a:txBody>
                    <a:bodyPr/>
                    <a:lstStyle/>
                    <a:p>
                      <a:r>
                        <a:rPr lang="ru-RU" dirty="0" smtClean="0"/>
                        <a:t>Русский язык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Панина</a:t>
                      </a:r>
                      <a:r>
                        <a:rPr lang="ru-RU" baseline="0" dirty="0" smtClean="0"/>
                        <a:t> У.О.</a:t>
                      </a:r>
                      <a:endParaRPr lang="ru-RU" dirty="0"/>
                    </a:p>
                  </a:txBody>
                  <a:tcPr/>
                </a:tc>
              </a:tr>
              <a:tr h="880346"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Математика (профиль 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Иванин И.В.</a:t>
                      </a:r>
                      <a:endParaRPr lang="ru-RU" dirty="0"/>
                    </a:p>
                  </a:txBody>
                  <a:tcPr/>
                </a:tc>
              </a:tr>
              <a:tr h="616243">
                <a:tc>
                  <a:txBody>
                    <a:bodyPr/>
                    <a:lstStyle/>
                    <a:p>
                      <a:r>
                        <a:rPr lang="ru-RU" dirty="0" smtClean="0"/>
                        <a:t>Обществознание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Курносова</a:t>
                      </a:r>
                      <a:r>
                        <a:rPr lang="ru-RU" baseline="0" dirty="0" smtClean="0"/>
                        <a:t> Ю.А.</a:t>
                      </a:r>
                      <a:endParaRPr lang="ru-RU" dirty="0"/>
                    </a:p>
                  </a:txBody>
                  <a:tcPr/>
                </a:tc>
              </a:tr>
              <a:tr h="615853">
                <a:tc>
                  <a:txBody>
                    <a:bodyPr/>
                    <a:lstStyle/>
                    <a:p>
                      <a:r>
                        <a:rPr lang="ru-RU" dirty="0" smtClean="0"/>
                        <a:t>Физика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Волкова З.А.</a:t>
                      </a:r>
                      <a:endParaRPr lang="ru-RU" dirty="0"/>
                    </a:p>
                  </a:txBody>
                  <a:tcPr/>
                </a:tc>
              </a:tr>
              <a:tr h="616243">
                <a:tc>
                  <a:txBody>
                    <a:bodyPr/>
                    <a:lstStyle/>
                    <a:p>
                      <a:r>
                        <a:rPr lang="ru-RU" dirty="0" smtClean="0"/>
                        <a:t>Английский язык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Реутская</a:t>
                      </a:r>
                      <a:r>
                        <a:rPr lang="ru-RU" dirty="0" smtClean="0"/>
                        <a:t> Е.В.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748145" y="429491"/>
            <a:ext cx="7689273" cy="11222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Результаты государственной итоговой аттестации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выпускников 11-го  класса в 2022 году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3944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	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sz="1300" b="1" dirty="0" smtClean="0"/>
          </a:p>
          <a:p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886689" y="1814945"/>
          <a:ext cx="7467601" cy="3624116"/>
        </p:xfrm>
        <a:graphic>
          <a:graphicData uri="http://schemas.openxmlformats.org/drawingml/2006/table">
            <a:tbl>
              <a:tblPr/>
              <a:tblGrid>
                <a:gridCol w="1537601"/>
                <a:gridCol w="1574830"/>
                <a:gridCol w="1575576"/>
                <a:gridCol w="1251673"/>
                <a:gridCol w="1527921"/>
              </a:tblGrid>
              <a:tr h="10945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2019-2020уч.г.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тестовый балл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2020-2021уч.г.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тестовый балл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2021-2022уч.г.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тестовый балл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Динамика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3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27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 (профиль)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+19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3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+23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3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3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+5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3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+35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48145" y="609600"/>
            <a:ext cx="7716982" cy="10113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Сравнительный анализ результатов ЕГЭ за  три   последних учебных года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944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sz="1300" b="1" dirty="0" smtClean="0"/>
          </a:p>
          <a:p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31272" y="1828800"/>
          <a:ext cx="4253346" cy="3920835"/>
        </p:xfrm>
        <a:graphic>
          <a:graphicData uri="http://schemas.openxmlformats.org/drawingml/2006/table">
            <a:tbl>
              <a:tblPr/>
              <a:tblGrid>
                <a:gridCol w="1364970"/>
                <a:gridCol w="976449"/>
                <a:gridCol w="997527"/>
                <a:gridCol w="914400"/>
              </a:tblGrid>
              <a:tr h="2866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2019-20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2020-21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2021-2022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Calibri"/>
                        </a:rPr>
                        <a:t>Всего выпускников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Calibri"/>
                        </a:rPr>
                        <a:t>Допущено к ГИА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5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Calibri"/>
                        </a:rPr>
                        <a:t>Не прошли минимальный порог по обязательным предметам (указать фамилии и предмет)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математика профиль 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5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Calibri"/>
                        </a:rPr>
                        <a:t>Не прошли минимальный порог по предметам по выбору (указать фамилии и предмет)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Calibri"/>
                        </a:rPr>
                        <a:t>информатика и ИКТ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Calibri"/>
                        </a:rPr>
                        <a:t>химия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5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Не получили аттестат (указать фамилии)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1731819" y="387928"/>
            <a:ext cx="5860473" cy="12469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РЕЗУЛЬТАТОВ ЕГЭ                       ЗА ТРИ ГОДА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4355097" y="2008910"/>
          <a:ext cx="4468662" cy="3796444"/>
        </p:xfrm>
        <a:graphic>
          <a:graphicData uri="http://schemas.openxmlformats.org/presentationml/2006/ole">
            <p:oleObj spid="_x0000_s35842" name="Диаграмма" r:id="rId4" imgW="5933963" imgH="2876576" progId="MSGraph.Chart.8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73944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sz="1300" b="1" dirty="0" smtClean="0"/>
          </a:p>
          <a:p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052944" y="1842655"/>
          <a:ext cx="7024254" cy="3791093"/>
        </p:xfrm>
        <a:graphic>
          <a:graphicData uri="http://schemas.openxmlformats.org/drawingml/2006/table">
            <a:tbl>
              <a:tblPr/>
              <a:tblGrid>
                <a:gridCol w="1531825"/>
                <a:gridCol w="878867"/>
                <a:gridCol w="845128"/>
                <a:gridCol w="872836"/>
                <a:gridCol w="997527"/>
                <a:gridCol w="955964"/>
                <a:gridCol w="942107"/>
              </a:tblGrid>
              <a:tr h="4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2019-2020 </a:t>
                      </a: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уч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. год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2020-2021 </a:t>
                      </a: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уч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. 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2021-2022 </a:t>
                      </a: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уч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. год</a:t>
                      </a: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1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i="1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Класс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Место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Класс</a:t>
                      </a:r>
                      <a:endParaRPr lang="ru-RU" sz="12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Место</a:t>
                      </a:r>
                      <a:r>
                        <a:rPr lang="ru-RU" sz="1200" b="1" i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2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Класс</a:t>
                      </a:r>
                      <a:endParaRPr lang="ru-RU" sz="12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Место 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12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Русский язык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1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Математика </a:t>
                      </a: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Физическая культура</a:t>
                      </a: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1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Технология </a:t>
                      </a: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1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История  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Физическая культура </a:t>
                      </a: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6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География 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Обществознание 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Право 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052" marR="62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68036" y="5708073"/>
            <a:ext cx="7924801" cy="9836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среднем, за три последних учебных года, в муниципальном этапе Всероссийской олимпиады школьников приняло участие  12 % обучающихся 7-11 классов.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6582" y="443345"/>
            <a:ext cx="7786254" cy="11360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Результаты участия в муниципальном этапе Всероссийской олимпиады школьников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73944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6582" y="443345"/>
            <a:ext cx="7786254" cy="11360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Результаты участия в муниципальных  и региональных конкурсах </a:t>
            </a:r>
            <a:endParaRPr lang="ru-RU" sz="2400" dirty="0"/>
          </a:p>
        </p:txBody>
      </p:sp>
      <p:pic>
        <p:nvPicPr>
          <p:cNvPr id="72706" name="Picture 2" descr="C:\Users\Дмитрий\Desktop\Волков, Вельяминовскаяь.t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5015" y="3089563"/>
            <a:ext cx="2880830" cy="2036618"/>
          </a:xfrm>
          <a:prstGeom prst="rect">
            <a:avLst/>
          </a:prstGeom>
          <a:noFill/>
        </p:spPr>
      </p:pic>
      <p:pic>
        <p:nvPicPr>
          <p:cNvPr id="72708" name="Picture 4" descr="C:\Users\Дмитрий\Desktop\Rotation of IMG-20220925-WA0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419" y="1624446"/>
            <a:ext cx="2673928" cy="2005446"/>
          </a:xfrm>
          <a:prstGeom prst="rect">
            <a:avLst/>
          </a:prstGeom>
          <a:noFill/>
        </p:spPr>
      </p:pic>
      <p:pic>
        <p:nvPicPr>
          <p:cNvPr id="72709" name="Picture 5" descr="C:\Users\Дмитрий\Desktop\Rotation of IMG-20220925-WA00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11091" y="4544291"/>
            <a:ext cx="2807855" cy="2105891"/>
          </a:xfrm>
          <a:prstGeom prst="rect">
            <a:avLst/>
          </a:prstGeom>
          <a:noFill/>
        </p:spPr>
      </p:pic>
      <p:pic>
        <p:nvPicPr>
          <p:cNvPr id="7271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836" y="3823601"/>
            <a:ext cx="2022763" cy="303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71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34545" y="1595816"/>
            <a:ext cx="1983040" cy="289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3944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	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Результаты эффективного                функционирования ВСОКО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sz="1300" b="1" dirty="0" smtClean="0"/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88473" y="2272145"/>
            <a:ext cx="6747163" cy="12607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обучающиеся 9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классов за последние         три  учебных года получили аттестат                                                об основном общем образовании.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33054" y="4128655"/>
            <a:ext cx="6899563" cy="12884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обучающиеся 11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классов за последние     три учебных года получили аттестат                                                 о среднем  общем образовании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944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207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235527"/>
            <a:ext cx="7886700" cy="96981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Модель ВСОКО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20437" y="2286001"/>
            <a:ext cx="1634837" cy="6927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Субъекты ВСОКО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6582" y="3131128"/>
            <a:ext cx="1662545" cy="6650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Объекты ВСОКО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6583" y="4087091"/>
            <a:ext cx="1634835" cy="6373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Инструменты ВСОКО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6582" y="5001490"/>
            <a:ext cx="1634836" cy="6373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Документы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2727" y="5846617"/>
            <a:ext cx="1704109" cy="5957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Локальные акты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6582" y="1482436"/>
            <a:ext cx="1690253" cy="6373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err="1" smtClean="0"/>
              <a:t>всоко</a:t>
            </a:r>
            <a:endParaRPr lang="ru-RU" sz="4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01636" y="1399309"/>
            <a:ext cx="5527963" cy="7481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Единая система диагностики и контроля качества образования, обеспечивающая определение факторов, влияющих на качество образования и своевременное  его изменение</a:t>
            </a:r>
            <a:endParaRPr lang="ru-RU" sz="1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15491" y="2313710"/>
            <a:ext cx="5500254" cy="6511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Администрация школы, МО, учителя-предметники, педагог-психолог, обучающиеся , родители  (законные представители)</a:t>
            </a:r>
            <a:endParaRPr lang="ru-RU" sz="1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57055" y="3131127"/>
            <a:ext cx="5458691" cy="6511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Качество образовательных  достижений обучающихся. Качество образовательного процесса. Качество условий образования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798617" y="4128655"/>
            <a:ext cx="2382983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Система ВШК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52655" y="3990109"/>
            <a:ext cx="2452254" cy="8866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Контроль и надзор.</a:t>
            </a:r>
          </a:p>
          <a:p>
            <a:pPr algn="ctr"/>
            <a:r>
              <a:rPr lang="ru-RU" sz="1400" dirty="0" smtClean="0"/>
              <a:t>Лицензирование, государственная аккредитация. ГИА.</a:t>
            </a:r>
            <a:endParaRPr lang="ru-RU" sz="14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798618" y="5140036"/>
            <a:ext cx="2424546" cy="4849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План-график ВСОКО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763491" y="5153891"/>
            <a:ext cx="2119745" cy="4710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План ВШК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798618" y="5888182"/>
            <a:ext cx="5264727" cy="6373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Положение о ВСОКО, Положение о ВШК,  Положение о формах, периодичности и порядке текущего  контроля и промежуточной аттестации обучающихся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46379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ВСОКО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00545" y="2036618"/>
            <a:ext cx="2535382" cy="11776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ВНЕШНЯЯ ОЦЕНКА 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58691" y="2036618"/>
            <a:ext cx="2521527" cy="11776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ВНУТРЕННЯЯ ОЦЕНКА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7" idx="2"/>
          </p:cNvCxnSpPr>
          <p:nvPr/>
        </p:nvCxnSpPr>
        <p:spPr>
          <a:xfrm rot="5400000">
            <a:off x="1866901" y="3508664"/>
            <a:ext cx="595745" cy="69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1136073" y="3865418"/>
            <a:ext cx="2119745" cy="20366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ГИА</a:t>
            </a:r>
          </a:p>
          <a:p>
            <a:pPr algn="ctr"/>
            <a:r>
              <a:rPr lang="ru-RU" dirty="0" smtClean="0"/>
              <a:t>ВПР</a:t>
            </a:r>
          </a:p>
          <a:p>
            <a:pPr algn="ctr"/>
            <a:r>
              <a:rPr lang="ru-RU" dirty="0" smtClean="0"/>
              <a:t>Мониторинговые исследования  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stCxn id="8" idx="2"/>
          </p:cNvCxnSpPr>
          <p:nvPr/>
        </p:nvCxnSpPr>
        <p:spPr>
          <a:xfrm rot="5400000">
            <a:off x="6400801" y="3532909"/>
            <a:ext cx="637309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5555673" y="4031671"/>
            <a:ext cx="2396836" cy="19396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Входной контроль</a:t>
            </a:r>
          </a:p>
          <a:p>
            <a:pPr algn="ctr"/>
            <a:r>
              <a:rPr lang="ru-RU" dirty="0" smtClean="0"/>
              <a:t>Текущий контроль Административный контроль</a:t>
            </a:r>
          </a:p>
          <a:p>
            <a:pPr algn="ctr"/>
            <a:r>
              <a:rPr lang="ru-RU" dirty="0" smtClean="0"/>
              <a:t>Промежуточная аттестация</a:t>
            </a:r>
          </a:p>
        </p:txBody>
      </p:sp>
    </p:spTree>
    <p:extLst>
      <p:ext uri="{BB962C8B-B14F-4D97-AF65-F5344CB8AC3E}">
        <p14:creationId xmlns="" xmlns:p14="http://schemas.microsoft.com/office/powerpoint/2010/main" val="46379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Мониторинг результативности слабоуспевающих учеников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74143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ОГЭ-9      Русский язык</a:t>
            </a:r>
          </a:p>
          <a:p>
            <a:pPr>
              <a:buNone/>
            </a:pPr>
            <a:r>
              <a:rPr lang="ru-RU" dirty="0" smtClean="0"/>
              <a:t>Ученик 1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06579" y="2909455"/>
          <a:ext cx="7716984" cy="2513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6164"/>
                <a:gridCol w="1286164"/>
                <a:gridCol w="1286164"/>
                <a:gridCol w="1286164"/>
                <a:gridCol w="1286164"/>
                <a:gridCol w="1286164"/>
              </a:tblGrid>
              <a:tr h="1256838">
                <a:tc>
                  <a:txBody>
                    <a:bodyPr/>
                    <a:lstStyle/>
                    <a:p>
                      <a:r>
                        <a:rPr lang="ru-RU" dirty="0" smtClean="0"/>
                        <a:t>Входной</a:t>
                      </a:r>
                      <a:r>
                        <a:rPr lang="ru-RU" baseline="0" dirty="0" smtClean="0"/>
                        <a:t> контроль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Отметки за четверти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Пробный экзамен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Промежуточная</a:t>
                      </a:r>
                      <a:r>
                        <a:rPr lang="ru-RU" baseline="0" dirty="0" smtClean="0"/>
                        <a:t> аттестация 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Годовая отметка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ОГЭ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2568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 - 2</a:t>
                      </a:r>
                    </a:p>
                    <a:p>
                      <a:pPr algn="ctr"/>
                      <a:r>
                        <a:rPr lang="en-US" dirty="0" smtClean="0"/>
                        <a:t>II - 3</a:t>
                      </a:r>
                    </a:p>
                    <a:p>
                      <a:pPr algn="ctr"/>
                      <a:r>
                        <a:rPr lang="en-US" dirty="0" smtClean="0"/>
                        <a:t>III - </a:t>
                      </a:r>
                      <a:r>
                        <a:rPr lang="en-US" baseline="0" dirty="0" smtClean="0"/>
                        <a:t>2</a:t>
                      </a:r>
                    </a:p>
                    <a:p>
                      <a:pPr algn="ctr"/>
                      <a:r>
                        <a:rPr lang="en-US" baseline="0" dirty="0" smtClean="0"/>
                        <a:t>IV -3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6379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Мониторинг результативности слабоуспевающих учеников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ЕГЭ -11         Математика (база)                   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Ученик 2.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60218" y="2660073"/>
          <a:ext cx="8409708" cy="36298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1618"/>
                <a:gridCol w="1401618"/>
                <a:gridCol w="1401618"/>
                <a:gridCol w="1401618"/>
                <a:gridCol w="1401618"/>
                <a:gridCol w="1401618"/>
              </a:tblGrid>
              <a:tr h="11877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Входной контроль 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Текущий</a:t>
                      </a:r>
                      <a:r>
                        <a:rPr lang="ru-RU" sz="1400" baseline="0" dirty="0" smtClean="0"/>
                        <a:t> контроль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Отметки за полугодия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Промежуточная</a:t>
                      </a:r>
                      <a:r>
                        <a:rPr lang="ru-RU" sz="1400" baseline="0" dirty="0" smtClean="0"/>
                        <a:t> аттестация </a:t>
                      </a:r>
                      <a:endParaRPr lang="ru-RU" sz="1400" dirty="0" smtClean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Годовая отметка /итоговая отметка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ЕГЭ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244214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/г –из 5 контрольных работ  отметка «2» по двум контрольным работам;</a:t>
                      </a:r>
                    </a:p>
                    <a:p>
                      <a:pPr algn="l"/>
                      <a:r>
                        <a:rPr lang="en-US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/г – из 7 контрольных работ по двум отметка «2»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3/3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3/3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6379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74143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Мониторинг текущего контроля качества знаний (тесты, контрольная работа, компьютерная диагностика и т.д.);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 административных работ;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Процедура промежуточной аттестации;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Сравнительный анализ итогов года по предметам с результатами прошлых лет;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Рекомендации учителю-предметнику.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17418" y="637309"/>
            <a:ext cx="7481455" cy="9836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Работа администрации школы в  рамках реализации ВСОКО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46379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741430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Диагностические карты на каждого ученика с фиксированием результатов по выполнению заданий ОГЭ, ЕГЭ;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Индивидуальные образовательные маршруты по «западающим» темам;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Тетрадь-справочник в помощь ученику;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Тренировочные, репетиционные работы;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сайтами ФИПИ, «Решу ЕГЭ»;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Систематизированная работа со слабоуспевающими учениками;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родителями.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«Учитель – человек, который  может делать трудные вещи  лёгким»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62000" y="554182"/>
            <a:ext cx="7578436" cy="10390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Работа учителя- предметника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46379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	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sz="1300" b="1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78873" y="1870363"/>
          <a:ext cx="7716980" cy="3906982"/>
        </p:xfrm>
        <a:graphic>
          <a:graphicData uri="http://schemas.openxmlformats.org/drawingml/2006/table">
            <a:tbl>
              <a:tblPr/>
              <a:tblGrid>
                <a:gridCol w="1097361"/>
                <a:gridCol w="618107"/>
                <a:gridCol w="618107"/>
                <a:gridCol w="618107"/>
                <a:gridCol w="899675"/>
                <a:gridCol w="1183936"/>
                <a:gridCol w="1269522"/>
                <a:gridCol w="1412165"/>
              </a:tblGrid>
              <a:tr h="976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5" dirty="0">
                          <a:latin typeface="Times New Roman"/>
                          <a:ea typeface="Times New Roman"/>
                          <a:cs typeface="Times New Roman"/>
                        </a:rPr>
                        <a:t>Предмет 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5" dirty="0">
                          <a:latin typeface="Times New Roman"/>
                          <a:ea typeface="Times New Roman"/>
                          <a:cs typeface="Times New Roman"/>
                        </a:rPr>
                        <a:t>«5»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5">
                          <a:latin typeface="Times New Roman"/>
                          <a:ea typeface="Times New Roman"/>
                          <a:cs typeface="Times New Roman"/>
                        </a:rPr>
                        <a:t>«4»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5">
                          <a:latin typeface="Times New Roman"/>
                          <a:ea typeface="Times New Roman"/>
                          <a:cs typeface="Times New Roman"/>
                        </a:rPr>
                        <a:t>«3»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5">
                          <a:latin typeface="Times New Roman"/>
                          <a:ea typeface="Times New Roman"/>
                          <a:cs typeface="Times New Roman"/>
                        </a:rPr>
                        <a:t>«2»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5">
                          <a:latin typeface="Times New Roman"/>
                          <a:ea typeface="Times New Roman"/>
                          <a:cs typeface="Times New Roman"/>
                        </a:rPr>
                        <a:t>Средний балл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5">
                          <a:latin typeface="Times New Roman"/>
                          <a:ea typeface="Times New Roman"/>
                          <a:cs typeface="Times New Roman"/>
                        </a:rPr>
                        <a:t>% качества знаний 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5">
                          <a:latin typeface="Times New Roman"/>
                          <a:ea typeface="Times New Roman"/>
                          <a:cs typeface="Times New Roman"/>
                        </a:rPr>
                        <a:t>% успеваемости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 smtClean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 smtClean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43%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 smtClean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Математика 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 smtClean="0"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71%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Обществознание 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36%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Физика 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Биология 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 smtClean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 smtClean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 smtClean="0"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>
                          <a:latin typeface="Times New Roman"/>
                          <a:ea typeface="Times New Roman"/>
                          <a:cs typeface="Times New Roman"/>
                        </a:rPr>
                        <a:t>43%</a:t>
                      </a: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 smtClean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7594" marR="67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45719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31273" y="443345"/>
            <a:ext cx="7550727" cy="11914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Результаты государственной итоговой аттестации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выпускников 9-го  класса в 2022 году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944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8AE3F28-5757-4BCE-A971-D397D22BC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	</a:t>
            </a:r>
            <a:r>
              <a:rPr lang="ru-RU" sz="3200" b="1" i="1" dirty="0" smtClean="0"/>
              <a:t>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sz="1300" b="1" dirty="0" smtClean="0"/>
          </a:p>
          <a:p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886689" y="1870362"/>
          <a:ext cx="7398329" cy="3272075"/>
        </p:xfrm>
        <a:graphic>
          <a:graphicData uri="http://schemas.openxmlformats.org/drawingml/2006/table">
            <a:tbl>
              <a:tblPr/>
              <a:tblGrid>
                <a:gridCol w="1930446"/>
                <a:gridCol w="1978124"/>
                <a:gridCol w="1571466"/>
                <a:gridCol w="1918293"/>
              </a:tblGrid>
              <a:tr h="982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2020-2021уч.г.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2021-2022уч.г.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Динамика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0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2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+0,7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0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0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0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646" marR="65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34291" y="484909"/>
            <a:ext cx="7730836" cy="11499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Сравнительный анализ результатов ОГЭ                                                      за  три  последних  учебных года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944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3587</TotalTime>
  <Words>875</Words>
  <Application>Microsoft Office PowerPoint</Application>
  <PresentationFormat>Экран (4:3)</PresentationFormat>
  <Paragraphs>363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Диаграмма</vt:lpstr>
      <vt:lpstr>Муниципальное бюджетное общеобразовательное учреждение  Вельяминовская средняя общеобразовательная школа имени Заслуженного пилота Российской Федерации, кавалера трех орденов Мужества Леонида Семеновича Филина Карачевского района Брянской области </vt:lpstr>
      <vt:lpstr>Модель ВСОКО </vt:lpstr>
      <vt:lpstr>Элементы ВСОКО</vt:lpstr>
      <vt:lpstr> Мониторинг результативности слабоуспевающих учеников</vt:lpstr>
      <vt:lpstr>  Мониторинг результативности слабоуспевающих учеников</vt:lpstr>
      <vt:lpstr> </vt:lpstr>
      <vt:lpstr> </vt:lpstr>
      <vt:lpstr>   </vt:lpstr>
      <vt:lpstr>     </vt:lpstr>
      <vt:lpstr>  </vt:lpstr>
      <vt:lpstr>  </vt:lpstr>
      <vt:lpstr>    </vt:lpstr>
      <vt:lpstr>  </vt:lpstr>
      <vt:lpstr>  </vt:lpstr>
      <vt:lpstr>  </vt:lpstr>
      <vt:lpstr>  Результаты эффективного                функционирования ВСОКО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Ольга</cp:lastModifiedBy>
  <cp:revision>231</cp:revision>
  <dcterms:created xsi:type="dcterms:W3CDTF">2013-11-19T05:52:05Z</dcterms:created>
  <dcterms:modified xsi:type="dcterms:W3CDTF">2022-10-18T10:57:01Z</dcterms:modified>
</cp:coreProperties>
</file>