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57" r:id="rId4"/>
    <p:sldId id="258" r:id="rId5"/>
    <p:sldId id="264" r:id="rId6"/>
    <p:sldId id="262" r:id="rId7"/>
    <p:sldId id="265" r:id="rId8"/>
    <p:sldId id="271" r:id="rId9"/>
    <p:sldId id="273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>
      <p:cViewPr>
        <p:scale>
          <a:sx n="90" d="100"/>
          <a:sy n="90" d="100"/>
        </p:scale>
        <p:origin x="-100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539C8D-E94E-470F-81D1-D82256A33B0E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FE9B84-1F14-4175-BDBB-B3289ADA30B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0034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effectLst/>
              </a:rPr>
              <a:t> Целевая модель внедрения наставничества</a:t>
            </a:r>
            <a:endParaRPr lang="ru-RU" sz="6000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149080"/>
            <a:ext cx="785164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i="1" smtClean="0">
                <a:latin typeface="Georgia" charset="0"/>
              </a:rPr>
              <a:t>«Конкурентным преимуществом становится гибкость и умение учиться у людей с другим опытом и взглядом, умение „пересобирать“ свои знания — расширять себя!»</a:t>
            </a:r>
          </a:p>
          <a:p>
            <a:pPr algn="r"/>
            <a:r>
              <a:rPr lang="ru-RU" sz="1600" i="1" smtClean="0"/>
              <a:t>Игорь Рыбаков, председатель совета и сооснователь Рыбаков Фонда</a:t>
            </a:r>
            <a:endParaRPr lang="ru-RU" sz="16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016"/>
            <a:ext cx="8229600" cy="636680"/>
          </a:xfrm>
        </p:spPr>
        <p:txBody>
          <a:bodyPr>
            <a:normAutofit/>
          </a:bodyPr>
          <a:lstStyle/>
          <a:p>
            <a:pPr algn="ctr"/>
            <a:endParaRPr lang="ru-RU" sz="32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08478"/>
            <a:ext cx="8229600" cy="5168794"/>
          </a:xfrm>
        </p:spPr>
        <p:txBody>
          <a:bodyPr>
            <a:normAutofit/>
          </a:bodyPr>
          <a:lstStyle/>
          <a:p>
            <a:endParaRPr lang="ru-RU" sz="3200" b="1" dirty="0" smtClean="0"/>
          </a:p>
          <a:p>
            <a:r>
              <a:rPr lang="ru-RU" sz="3200" b="1" dirty="0" smtClean="0"/>
              <a:t>Вопрос о новой школе – это прежде всего вопрос о новом учителе…Но нового учителя просто создать нельзя, он может только создаться и при том только условии, что он продолжает «творить себя».</a:t>
            </a:r>
          </a:p>
          <a:p>
            <a:pPr algn="r"/>
            <a:r>
              <a:rPr lang="ru-RU" sz="3200" dirty="0" err="1" smtClean="0"/>
              <a:t>М.М.Рубинштейн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3329119"/>
            <a:ext cx="87129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/>
              <a:t>-</a:t>
            </a:r>
            <a:endParaRPr lang="ru-RU" sz="2500" dirty="0"/>
          </a:p>
          <a:p>
            <a:endParaRPr lang="ru-RU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56084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5" y="700356"/>
            <a:ext cx="7874775" cy="47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036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Основание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Распоряжение Министерства Просвещения Российской федерации от 25 декабря 2019 г. №Р-145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l="5189" t="12448" r="1061" b="12080"/>
          <a:stretch>
            <a:fillRect/>
          </a:stretch>
        </p:blipFill>
        <p:spPr bwMode="auto">
          <a:xfrm>
            <a:off x="4500562" y="1285860"/>
            <a:ext cx="435771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Цель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Максимально полное </a:t>
            </a:r>
            <a:r>
              <a:rPr lang="ru-RU" b="1" dirty="0" smtClean="0"/>
              <a:t>раскрытие потенциала личности </a:t>
            </a:r>
            <a:r>
              <a:rPr lang="ru-RU" dirty="0" smtClean="0"/>
              <a:t>наставляемого, необходимое для </a:t>
            </a:r>
            <a:r>
              <a:rPr lang="ru-RU" b="1" dirty="0" smtClean="0"/>
              <a:t>успешной личной и профессиональной самореализации </a:t>
            </a:r>
            <a:r>
              <a:rPr lang="ru-RU" dirty="0" smtClean="0"/>
              <a:t>в современных условиях неопределенности, а также создание условий для формирования эффективной </a:t>
            </a:r>
            <a:r>
              <a:rPr lang="ru-RU" b="1" dirty="0" smtClean="0"/>
              <a:t>системы поддержки</a:t>
            </a:r>
            <a:r>
              <a:rPr lang="ru-RU" dirty="0" smtClean="0"/>
              <a:t>, </a:t>
            </a:r>
            <a:r>
              <a:rPr lang="ru-RU" b="1" dirty="0" smtClean="0"/>
              <a:t>самоопределения и профессиональной ориентации </a:t>
            </a:r>
            <a:r>
              <a:rPr lang="ru-RU" dirty="0" smtClean="0"/>
              <a:t>всех обучающихся в возрасте </a:t>
            </a:r>
            <a:r>
              <a:rPr lang="ru-RU" b="1" dirty="0" smtClean="0"/>
              <a:t>от 10 лет</a:t>
            </a:r>
            <a:r>
              <a:rPr lang="ru-RU" dirty="0" smtClean="0"/>
              <a:t>, </a:t>
            </a:r>
            <a:r>
              <a:rPr lang="ru-RU" b="1" dirty="0" smtClean="0"/>
              <a:t>педагогических работников</a:t>
            </a:r>
            <a:r>
              <a:rPr lang="ru-RU" dirty="0" smtClean="0"/>
              <a:t> разных уровней образования и </a:t>
            </a:r>
            <a:r>
              <a:rPr lang="ru-RU" b="1" dirty="0" smtClean="0"/>
              <a:t>молодых специалистов</a:t>
            </a:r>
            <a:r>
              <a:rPr lang="ru-RU" dirty="0" smtClean="0"/>
              <a:t>, проживающих на территории Российской Федерации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Формы наставничества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«ученик – </a:t>
            </a:r>
            <a:r>
              <a:rPr lang="ru-RU" sz="4000" dirty="0" err="1" smtClean="0"/>
              <a:t>ученик</a:t>
            </a:r>
            <a:r>
              <a:rPr lang="ru-RU" sz="4000" dirty="0" smtClean="0"/>
              <a:t>»</a:t>
            </a:r>
          </a:p>
          <a:p>
            <a:r>
              <a:rPr lang="ru-RU" sz="4000" dirty="0" smtClean="0"/>
              <a:t>«учитель - </a:t>
            </a:r>
            <a:r>
              <a:rPr lang="ru-RU" sz="4000" dirty="0" err="1" smtClean="0"/>
              <a:t>учитель</a:t>
            </a:r>
            <a:r>
              <a:rPr lang="ru-RU" sz="4000" dirty="0" smtClean="0"/>
              <a:t>»</a:t>
            </a:r>
          </a:p>
          <a:p>
            <a:r>
              <a:rPr lang="ru-RU" sz="4000" dirty="0" smtClean="0"/>
              <a:t>«студент – ученик»</a:t>
            </a:r>
          </a:p>
          <a:p>
            <a:r>
              <a:rPr lang="ru-RU" sz="4000" dirty="0" smtClean="0"/>
              <a:t>«работодатель – ученик»</a:t>
            </a:r>
          </a:p>
          <a:p>
            <a:r>
              <a:rPr lang="ru-RU" sz="4000" dirty="0" smtClean="0"/>
              <a:t>«работодатель – студент»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Ожидаемые результаты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Измеримое улучшение показателей обучающихся в образовательной, культурной, спортивной и других сферах;</a:t>
            </a:r>
          </a:p>
          <a:p>
            <a:r>
              <a:rPr lang="ru-RU" dirty="0" smtClean="0"/>
              <a:t>Рост числа обучающихся, прошедших </a:t>
            </a:r>
            <a:r>
              <a:rPr lang="ru-RU" dirty="0" err="1" smtClean="0"/>
              <a:t>профориентационные</a:t>
            </a:r>
            <a:r>
              <a:rPr lang="ru-RU" dirty="0" smtClean="0"/>
              <a:t> мероприятия;</a:t>
            </a:r>
          </a:p>
          <a:p>
            <a:r>
              <a:rPr lang="ru-RU" dirty="0" smtClean="0"/>
              <a:t>Улучшение психологического климата в образовательной организации как среди обучающихся, так и внутри педагогического коллектива;</a:t>
            </a:r>
          </a:p>
          <a:p>
            <a:r>
              <a:rPr lang="ru-RU" dirty="0"/>
              <a:t>Практическая реализация концепции построения индивидуальных образовательных траекторий;</a:t>
            </a:r>
          </a:p>
          <a:p>
            <a:r>
              <a:rPr lang="ru-RU" dirty="0"/>
              <a:t>Измеримое улучшение личных показателей эффективности педагогов и сотрудников, связанное с развитием гибких навыков и </a:t>
            </a:r>
            <a:r>
              <a:rPr lang="ru-RU" dirty="0" err="1"/>
              <a:t>метакомпетенций</a:t>
            </a:r>
            <a:r>
              <a:rPr lang="ru-RU" dirty="0"/>
              <a:t>;</a:t>
            </a:r>
          </a:p>
          <a:p>
            <a:r>
              <a:rPr lang="ru-RU" dirty="0"/>
              <a:t>Привлечение дополнительных ресурсов и сторонних инвестиций в развитие инновационных образовательных и социальных программ образовательных организаций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95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Функции ОО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Разработка и реализация мероприятий дорожной карты;</a:t>
            </a:r>
          </a:p>
          <a:p>
            <a:r>
              <a:rPr lang="ru-RU" dirty="0" smtClean="0"/>
              <a:t>Реализация программ наставничества;</a:t>
            </a:r>
          </a:p>
          <a:p>
            <a:r>
              <a:rPr lang="ru-RU" dirty="0" smtClean="0"/>
              <a:t>Реализация кадровой политики;</a:t>
            </a:r>
          </a:p>
          <a:p>
            <a:r>
              <a:rPr lang="ru-RU" dirty="0" smtClean="0"/>
              <a:t>Назначение куратора;</a:t>
            </a:r>
          </a:p>
          <a:p>
            <a:r>
              <a:rPr lang="ru-RU" dirty="0" smtClean="0"/>
              <a:t>Инфраструктурное и материально-техническое обеспечение;</a:t>
            </a:r>
          </a:p>
          <a:p>
            <a:r>
              <a:rPr lang="ru-RU" dirty="0" smtClean="0"/>
              <a:t>Осуществление учета обучающихся, педагогов, участвующих в программе наставничества;</a:t>
            </a:r>
          </a:p>
          <a:p>
            <a:r>
              <a:rPr lang="ru-RU" dirty="0"/>
              <a:t>Внесение в формы федерального статистического наблюдения данных о количестве участников программы;</a:t>
            </a:r>
          </a:p>
          <a:p>
            <a:r>
              <a:rPr lang="ru-RU" dirty="0"/>
              <a:t>Проведение внутреннего мониторинга эффективности программ наставничества;</a:t>
            </a:r>
          </a:p>
          <a:p>
            <a:r>
              <a:rPr lang="ru-RU" dirty="0"/>
              <a:t>Формирование баз данных программ наставничества и лучших практик;</a:t>
            </a:r>
          </a:p>
          <a:p>
            <a:r>
              <a:rPr lang="ru-RU" dirty="0"/>
              <a:t>Обеспечение условий для повышения уровня </a:t>
            </a:r>
            <a:r>
              <a:rPr lang="ru-RU" dirty="0" err="1"/>
              <a:t>профмастерства</a:t>
            </a:r>
            <a:r>
              <a:rPr lang="ru-RU" dirty="0"/>
              <a:t> педагогов в формате непрерывного образования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Положение о программе наставничества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27848"/>
          </a:xfrm>
        </p:spPr>
        <p:txBody>
          <a:bodyPr>
            <a:normAutofit fontScale="55000" lnSpcReduction="20000"/>
          </a:bodyPr>
          <a:lstStyle/>
          <a:p>
            <a:r>
              <a:rPr lang="ru-RU" sz="3400" dirty="0" smtClean="0"/>
              <a:t>Описание форм программ наставничества</a:t>
            </a:r>
          </a:p>
          <a:p>
            <a:r>
              <a:rPr lang="ru-RU" sz="3400" dirty="0" smtClean="0"/>
              <a:t>Права, обязанности и задачи наставников, наставляемых, кураторов и законных представителей наставляемых (если участник программы несовершеннолетний)</a:t>
            </a:r>
          </a:p>
          <a:p>
            <a:r>
              <a:rPr lang="ru-RU" sz="3400" dirty="0" smtClean="0"/>
              <a:t>Требования, выдвигаемые к наставникам</a:t>
            </a:r>
          </a:p>
          <a:p>
            <a:r>
              <a:rPr lang="ru-RU" sz="3400" dirty="0" smtClean="0"/>
              <a:t>Процедуры отбора и обучения наставников</a:t>
            </a:r>
          </a:p>
          <a:p>
            <a:r>
              <a:rPr lang="ru-RU" sz="3400" dirty="0" smtClean="0"/>
              <a:t>Процесс формирования пар и групп (наставник, наставляемый(</a:t>
            </a:r>
            <a:r>
              <a:rPr lang="ru-RU" sz="3400" dirty="0" err="1" smtClean="0"/>
              <a:t>ые</a:t>
            </a:r>
            <a:r>
              <a:rPr lang="ru-RU" sz="3400" dirty="0" smtClean="0"/>
              <a:t>)</a:t>
            </a:r>
          </a:p>
          <a:p>
            <a:r>
              <a:rPr lang="ru-RU" sz="3400" dirty="0"/>
              <a:t>Процесс закрепления наставнических пар</a:t>
            </a:r>
          </a:p>
          <a:p>
            <a:r>
              <a:rPr lang="ru-RU" sz="3400" dirty="0"/>
              <a:t>Формы и сроки отчетности наставника и куратора</a:t>
            </a:r>
          </a:p>
          <a:p>
            <a:r>
              <a:rPr lang="ru-RU" sz="3400" dirty="0"/>
              <a:t>Формы и условия поощрения наставника</a:t>
            </a:r>
          </a:p>
          <a:p>
            <a:r>
              <a:rPr lang="ru-RU" sz="3400" dirty="0"/>
              <a:t>Критерии эффективности работы наставника</a:t>
            </a:r>
          </a:p>
          <a:p>
            <a:r>
              <a:rPr lang="ru-RU" sz="3400" dirty="0"/>
              <a:t>Условия публикации результатов программы наставничества на сайте ОО</a:t>
            </a:r>
          </a:p>
          <a:p>
            <a:r>
              <a:rPr lang="ru-RU" sz="3400" dirty="0"/>
              <a:t>Форма соглашения между наставником и наставляемым, а также законным представителем</a:t>
            </a:r>
          </a:p>
          <a:p>
            <a:r>
              <a:rPr lang="ru-RU" sz="3400" dirty="0"/>
              <a:t>Форма согласий на обработку персональных данных участников программы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3385" y="188640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Дорожная карта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374044"/>
              </p:ext>
            </p:extLst>
          </p:nvPr>
        </p:nvGraphicFramePr>
        <p:xfrm>
          <a:off x="611560" y="754945"/>
          <a:ext cx="8229600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9685" y="1979081"/>
            <a:ext cx="820891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5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Этапы реализации </a:t>
            </a:r>
            <a:r>
              <a:rPr lang="ru-RU" b="1" dirty="0"/>
              <a:t>ЦМ наставничества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3" y="2852936"/>
            <a:ext cx="781101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200" dirty="0"/>
              <a:t>Подготовка условий для запуска программы наставничества.</a:t>
            </a:r>
          </a:p>
          <a:p>
            <a:pPr marL="514350" indent="-514350">
              <a:buAutoNum type="arabicPeriod"/>
            </a:pPr>
            <a:r>
              <a:rPr lang="ru-RU" sz="2200" dirty="0"/>
              <a:t>Формирование базы наставляемых</a:t>
            </a:r>
          </a:p>
          <a:p>
            <a:pPr marL="514350" indent="-514350">
              <a:buAutoNum type="arabicPeriod"/>
            </a:pPr>
            <a:r>
              <a:rPr lang="ru-RU" sz="2200" dirty="0"/>
              <a:t>Формирование базы наставников</a:t>
            </a:r>
          </a:p>
          <a:p>
            <a:pPr marL="514350" indent="-514350">
              <a:buAutoNum type="arabicPeriod"/>
            </a:pPr>
            <a:r>
              <a:rPr lang="ru-RU" sz="2200" dirty="0"/>
              <a:t>Отбор и обучение наставников</a:t>
            </a:r>
          </a:p>
          <a:p>
            <a:pPr marL="514350" indent="-514350">
              <a:buAutoNum type="arabicPeriod"/>
            </a:pPr>
            <a:r>
              <a:rPr lang="ru-RU" sz="2200" dirty="0"/>
              <a:t>Формирование наставнических пар или групп</a:t>
            </a:r>
          </a:p>
          <a:p>
            <a:pPr marL="514350" indent="-514350">
              <a:buAutoNum type="arabicPeriod"/>
            </a:pPr>
            <a:r>
              <a:rPr lang="ru-RU" sz="2200" dirty="0"/>
              <a:t>Организация работы наставнических пар или групп</a:t>
            </a:r>
          </a:p>
          <a:p>
            <a:pPr marL="514350" indent="-514350">
              <a:buAutoNum type="arabicPeriod"/>
            </a:pPr>
            <a:r>
              <a:rPr lang="ru-RU" sz="2200" dirty="0"/>
              <a:t>Завершение наставничества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432</TotalTime>
  <Words>436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Целевая модель внедрения наставничества</vt:lpstr>
      <vt:lpstr>Презентация PowerPoint</vt:lpstr>
      <vt:lpstr>Основание</vt:lpstr>
      <vt:lpstr>Цель</vt:lpstr>
      <vt:lpstr>Формы наставничества</vt:lpstr>
      <vt:lpstr>Ожидаемые результаты</vt:lpstr>
      <vt:lpstr>Функции ОО</vt:lpstr>
      <vt:lpstr>Положение о программе наставничества </vt:lpstr>
      <vt:lpstr>Дорожная карта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Целевая модель наставничества</dc:title>
  <dc:creator>Metodist</dc:creator>
  <cp:lastModifiedBy>Морозовы</cp:lastModifiedBy>
  <cp:revision>42</cp:revision>
  <dcterms:created xsi:type="dcterms:W3CDTF">2020-02-20T10:01:42Z</dcterms:created>
  <dcterms:modified xsi:type="dcterms:W3CDTF">2022-09-29T18:48:56Z</dcterms:modified>
</cp:coreProperties>
</file>