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7" r:id="rId5"/>
    <p:sldId id="268" r:id="rId6"/>
    <p:sldId id="272" r:id="rId7"/>
    <p:sldId id="295" r:id="rId8"/>
    <p:sldId id="274" r:id="rId9"/>
    <p:sldId id="273" r:id="rId10"/>
    <p:sldId id="275" r:id="rId11"/>
    <p:sldId id="276" r:id="rId12"/>
    <p:sldId id="278" r:id="rId13"/>
    <p:sldId id="279" r:id="rId14"/>
    <p:sldId id="281" r:id="rId15"/>
    <p:sldId id="284" r:id="rId16"/>
    <p:sldId id="280" r:id="rId17"/>
    <p:sldId id="277" r:id="rId18"/>
    <p:sldId id="282" r:id="rId19"/>
    <p:sldId id="288" r:id="rId20"/>
    <p:sldId id="291" r:id="rId21"/>
    <p:sldId id="290" r:id="rId22"/>
    <p:sldId id="292" r:id="rId23"/>
    <p:sldId id="286" r:id="rId24"/>
    <p:sldId id="285" r:id="rId25"/>
    <p:sldId id="287" r:id="rId26"/>
    <p:sldId id="293" r:id="rId27"/>
    <p:sldId id="265" r:id="rId28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1" d="100"/>
          <a:sy n="101" d="100"/>
        </p:scale>
        <p:origin x="204" y="45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20000"/>
                    <a:satMod val="180000"/>
                    <a:lumMod val="98000"/>
                  </a:schemeClr>
                </a:gs>
                <a:gs pos="40000">
                  <a:schemeClr val="accent1">
                    <a:tint val="30000"/>
                    <a:satMod val="260000"/>
                    <a:lumMod val="84000"/>
                  </a:schemeClr>
                </a:gs>
                <a:gs pos="100000">
                  <a:schemeClr val="accent1">
                    <a:tint val="100000"/>
                    <a:satMod val="11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ЦТО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20000"/>
                    <a:satMod val="180000"/>
                    <a:lumMod val="98000"/>
                  </a:schemeClr>
                </a:gs>
                <a:gs pos="40000">
                  <a:schemeClr val="accent2">
                    <a:tint val="30000"/>
                    <a:satMod val="260000"/>
                    <a:lumMod val="84000"/>
                  </a:schemeClr>
                </a:gs>
                <a:gs pos="100000">
                  <a:schemeClr val="accent2">
                    <a:tint val="100000"/>
                    <a:satMod val="11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ЦТО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20000"/>
                    <a:satMod val="180000"/>
                    <a:lumMod val="98000"/>
                  </a:schemeClr>
                </a:gs>
                <a:gs pos="40000">
                  <a:schemeClr val="accent3">
                    <a:tint val="30000"/>
                    <a:satMod val="260000"/>
                    <a:lumMod val="84000"/>
                  </a:schemeClr>
                </a:gs>
                <a:gs pos="100000">
                  <a:schemeClr val="accent3">
                    <a:tint val="100000"/>
                    <a:satMod val="11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ЦТО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73572464"/>
        <c:axId val="-1973567568"/>
        <c:axId val="0"/>
      </c:bar3DChart>
      <c:catAx>
        <c:axId val="-197357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73567568"/>
        <c:crosses val="autoZero"/>
        <c:auto val="1"/>
        <c:lblAlgn val="ctr"/>
        <c:lblOffset val="100"/>
        <c:noMultiLvlLbl val="0"/>
      </c:catAx>
      <c:valAx>
        <c:axId val="-197356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7357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352549824928021"/>
          <c:y val="0.80800020078597845"/>
          <c:w val="0.40658676016708456"/>
          <c:h val="0.14361844568795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803608099401305E-2"/>
          <c:y val="2.0789864252095759E-2"/>
          <c:w val="0.93519639190059867"/>
          <c:h val="0.80796681115339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Учеников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1507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Учеников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2351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Учеников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1"/>
                <c:pt idx="0">
                  <c:v>2578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73563760"/>
        <c:axId val="-1973573008"/>
        <c:axId val="0"/>
      </c:bar3DChart>
      <c:catAx>
        <c:axId val="-197356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73573008"/>
        <c:crosses val="autoZero"/>
        <c:auto val="1"/>
        <c:lblAlgn val="ctr"/>
        <c:lblOffset val="100"/>
        <c:noMultiLvlLbl val="0"/>
      </c:catAx>
      <c:valAx>
        <c:axId val="-197357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7356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45439803475376"/>
          <c:y val="0.8876871360053854"/>
          <c:w val="0.23251382115390648"/>
          <c:h val="0.11231286399461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970226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2"/>
                <c:pt idx="0">
                  <c:v>2265334</c:v>
                </c:pt>
                <c:pt idx="1">
                  <c:v>2385250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2"/>
                <c:pt idx="0">
                  <c:v>2505004</c:v>
                </c:pt>
                <c:pt idx="1">
                  <c:v>3286500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73571376"/>
        <c:axId val="-1973560496"/>
        <c:axId val="0"/>
      </c:bar3DChart>
      <c:catAx>
        <c:axId val="-197357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73560496"/>
        <c:crosses val="autoZero"/>
        <c:auto val="1"/>
        <c:lblAlgn val="ctr"/>
        <c:lblOffset val="100"/>
        <c:noMultiLvlLbl val="0"/>
      </c:catAx>
      <c:valAx>
        <c:axId val="-197356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7357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669368558473552"/>
          <c:y val="0.18241473374681202"/>
          <c:w val="0.34531924392074348"/>
          <c:h val="0.801690904776129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15000"/>
                      <a:satMod val="180000"/>
                    </a:schemeClr>
                  </a:gs>
                  <a:gs pos="50000">
                    <a:schemeClr val="accent1">
                      <a:shade val="45000"/>
                      <a:satMod val="170000"/>
                    </a:schemeClr>
                  </a:gs>
                  <a:gs pos="70000">
                    <a:schemeClr val="accent1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rgbClr r="0" g="0" b="0">
                    <a:satMod val="300000"/>
                  </a:sc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rgbClr r="0" g="0" b="0">
                    <a:satMod val="300000"/>
                  </a:scrgbClr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rgbClr r="0" g="0" b="0">
                    <a:satMod val="300000"/>
                  </a:scrgb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ФГБОУ ВО "БГТУ"</c:v>
                </c:pt>
                <c:pt idx="1">
                  <c:v>ФГБОУ ВО "БГИТУ"</c:v>
                </c:pt>
                <c:pt idx="2">
                  <c:v>ФГБОУ ВО "БГАУ"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31223862876774"/>
          <c:y val="0.38679782891197079"/>
          <c:w val="0.22096056718009852"/>
          <c:h val="0.51643946403589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c:rich>
      </c:tx>
      <c:layout>
        <c:manualLayout>
          <c:xMode val="edge"/>
          <c:yMode val="edge"/>
          <c:x val="0.20005349905974396"/>
          <c:y val="1.2779486548556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503524364082137"/>
          <c:y val="2.2625397678367305E-2"/>
          <c:w val="0.38191838340158446"/>
          <c:h val="0.886659228323013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2848053954941457"/>
                  <c:y val="-0.257279158464566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2D0580-AE33-4302-9233-EC84755F9FBA}" type="CATEGORYNAME">
                      <a:rPr lang="ru-RU" sz="1400" baseline="0"/>
                      <a:pPr>
                        <a:defRPr sz="1400"/>
                      </a:pPr>
                      <a:t>[ИМЯ КАТЕГОРИИ]</a:t>
                    </a:fld>
                    <a:r>
                      <a:rPr lang="ru-RU" sz="1400" baseline="0"/>
                      <a:t>
</a:t>
                    </a:r>
                    <a:fld id="{90CDBCD5-D96D-4591-A06A-37BB77F08908}" type="VALUE">
                      <a:rPr lang="ru-RU" sz="1400" baseline="0"/>
                      <a:pPr>
                        <a:defRPr sz="1400"/>
                      </a:pPr>
                      <a:t>[ЗНАЧЕНИЕ]</a:t>
                    </a:fld>
                    <a:endParaRPr lang="ru-RU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819497658578098E-2"/>
                      <c:h val="0.114505208333333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9822139090851192E-2"/>
                  <c:y val="0.10717212106299208"/>
                </c:manualLayout>
              </c:layout>
              <c:tx>
                <c:rich>
                  <a:bodyPr/>
                  <a:lstStyle/>
                  <a:p>
                    <a:fld id="{5B02FA72-51B2-4ED7-A583-AB06C8A54372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DCC6F5FE-D0EB-4B1F-9B41-4EDCCF9CC385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7260854845251624E-2"/>
                  <c:y val="0.13093483431758529"/>
                </c:manualLayout>
              </c:layout>
              <c:tx>
                <c:rich>
                  <a:bodyPr/>
                  <a:lstStyle/>
                  <a:p>
                    <a:fld id="{B9ADD690-7D29-459B-BC54-6590284719E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6C6E3891-7A2B-4A95-803C-40360C4BBC6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4888024054464457E-2"/>
                  <c:y val="0.11929502952755903"/>
                </c:manualLayout>
              </c:layout>
              <c:tx>
                <c:rich>
                  <a:bodyPr/>
                  <a:lstStyle/>
                  <a:p>
                    <a:fld id="{1F0DC80A-F76A-40DA-85CA-2DBB107EB31A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C2A8CB35-7A20-44D5-A030-3E08B05725A6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979853C-E8CD-4BD6-87E0-30C938F7F65B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E9B20E0B-2F8F-4F7A-81D8-1D2F0BB85DD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18B6793-35B2-4DFD-ABF5-6152BA3FE610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6E2514CF-2F86-43BF-B16A-B8A9CD9C490B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FC1A1F9-7941-411C-A775-0FE88B0B4B2D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5C628929-0D3D-49D8-99FE-99AA8DFA633A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БГТУ</c:v>
                </c:pt>
                <c:pt idx="1">
                  <c:v>БГИТУ</c:v>
                </c:pt>
                <c:pt idx="2">
                  <c:v>БГУ</c:v>
                </c:pt>
                <c:pt idx="3">
                  <c:v>БГАУ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</c:v>
                </c:pt>
                <c:pt idx="1">
                  <c:v>20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37297207294378"/>
          <c:y val="0.17787239916611072"/>
          <c:w val="0.27793002430013442"/>
          <c:h val="0.4037711909320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3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6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5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1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24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47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90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70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5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1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0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21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54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36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4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0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8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2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2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4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0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линии снизу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линии слева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645700" cy="2000251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 smtClean="0"/>
              <a:t>ЦЕНТРЫ ТЕХНИЧЕСКОГО ОБРАЗОВАНИЯ </a:t>
            </a:r>
            <a:br>
              <a:rPr lang="ru" dirty="0" smtClean="0"/>
            </a:br>
            <a:r>
              <a:rPr lang="ru" dirty="0" smtClean="0"/>
              <a:t>БРЯНСКОЙ ОБЛАСТИ</a:t>
            </a:r>
            <a:endParaRPr lang="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ПЕРВЫЕ ИТОГИ ДЕЯТЕЛЬНОСТИ</a:t>
            </a:r>
            <a:endParaRPr lang="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469216"/>
            <a:ext cx="2318443" cy="2422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932" y="5085184"/>
            <a:ext cx="554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И.Н. </a:t>
            </a:r>
            <a:r>
              <a:rPr lang="ru-RU" sz="2500" dirty="0" err="1" smtClean="0"/>
              <a:t>Пихенько</a:t>
            </a:r>
            <a:r>
              <a:rPr lang="ru-RU" sz="2500" dirty="0" smtClean="0"/>
              <a:t>, </a:t>
            </a:r>
          </a:p>
          <a:p>
            <a:r>
              <a:rPr lang="ru-RU" sz="2500" dirty="0" smtClean="0"/>
              <a:t>ректор ГАУ ДПО «БИПКРО»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учащихся, приступивших к занятиям </a:t>
            </a:r>
            <a:r>
              <a:rPr lang="ru-RU" dirty="0"/>
              <a:t>в</a:t>
            </a:r>
            <a:r>
              <a:rPr lang="ru-RU" dirty="0" smtClean="0"/>
              <a:t> ЦТО по состоянию на 01 сентября (по годам)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075902"/>
              </p:ext>
            </p:extLst>
          </p:nvPr>
        </p:nvGraphicFramePr>
        <p:xfrm>
          <a:off x="1219200" y="1701800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86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476672"/>
            <a:ext cx="10360501" cy="5687397"/>
          </a:xfrm>
        </p:spPr>
        <p:txBody>
          <a:bodyPr>
            <a:normAutofit/>
          </a:bodyPr>
          <a:lstStyle/>
          <a:p>
            <a:r>
              <a:rPr lang="ru-RU" dirty="0"/>
              <a:t>Ученики с 8 по 10 класс проходят занятия на базах образовательных организаций, с которыми ГАУ ДПО «БИПКРО» заключил Договор о сетевой форме реализации образовательной программы между ГАУ ДПО «БИПКРО» и образовательной организацией. А учащиеся 11-х классов проходят обучение в ФГБОУ ВО «Брянский государственный технический университет» и ФГБОУ ВО «Брянский государственный инженерно-технологический университет».</a:t>
            </a:r>
          </a:p>
          <a:p>
            <a:r>
              <a:rPr lang="ru-RU" dirty="0"/>
              <a:t>В целях организации образовательного процесса разработана дополнительная общеразвивающая программа «Математика, информатика, физика» для учащихся 8-11 классов центров технического образования, которая была утверждена на заседании совета ректоров вузов региона.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6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соответствии с годовым календарным графиком установлен следующий режим работы центров технического образования с </a:t>
            </a:r>
            <a:r>
              <a:rPr lang="ru-RU" dirty="0" smtClean="0"/>
              <a:t>сентября 2018 </a:t>
            </a:r>
            <a:r>
              <a:rPr lang="ru-RU" dirty="0"/>
              <a:t>по май </a:t>
            </a:r>
            <a:r>
              <a:rPr lang="ru-RU" dirty="0" smtClean="0"/>
              <a:t>2019 </a:t>
            </a:r>
            <a:r>
              <a:rPr lang="ru-RU" dirty="0"/>
              <a:t>года – 15 учебных недель, образовательный процесс организован в одну смену по субботам, продолжительность уроков – 40 минут.</a:t>
            </a:r>
          </a:p>
          <a:p>
            <a:r>
              <a:rPr lang="ru-RU" dirty="0"/>
              <a:t>Учебная программа составлена из расчёта по 7 учебных часов в 8-9 классе. 8 учебных часов в 10 и 11 классах с учётом деления групп на подгруппы во время проведения практических занятий.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2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КАДРОВЫЙ СОСТАВ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Для работы с детьми были привлечены опытные учителя, которые </a:t>
            </a:r>
            <a:r>
              <a:rPr lang="ru-RU" dirty="0" smtClean="0"/>
              <a:t>прошли </a:t>
            </a:r>
            <a:r>
              <a:rPr lang="ru-RU" dirty="0"/>
              <a:t>повышение квалификации в ГАУ ДПО «БИПКРО» и ФГБОУ ВО «</a:t>
            </a:r>
            <a:r>
              <a:rPr lang="ru-RU" dirty="0" smtClean="0"/>
              <a:t>Брянский государственный технический университет» </a:t>
            </a:r>
            <a:r>
              <a:rPr lang="ru-RU" dirty="0"/>
              <a:t>(в 2016-17 учебном году прошли обучение 220 учителей, в </a:t>
            </a:r>
            <a:r>
              <a:rPr lang="ru-RU" dirty="0" smtClean="0"/>
              <a:t>2017-18 и 2018-19 </a:t>
            </a:r>
            <a:r>
              <a:rPr lang="ru-RU" dirty="0"/>
              <a:t>учебном году прошли обучение </a:t>
            </a:r>
            <a:r>
              <a:rPr lang="ru-RU" dirty="0" smtClean="0"/>
              <a:t>41 учитель </a:t>
            </a:r>
            <a:r>
              <a:rPr lang="ru-RU" dirty="0"/>
              <a:t>(из вновь назначенных). Были проведены обучающие семинары по работе с 3D-оборудованием. В них приняло участие 18 преподавателей ЦТО области.</a:t>
            </a:r>
          </a:p>
          <a:p>
            <a:r>
              <a:rPr lang="ru-RU" dirty="0"/>
              <a:t>Занятия на базах школ </a:t>
            </a:r>
            <a:r>
              <a:rPr lang="ru-RU" dirty="0" smtClean="0"/>
              <a:t>проводят 115 </a:t>
            </a:r>
            <a:r>
              <a:rPr lang="ru-RU" dirty="0"/>
              <a:t>учителей физики, математики, информатики общеобразовательных организаций Брянской области.</a:t>
            </a:r>
          </a:p>
          <a:p>
            <a:r>
              <a:rPr lang="ru-RU" dirty="0"/>
              <a:t>В работе с одиннадцатиклассниками </a:t>
            </a:r>
            <a:r>
              <a:rPr lang="ru-RU" dirty="0" smtClean="0"/>
              <a:t>задействованы </a:t>
            </a:r>
            <a:r>
              <a:rPr lang="ru-RU" dirty="0"/>
              <a:t>представители профессорско-преподавательского состава вузов Брянской области.</a:t>
            </a:r>
          </a:p>
          <a:p>
            <a:r>
              <a:rPr lang="ru-RU" dirty="0"/>
              <a:t>Общее количество задействованных работников – </a:t>
            </a:r>
            <a:r>
              <a:rPr lang="ru-RU" dirty="0" smtClean="0"/>
              <a:t>160 </a:t>
            </a:r>
            <a:r>
              <a:rPr lang="ru-RU" dirty="0"/>
              <a:t>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1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16" y="-171400"/>
            <a:ext cx="10360501" cy="1223963"/>
          </a:xfrm>
        </p:spPr>
        <p:txBody>
          <a:bodyPr/>
          <a:lstStyle/>
          <a:p>
            <a:r>
              <a:rPr lang="ru-RU" dirty="0" smtClean="0"/>
              <a:t>ТЕХНИЧЕСКАЯ ОСНАЩЕННОСТЬ ЦЕНТРОВ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503932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рамках подпрограммы «Развитие инженерно-технического образования Брянской области» (2017-2020 годы) за счет финансовых средств областного бюджета по Соглашению № 18 от 28.12.2017 г. «О предоставлении субсидии на финансовое обеспечение выполнения государственного задания на оказание государственных услуг (выполнение работ)» было приобретено и передано в центры технического образования Брянской области следующее оборудование: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Набор </a:t>
            </a:r>
            <a:r>
              <a:rPr lang="ru-RU" dirty="0"/>
              <a:t>лабораторный </a:t>
            </a:r>
            <a:r>
              <a:rPr lang="ru-RU" dirty="0" smtClean="0"/>
              <a:t>«Механика».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Набор </a:t>
            </a:r>
            <a:r>
              <a:rPr lang="ru-RU" dirty="0"/>
              <a:t>лабораторный </a:t>
            </a:r>
            <a:r>
              <a:rPr lang="ru-RU" dirty="0" smtClean="0"/>
              <a:t>«Электричество».</a:t>
            </a:r>
            <a:r>
              <a:rPr lang="ru-RU" dirty="0"/>
              <a:t> 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Набор </a:t>
            </a:r>
            <a:r>
              <a:rPr lang="ru-RU" dirty="0"/>
              <a:t>лабораторный </a:t>
            </a:r>
            <a:r>
              <a:rPr lang="ru-RU" dirty="0" smtClean="0"/>
              <a:t>«Оптика».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Ноутбук </a:t>
            </a:r>
            <a:r>
              <a:rPr lang="en-US" dirty="0" err="1"/>
              <a:t>Lenov</a:t>
            </a:r>
            <a:r>
              <a:rPr lang="ru-RU" dirty="0"/>
              <a:t>о </a:t>
            </a:r>
            <a:r>
              <a:rPr lang="en-US" dirty="0"/>
              <a:t>V110-15ISK 15.6" HD, Intel Core i3-6006U, 4Gb, 500Gb, </a:t>
            </a:r>
            <a:r>
              <a:rPr lang="en-US" dirty="0" err="1"/>
              <a:t>noDVD</a:t>
            </a:r>
            <a:r>
              <a:rPr lang="en-US" dirty="0"/>
              <a:t>, Win10, </a:t>
            </a:r>
            <a:r>
              <a:rPr lang="ru-RU" dirty="0" smtClean="0"/>
              <a:t>черный.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МФУ </a:t>
            </a:r>
            <a:r>
              <a:rPr lang="en-US" dirty="0"/>
              <a:t>Canon </a:t>
            </a:r>
            <a:r>
              <a:rPr lang="en-US" dirty="0" err="1"/>
              <a:t>i-Sensys</a:t>
            </a:r>
            <a:r>
              <a:rPr lang="en-US" dirty="0"/>
              <a:t> MF3010, </a:t>
            </a:r>
            <a:r>
              <a:rPr lang="ru-RU" dirty="0"/>
              <a:t>лазерный принтер/сканер/копир. А4. 18 </a:t>
            </a:r>
            <a:r>
              <a:rPr lang="ru-RU" dirty="0" err="1"/>
              <a:t>стр</a:t>
            </a:r>
            <a:r>
              <a:rPr lang="ru-RU" dirty="0"/>
              <a:t>/мин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Проектор </a:t>
            </a:r>
            <a:r>
              <a:rPr lang="en-US" dirty="0" err="1"/>
              <a:t>Aser</a:t>
            </a:r>
            <a:r>
              <a:rPr lang="en-US" dirty="0"/>
              <a:t> X118H DLP 3600Lm (800x600) 20000:1 </a:t>
            </a:r>
            <a:r>
              <a:rPr lang="ru-RU" dirty="0"/>
              <a:t>ресурс лампы: 5000 часов 1х</a:t>
            </a:r>
            <a:r>
              <a:rPr lang="en-US" dirty="0" smtClean="0"/>
              <a:t>HDMI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3D </a:t>
            </a:r>
            <a:r>
              <a:rPr lang="ru-RU" dirty="0"/>
              <a:t>сканер </a:t>
            </a:r>
            <a:r>
              <a:rPr lang="en-US" dirty="0"/>
              <a:t>Shining </a:t>
            </a:r>
            <a:r>
              <a:rPr lang="en-US" dirty="0" err="1" smtClean="0"/>
              <a:t>EinScan</a:t>
            </a:r>
            <a:r>
              <a:rPr lang="en-US" dirty="0" smtClean="0"/>
              <a:t>-SE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3D </a:t>
            </a:r>
            <a:r>
              <a:rPr lang="ru-RU" dirty="0"/>
              <a:t>Принтер </a:t>
            </a:r>
            <a:r>
              <a:rPr lang="en-US" dirty="0" err="1"/>
              <a:t>Wanhao</a:t>
            </a:r>
            <a:r>
              <a:rPr lang="en-US" dirty="0"/>
              <a:t> Duplicator </a:t>
            </a:r>
            <a:r>
              <a:rPr lang="en-US" dirty="0" smtClean="0"/>
              <a:t>4S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 счет финансовых средств промышленных предприятий приобретены наборы лабораторные «Термодинамика» на общую сумму - 398250 рублей.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68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ФИНАНСИРОВАНИЕ ДЕЯТЕЛЬНОСТИ ЦТО (в руб.)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867635"/>
              </p:ext>
            </p:extLst>
          </p:nvPr>
        </p:nvGraphicFramePr>
        <p:xfrm>
          <a:off x="1219200" y="1701800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5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ЭКСКУРСИОННЫЕ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Помимо учебных занятий, с целью профессиональной ориентацией учащихся, учебной программой предусмотрено проведение экскурсий на производственные предприятия области и в высшие учебные заведения.</a:t>
            </a:r>
          </a:p>
          <a:p>
            <a:r>
              <a:rPr lang="ru-RU" dirty="0"/>
              <a:t>ГАУ ДПО «БИПКРО» с учетом предложений ЦТО составлен план-график экскурсий, куда включены следующие параметры: название предприятия, которое посетят с экскурсией школьники; дата проведения экскурсии; класс, количество участников экскурсии; педагог, ответственный за проведение экскурсии. </a:t>
            </a:r>
          </a:p>
          <a:p>
            <a:r>
              <a:rPr lang="ru-RU" dirty="0"/>
              <a:t>Цель проведения экскурсий - познакомить учащихся с миром профессий, востребованных в регионе, получить целостное представление о технологическом цикле изготовления продукции, способствовать профессиональной ориентации школьников.</a:t>
            </a:r>
          </a:p>
          <a:p>
            <a:r>
              <a:rPr lang="ru-RU" dirty="0"/>
              <a:t>В ходе экскурсии проводились встречи учащихся с передовиками производства, выдающимися профессионалами своего дела, которые рассказывали о том, что помогло им добиться высоких результатов в производственной и общественной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541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12981"/>
            <a:ext cx="3499752" cy="1938513"/>
          </a:xfrm>
        </p:spPr>
        <p:txBody>
          <a:bodyPr>
            <a:noAutofit/>
          </a:bodyPr>
          <a:lstStyle/>
          <a:p>
            <a:r>
              <a:rPr lang="ru-RU" sz="4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на КРЕМНИЙ (ЗАО «Группа Кремний-ЭЛ»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_2KhNEax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043" y="2938374"/>
            <a:ext cx="5189319" cy="3891989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3500" y="893"/>
            <a:ext cx="8735325" cy="37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I0T4eoX8Fq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6" y="2969661"/>
            <a:ext cx="5147602" cy="38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115" y="108795"/>
            <a:ext cx="8894033" cy="33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601" y="1101175"/>
            <a:ext cx="5331955" cy="1644676"/>
          </a:xfrm>
        </p:spPr>
        <p:txBody>
          <a:bodyPr>
            <a:noAutofit/>
          </a:bodyPr>
          <a:lstStyle/>
          <a:p>
            <a:r>
              <a:rPr lang="ru-RU" sz="31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на БМЗ (Брянский машиностроительный завод)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6" descr="MfIbIbSiF5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1" y="3407238"/>
            <a:ext cx="4457475" cy="3343106"/>
          </a:xfrm>
          <a:prstGeom prst="rect">
            <a:avLst/>
          </a:prstGeom>
        </p:spPr>
      </p:pic>
      <p:pic>
        <p:nvPicPr>
          <p:cNvPr id="7" name="Содержимое 3" descr="hcj2G82Y68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810" y="3407239"/>
            <a:ext cx="4498249" cy="3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728" y="11776"/>
            <a:ext cx="8075097" cy="267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86" y="197466"/>
            <a:ext cx="4766704" cy="2851994"/>
          </a:xfrm>
        </p:spPr>
        <p:txBody>
          <a:bodyPr>
            <a:noAutofit/>
          </a:bodyPr>
          <a:lstStyle/>
          <a:p>
            <a:r>
              <a:rPr lang="ru-RU" sz="31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БГТУ (Брянский государственный технический Университет)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MzNmMbEN9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723"/>
            <a:ext cx="4084511" cy="3063384"/>
          </a:xfrm>
          <a:prstGeom prst="rect">
            <a:avLst/>
          </a:prstGeom>
        </p:spPr>
      </p:pic>
      <p:pic>
        <p:nvPicPr>
          <p:cNvPr id="7" name="Содержимое 3" descr="faRSVMckJ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176" y="2798740"/>
            <a:ext cx="3043775" cy="4058368"/>
          </a:xfrm>
          <a:prstGeom prst="rect">
            <a:avLst/>
          </a:prstGeom>
        </p:spPr>
      </p:pic>
      <p:pic>
        <p:nvPicPr>
          <p:cNvPr id="8" name="Содержимое 3" descr="lF9MJIyd_S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313" y="3761995"/>
            <a:ext cx="4126815" cy="30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НОРМАТИВНАЯ БАЗА</a:t>
            </a:r>
            <a:endParaRPr lang="en-US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r>
              <a:rPr lang="ru-RU" sz="4200" dirty="0"/>
              <a:t>Решение Совета Брянской областной Думы от 19.01.2016 № 104-СД </a:t>
            </a:r>
            <a:r>
              <a:rPr lang="ru-RU" sz="4200" i="1" dirty="0"/>
              <a:t>«Об исполнении рекомендаций «круглого стола» по теме «Проблемы и пути решения подготовки высококвалифицированных кадров для экономики Брянской области» (развитие технического образования в свете реализации в 2016 году отдельных положений Послания Президента Российской Федерации В.В. Путина Федеральному Собранию Российской Федерации)»</a:t>
            </a:r>
            <a:endParaRPr lang="ru-RU" sz="4200" dirty="0"/>
          </a:p>
          <a:p>
            <a:r>
              <a:rPr lang="ru-RU" sz="4200" dirty="0"/>
              <a:t>Решение Совета Брянской областной Думы от 17.05.2016 № 885-СД </a:t>
            </a:r>
            <a:r>
              <a:rPr lang="ru-RU" sz="4200" i="1" dirty="0"/>
              <a:t>«Об исполнении решения Совета областной Думы от 19.01.2016 № 104-сд в части создания в Брянской области центров технического образования учащихся»</a:t>
            </a:r>
            <a:endParaRPr lang="ru-RU" sz="4200" dirty="0"/>
          </a:p>
          <a:p>
            <a:r>
              <a:rPr lang="ru-RU" sz="4200" dirty="0"/>
              <a:t>Приказ Департамента образования и науки Брянской области от 20.07.2016 № 1771/1 «О создании центров технического образования» </a:t>
            </a:r>
          </a:p>
          <a:p>
            <a:r>
              <a:rPr lang="ru-RU" sz="4200" dirty="0"/>
              <a:t>Приказ Департамента образования и науки Брянской области от 07.09.2016 № 2230 «Об утверждении типовых нормативных документов по деятельности центров технического образования»</a:t>
            </a:r>
          </a:p>
          <a:p>
            <a:r>
              <a:rPr lang="ru-RU" sz="4200" dirty="0"/>
              <a:t>Приказ Департамента образования и науки Брянской области от 23.09.2016 № 2392 «О создании Общественного Совета по мониторингу работы Центров технического образования при департаменте образования и науки Брянской области»</a:t>
            </a:r>
          </a:p>
          <a:p>
            <a:r>
              <a:rPr lang="ru-RU" sz="4200" dirty="0"/>
              <a:t>Анкета профессионального самоопределения </a:t>
            </a:r>
            <a:r>
              <a:rPr lang="ru-RU" sz="4200" dirty="0" smtClean="0"/>
              <a:t>учащихся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420888"/>
            <a:ext cx="6001961" cy="4243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1844" y="260648"/>
            <a:ext cx="1104252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Документом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установленного образца  о завершении обучения в центрах технического образования является сертификат, выдаваемый лицам, зачисленным в ЦТО на обучение, успешно освоившим соответствующую программу и прошедшим итоговую аттестацию. </a:t>
            </a: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сертификата – 4 года с момента выдачи документа.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Дополнительные баллы, начисляющие поступающим на программы </a:t>
            </a:r>
            <a:r>
              <a:rPr lang="ru-RU" dirty="0" err="1"/>
              <a:t>бакалавриата</a:t>
            </a:r>
            <a:r>
              <a:rPr lang="ru-RU" dirty="0"/>
              <a:t> и </a:t>
            </a:r>
            <a:r>
              <a:rPr lang="ru-RU" dirty="0" err="1"/>
              <a:t>специалитета</a:t>
            </a:r>
            <a:r>
              <a:rPr lang="ru-RU" dirty="0"/>
              <a:t> очной формы обучения в вузы Брянской области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37898"/>
              </p:ext>
            </p:extLst>
          </p:nvPr>
        </p:nvGraphicFramePr>
        <p:xfrm>
          <a:off x="1219200" y="1701800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5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449263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800" dirty="0"/>
              <a:t>Количество выпускников ЦТО, поступивших в вузы г. Брянска в 2018 году</a:t>
            </a:r>
            <a:endParaRPr lang="ru-RU" altLang="ru-RU"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093913" y="2370138"/>
          <a:ext cx="1619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4" imgW="164957" imgH="190335" progId="Equation.3">
                  <p:embed/>
                </p:oleObj>
              </mc:Choice>
              <mc:Fallback>
                <p:oleObj r:id="rId4" imgW="164957" imgH="1903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2370138"/>
                        <a:ext cx="1619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82162"/>
              </p:ext>
            </p:extLst>
          </p:nvPr>
        </p:nvGraphicFramePr>
        <p:xfrm>
          <a:off x="1138225" y="1772816"/>
          <a:ext cx="10441159" cy="475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9360"/>
                <a:gridCol w="1528557"/>
                <a:gridCol w="1004150"/>
                <a:gridCol w="1004150"/>
                <a:gridCol w="1004150"/>
                <a:gridCol w="1004150"/>
                <a:gridCol w="1176642"/>
              </a:tblGrid>
              <a:tr h="59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 выпускников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БГТУ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БГИТУ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БГУ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БГАУ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Бежицкого района г. Брянска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32/2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39 (61,9%)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Володарского района г. Брянска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15 (50%)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Советского района г. Брянска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29 (40,8%)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Фокинского района г. Брянска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20 (47,6%)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г. Клинцы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22 (34,9%)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г. Новозыбков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7/1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16 (45,7%)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г. Унеча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25 (40,3%)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г. Дятьково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10 (37,0%)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ЦТО г. Жуковка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0/1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8 (36,4)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91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184 (44,3%)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184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0132"/>
              </p:ext>
            </p:extLst>
          </p:nvPr>
        </p:nvGraphicFramePr>
        <p:xfrm>
          <a:off x="55267" y="-94505"/>
          <a:ext cx="259041" cy="30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6" imgW="164957" imgH="190335" progId="Equation.3">
                  <p:embed/>
                </p:oleObj>
              </mc:Choice>
              <mc:Fallback>
                <p:oleObj r:id="rId6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7" y="-94505"/>
                        <a:ext cx="259041" cy="304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7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выпускников ЦТО, </a:t>
            </a:r>
            <a:r>
              <a:rPr lang="ru-RU" dirty="0" smtClean="0"/>
              <a:t>поступивших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вузы г. </a:t>
            </a:r>
            <a:r>
              <a:rPr lang="ru-RU" dirty="0" smtClean="0"/>
              <a:t>Брянска</a:t>
            </a:r>
            <a:r>
              <a:rPr lang="en-US" dirty="0" smtClean="0"/>
              <a:t> </a:t>
            </a:r>
            <a:r>
              <a:rPr lang="ru-RU" dirty="0" smtClean="0"/>
              <a:t>в 2018 году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554865"/>
              </p:ext>
            </p:extLst>
          </p:nvPr>
        </p:nvGraphicFramePr>
        <p:xfrm>
          <a:off x="1341884" y="1700808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16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8331914" cy="2438400"/>
          </a:xfrm>
        </p:spPr>
        <p:txBody>
          <a:bodyPr rtlCol="0">
            <a:normAutofit/>
          </a:bodyPr>
          <a:lstStyle/>
          <a:p>
            <a:pPr rtl="0"/>
            <a:r>
              <a:rPr lang="ru-RU" sz="5000" dirty="0" smtClean="0"/>
              <a:t>СПАСИБО ЗА ВНИМАНИЕ!</a:t>
            </a:r>
            <a:endParaRPr lang="ru" sz="5000" dirty="0"/>
          </a:p>
        </p:txBody>
      </p:sp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Приказ департамента образования и науки Брянской области от 30.12.2016 № 3568 «Об утверждении Положения о порядке оформления, выдачи и учета сертификатов об обучении в центрах технического образования Брянской области»</a:t>
            </a:r>
          </a:p>
          <a:p>
            <a:r>
              <a:rPr lang="ru-RU" dirty="0"/>
              <a:t>Положение о присуждении грантов педагогическим работникам Брянской области, работающим в центрах технического образования</a:t>
            </a:r>
          </a:p>
          <a:p>
            <a:r>
              <a:rPr lang="ru-RU" dirty="0"/>
              <a:t>Положение о взаимодействии центров технического образования, промышленных предприятий и образовательных организаций высшего образования Брянской области</a:t>
            </a:r>
          </a:p>
          <a:p>
            <a:r>
              <a:rPr lang="ru-RU" dirty="0"/>
              <a:t>Положение о промежуточной и итоговой аттестации учащихся центров технического образования</a:t>
            </a:r>
          </a:p>
          <a:p>
            <a:r>
              <a:rPr lang="ru-RU" dirty="0"/>
              <a:t>Положение об отчислении обучающихся из центров технического образования </a:t>
            </a:r>
          </a:p>
          <a:p>
            <a:r>
              <a:rPr lang="ru-RU" dirty="0"/>
              <a:t>Выписки из протоколов заседаний учёных советов вузов Брянской области о начислении дополнительных баллов при приёме в вузы</a:t>
            </a:r>
          </a:p>
          <a:p>
            <a:r>
              <a:rPr lang="ru-RU" dirty="0"/>
              <a:t>Дополнительные общеобразовательные программы для центров технического образования. Информатика, математика, физики 8-11 классы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mag.ru/sites/spmag.ru/files/0fmn7jcwr2qjtvx8csozrom9svn5se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62" y="116773"/>
            <a:ext cx="8732931" cy="53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2627500"/>
            <a:ext cx="3314262" cy="175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98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4 декабря</a:t>
            </a:r>
          </a:p>
          <a:p>
            <a:pPr algn="ctr"/>
            <a:r>
              <a:rPr lang="ru-RU" sz="5398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2015 года</a:t>
            </a:r>
            <a:endParaRPr lang="ru-RU" sz="5398" b="1" dirty="0"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30" y="5640370"/>
            <a:ext cx="11815434" cy="107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99" b="1" dirty="0">
                <a:latin typeface="+mj-lt"/>
                <a:cs typeface="Times New Roman" panose="02020603050405020304" pitchFamily="18" charset="0"/>
              </a:rPr>
              <a:t>Ежегодное послание президента </a:t>
            </a:r>
            <a:r>
              <a:rPr lang="ru-RU" sz="3199" b="1" dirty="0">
                <a:latin typeface="+mj-lt"/>
                <a:cs typeface="Times New Roman" panose="02020603050405020304" pitchFamily="18" charset="0"/>
              </a:rPr>
              <a:t>Российской Федерации </a:t>
            </a:r>
            <a:endParaRPr lang="ru-RU" sz="3199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199" b="1" dirty="0">
                <a:latin typeface="+mj-lt"/>
                <a:cs typeface="Times New Roman" panose="02020603050405020304" pitchFamily="18" charset="0"/>
              </a:rPr>
              <a:t>Владимира Владимировича Путина Федеральному </a:t>
            </a:r>
            <a:r>
              <a:rPr lang="ru-RU" sz="3199" b="1" dirty="0">
                <a:latin typeface="+mj-lt"/>
                <a:cs typeface="Times New Roman" panose="02020603050405020304" pitchFamily="18" charset="0"/>
              </a:rPr>
              <a:t>Собранию</a:t>
            </a:r>
          </a:p>
        </p:txBody>
      </p:sp>
    </p:spTree>
    <p:extLst>
      <p:ext uri="{BB962C8B-B14F-4D97-AF65-F5344CB8AC3E}">
        <p14:creationId xmlns:p14="http://schemas.microsoft.com/office/powerpoint/2010/main" val="35319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653" y="2163982"/>
            <a:ext cx="3314262" cy="175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98" b="1" dirty="0">
                <a:latin typeface="+mj-lt"/>
                <a:cs typeface="Times New Roman" panose="02020603050405020304" pitchFamily="18" charset="0"/>
              </a:rPr>
              <a:t>Январь</a:t>
            </a:r>
            <a:r>
              <a:rPr lang="ru-RU" sz="5398" b="1" dirty="0">
                <a:latin typeface="+mj-lt"/>
              </a:rPr>
              <a:t>  </a:t>
            </a:r>
            <a:r>
              <a:rPr lang="ru-RU" sz="5398" b="1" dirty="0">
                <a:latin typeface="+mj-lt"/>
                <a:cs typeface="Times New Roman" panose="02020603050405020304" pitchFamily="18" charset="0"/>
              </a:rPr>
              <a:t>2016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5060971"/>
            <a:ext cx="11815434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99" dirty="0">
                <a:latin typeface="+mj-lt"/>
                <a:cs typeface="Times New Roman" panose="02020603050405020304" pitchFamily="18" charset="0"/>
              </a:rPr>
              <a:t>Брянская областная Дума выступила с инициативой о создании </a:t>
            </a:r>
            <a:endParaRPr lang="ru-RU" sz="3199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199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3199" dirty="0">
                <a:latin typeface="+mj-lt"/>
                <a:cs typeface="Times New Roman" panose="02020603050405020304" pitchFamily="18" charset="0"/>
              </a:rPr>
              <a:t>регионе Центров технического образования. </a:t>
            </a:r>
            <a:endParaRPr lang="ru-RU" sz="3199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199" dirty="0" smtClean="0">
                <a:latin typeface="+mj-lt"/>
                <a:cs typeface="Times New Roman" panose="02020603050405020304" pitchFamily="18" charset="0"/>
              </a:rPr>
              <a:t>Идею </a:t>
            </a:r>
            <a:r>
              <a:rPr lang="ru-RU" sz="3199" dirty="0">
                <a:latin typeface="+mj-lt"/>
                <a:cs typeface="Times New Roman" panose="02020603050405020304" pitchFamily="18" charset="0"/>
              </a:rPr>
              <a:t>поддержало Правительство Брянской области</a:t>
            </a:r>
            <a:endParaRPr lang="ru-RU" sz="3199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14.stc.all.kpcdn.net/share/i/12/7477426/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4" y="159349"/>
            <a:ext cx="7404451" cy="49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671" y="1356553"/>
            <a:ext cx="3315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Сентябрь</a:t>
            </a:r>
            <a:r>
              <a:rPr lang="ru-RU" sz="5400" b="1" dirty="0" smtClean="0">
                <a:latin typeface="+mj-lt"/>
              </a:rPr>
              <a:t>  </a:t>
            </a:r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2016 года</a:t>
            </a:r>
            <a:endParaRPr lang="ru-RU" sz="5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7" y="5300284"/>
            <a:ext cx="1181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Брянской области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на базе образовательных организаций свои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двери распахнули первые семь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Центров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технического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образования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 descr="ÐÐ¸Ð¼Ð½Ð°Ð·Ð¸Ñ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35" y="131360"/>
            <a:ext cx="30765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static.esosedi.org/fiber/12237/fit/1400x1000/gimnaziya_n7_g_bryanska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8"/>
          <a:stretch/>
        </p:blipFill>
        <p:spPr bwMode="auto">
          <a:xfrm>
            <a:off x="8324783" y="131360"/>
            <a:ext cx="3076575" cy="1104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fokinka32.ru/bank/gimnazja-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b="21063"/>
          <a:stretch/>
        </p:blipFill>
        <p:spPr bwMode="auto">
          <a:xfrm>
            <a:off x="4757333" y="1755266"/>
            <a:ext cx="3076575" cy="1165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bryanskschool-11.narod.ru/images/school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19035" r="163" b="9091"/>
          <a:stretch/>
        </p:blipFill>
        <p:spPr bwMode="auto">
          <a:xfrm>
            <a:off x="8324783" y="1766931"/>
            <a:ext cx="3076575" cy="1165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8044" y="10083806"/>
            <a:ext cx="98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Унечской школы №4</a:t>
            </a:r>
            <a:endParaRPr lang="ru-RU" dirty="0"/>
          </a:p>
        </p:txBody>
      </p:sp>
      <p:pic>
        <p:nvPicPr>
          <p:cNvPr id="11" name="Picture 6" descr="https://avatars.mds.yandex.net/get-altay/492546/2a0000015e7aa02367d690ce2fda7fe8fcdd/XX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35" y="3462992"/>
            <a:ext cx="3076575" cy="12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klsch3.narod.ru/risunok14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b="23066"/>
          <a:stretch/>
        </p:blipFill>
        <p:spPr bwMode="auto">
          <a:xfrm>
            <a:off x="8324783" y="3462992"/>
            <a:ext cx="3076575" cy="1250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photos.wikimapia.org/p/00/01/72/20/67_big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4"/>
          <a:stretch/>
        </p:blipFill>
        <p:spPr bwMode="auto">
          <a:xfrm>
            <a:off x="1171977" y="3462992"/>
            <a:ext cx="3076575" cy="1250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89013" y="123446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Гимназия № 3 г. Брянск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625" y="1234695"/>
            <a:ext cx="335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Гимназия № 7 г. Брянск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2963" y="2917068"/>
            <a:ext cx="338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Гимназия № 1 г. Брянск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6825" y="298704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МБОУ СОШ № 11 г. Брянск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820" y="4794337"/>
            <a:ext cx="368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Школа № 3 г. Новозыбков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57335" y="4794337"/>
            <a:ext cx="307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Школа № 4 г. Унеча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324781" y="4794337"/>
            <a:ext cx="307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Школа № 3 г.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Клинцы</a:t>
            </a:r>
            <a:endParaRPr lang="ru-RU" b="1" dirty="0" smtClean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8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824" y="2163652"/>
            <a:ext cx="3315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Сентябрь</a:t>
            </a:r>
            <a:r>
              <a:rPr lang="ru-RU" sz="5400" b="1" dirty="0" smtClean="0">
                <a:latin typeface="+mj-lt"/>
              </a:rPr>
              <a:t>  </a:t>
            </a:r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2017 года</a:t>
            </a:r>
            <a:endParaRPr lang="ru-RU" sz="5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zhk-lyc1.sch.b-edu.ru/files/cropped-cropped-lt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r="15594"/>
          <a:stretch/>
        </p:blipFill>
        <p:spPr bwMode="auto">
          <a:xfrm>
            <a:off x="5632526" y="417349"/>
            <a:ext cx="4691867" cy="192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2404" y="5186559"/>
            <a:ext cx="415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МБОУ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ДСОШ № 3 г. Дятьково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 descr="https://data3.proshkolu.ru/content/media/pic/std/2000000/1274000/1273301-f3b9932e2fc3bf5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8"/>
          <a:stretch/>
        </p:blipFill>
        <p:spPr bwMode="auto">
          <a:xfrm>
            <a:off x="5632528" y="2989976"/>
            <a:ext cx="4691867" cy="2050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8228" y="23825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МАОУ г. Жуковки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«Лицей № 1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им. Д.С.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Езерского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4546" y="5769734"/>
            <a:ext cx="1181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В Брянской области открылись ещё два</a:t>
            </a:r>
          </a:p>
          <a:p>
            <a:pPr algn="ctr"/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Центра технического образования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5805264"/>
            <a:ext cx="1005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Открыты 10-й и 11-й Центры технического образования Брянской области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2261" y="739425"/>
            <a:ext cx="4339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МБОУ «</a:t>
            </a:r>
            <a:r>
              <a:rPr lang="ru-RU" sz="2800" b="1" dirty="0" err="1" smtClean="0">
                <a:latin typeface="+mj-lt"/>
                <a:cs typeface="Times New Roman" panose="02020603050405020304" pitchFamily="18" charset="0"/>
              </a:rPr>
              <a:t>Снежская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 гимназия» </a:t>
            </a:r>
          </a:p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Брянского района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913" y="2746801"/>
            <a:ext cx="4430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Сентябрь</a:t>
            </a:r>
          </a:p>
          <a:p>
            <a:pPr algn="ctr"/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2018 года</a:t>
            </a:r>
            <a:endParaRPr lang="ru-RU" sz="5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ani32.ru/assets/images/objects/thumbs/object-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13" y="476672"/>
            <a:ext cx="3396448" cy="19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24" y="2539787"/>
            <a:ext cx="3292699" cy="2473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4652" y="299695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МБОУ СОШ имени С.М.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Кирова </a:t>
            </a:r>
          </a:p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г. Карачев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0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Динамика открытия ЦТО Брянской области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51054"/>
              </p:ext>
            </p:extLst>
          </p:nvPr>
        </p:nvGraphicFramePr>
        <p:xfrm>
          <a:off x="1219200" y="1701800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6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ий стиль 16 х 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8_TF02787990_TF02787990" id="{F8D9DA57-5005-4B4A-9EBB-6B6F0065B24A}" vid="{9FC5A353-BEB4-4811-B54D-34ADFAF3E06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тройной линией (широкоэкранный формат)</Template>
  <TotalTime>1328</TotalTime>
  <Words>1260</Words>
  <Application>Microsoft Office PowerPoint</Application>
  <PresentationFormat>Произвольный</PresentationFormat>
  <Paragraphs>195</Paragraphs>
  <Slides>24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Segoe UI Historic</vt:lpstr>
      <vt:lpstr>Times New Roman</vt:lpstr>
      <vt:lpstr>Технический стиль 16 х 9</vt:lpstr>
      <vt:lpstr>Equation.3</vt:lpstr>
      <vt:lpstr>ЦЕНТРЫ ТЕХНИЧЕСКОГО ОБРАЗОВАНИЯ  БРЯНСКОЙ ОБЛАСТИ</vt:lpstr>
      <vt:lpstr>НОРМАТИВНАЯ БАЗА</vt:lpstr>
      <vt:lpstr>НОРМАТИВНАЯ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открытия ЦТО Брянской области</vt:lpstr>
      <vt:lpstr>Количество учащихся, приступивших к занятиям в ЦТО по состоянию на 01 сентября (по годам)</vt:lpstr>
      <vt:lpstr>Презентация PowerPoint</vt:lpstr>
      <vt:lpstr>Презентация PowerPoint</vt:lpstr>
      <vt:lpstr>КАДРОВЫЙ СОСТАВ</vt:lpstr>
      <vt:lpstr>ТЕХНИЧЕСКАЯ ОСНАЩЕННОСТЬ ЦЕНТРОВ</vt:lpstr>
      <vt:lpstr>ФИНАНСИРОВАНИЕ ДЕЯТЕЛЬНОСТИ ЦТО (в руб.)</vt:lpstr>
      <vt:lpstr>ЭКСКУРСИОННЫЕ МЕРОПРИЯТИЯ</vt:lpstr>
      <vt:lpstr>Экскурсия на КРЕМНИЙ (ЗАО «Группа Кремний-ЭЛ»</vt:lpstr>
      <vt:lpstr>Экскурсия на БМЗ (Брянский машиностроительный завод)</vt:lpstr>
      <vt:lpstr>Экскурсия в БГТУ (Брянский государственный технический Университет)</vt:lpstr>
      <vt:lpstr>Презентация PowerPoint</vt:lpstr>
      <vt:lpstr>Дополнительные баллы, начисляющие поступающим на программы бакалавриата и специалитета очной формы обучения в вузы Брянской области:</vt:lpstr>
      <vt:lpstr>Количество выпускников ЦТО, поступивших в вузы г. Брянска в 2018 году</vt:lpstr>
      <vt:lpstr>Количество выпускников ЦТО, поступивших в вузы г. Брянска в 2018 году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ТЕХНИЧЕСКОГО ОБРАЗОВАНИЯ  БРЯНСКОЙ ОБЛАСТИ</dc:title>
  <dc:creator>RePack by Diakov</dc:creator>
  <cp:lastModifiedBy>RePack by Diakov</cp:lastModifiedBy>
  <cp:revision>25</cp:revision>
  <dcterms:created xsi:type="dcterms:W3CDTF">2018-10-01T07:19:01Z</dcterms:created>
  <dcterms:modified xsi:type="dcterms:W3CDTF">2018-10-02T08:28:37Z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