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07" r:id="rId3"/>
  </p:sldMasterIdLst>
  <p:notesMasterIdLst>
    <p:notesMasterId r:id="rId21"/>
  </p:notesMasterIdLst>
  <p:sldIdLst>
    <p:sldId id="258" r:id="rId4"/>
    <p:sldId id="361" r:id="rId5"/>
    <p:sldId id="331" r:id="rId6"/>
    <p:sldId id="364" r:id="rId7"/>
    <p:sldId id="341" r:id="rId8"/>
    <p:sldId id="343" r:id="rId9"/>
    <p:sldId id="335" r:id="rId10"/>
    <p:sldId id="344" r:id="rId11"/>
    <p:sldId id="365" r:id="rId12"/>
    <p:sldId id="347" r:id="rId13"/>
    <p:sldId id="348" r:id="rId14"/>
    <p:sldId id="349" r:id="rId15"/>
    <p:sldId id="359" r:id="rId16"/>
    <p:sldId id="360" r:id="rId17"/>
    <p:sldId id="362" r:id="rId18"/>
    <p:sldId id="363" r:id="rId19"/>
    <p:sldId id="350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7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281"/>
    <a:srgbClr val="0054A6"/>
    <a:srgbClr val="0072BC"/>
    <a:srgbClr val="122156"/>
    <a:srgbClr val="233FA5"/>
    <a:srgbClr val="6EB1DE"/>
    <a:srgbClr val="369BD3"/>
    <a:srgbClr val="3E5FD6"/>
    <a:srgbClr val="294AC1"/>
    <a:srgbClr val="6260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1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0" y="-96"/>
      </p:cViewPr>
      <p:guideLst>
        <p:guide orient="horz" pos="272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0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76326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99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9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24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74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1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8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28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0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56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43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596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826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25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5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85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0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53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169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932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453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90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0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AA6-35D2-4966-8950-36F5A8E678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8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ks.nov@apkpro.ru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vks.apkpro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vks.nov@apkpro.ru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hyperlink" Target="https://vks.apkpro.ru/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46299" y="-112853"/>
            <a:ext cx="7789762" cy="7083706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571981" y="2494954"/>
            <a:ext cx="784049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Bold"/>
              </a:rPr>
              <a:t>ОРГАНИЗАЦИОННО-МЕТОДИЧЕСКОЕ СОПРОВОЖДЕНИЕ ВСЕРОССИЙСКОГО КОНКУРСА СОЧИНЕНИЙ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923" y="2351085"/>
            <a:ext cx="1932510" cy="2155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416" y="4506915"/>
            <a:ext cx="63102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Проскуркина Ольга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Ивановна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начальника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Управления исследования</a:t>
            </a:r>
            <a:b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разработки ФГАОУ ДПО «Академия Минпросвещения России»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416" y="6184288"/>
            <a:ext cx="164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Москва, 2022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22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8284216" y="1787505"/>
            <a:ext cx="1425595" cy="1425595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581883" y="2230782"/>
            <a:ext cx="876299" cy="876299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052719" y="2500302"/>
            <a:ext cx="909900" cy="909900"/>
          </a:xfrm>
          <a:prstGeom prst="ellipse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9880" y="1567230"/>
            <a:ext cx="7141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СОГЛАСИЕ НА ОБРАБОТКУ ПЕРСОНАЛЬНЫХ ДАННЫХ</a:t>
            </a:r>
          </a:p>
          <a:p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СОГЛАСИЕ НА РАСПРОСТРАНЕНИЕ ПЕРСОНАЛЬНЫХ ДАННЫХ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85436" y="2711766"/>
            <a:ext cx="4033985" cy="288893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3282" y="2711766"/>
            <a:ext cx="4033985" cy="288893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6077" y="2711766"/>
            <a:ext cx="4033985" cy="288893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9330" y="3372047"/>
            <a:ext cx="340619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Согласие на обработку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распространение персональных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несовершеннолетних участников (до 18 лет)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заполняют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родители (законные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представители)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00136" y="5006489"/>
            <a:ext cx="1425595" cy="1425595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282" y="5966526"/>
            <a:ext cx="9505295" cy="46471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757" y="6004533"/>
            <a:ext cx="767549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Согласие на обработку (распространение) персональных данных –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один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PDF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-файл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757" y="3372047"/>
            <a:ext cx="317486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участника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законного представителя)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куратора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(педагога)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Согласие регионального оператора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69584" y="3040149"/>
            <a:ext cx="3943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ПУБЛИКАЦИЯ ПЕРСОНАЛЬНЫХ ДАННЫХ: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РАЗМЕЩЕНИЯ КОНКУРСНЫХ РАБОТ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626290" y="1606606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8043" y="1642576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54943" y="3502871"/>
            <a:ext cx="2965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ФИО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класс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(курс)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название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образовательной организации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54943" y="4701129"/>
            <a:ext cx="2588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сборнике сочинений </a:t>
            </a:r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сайте Конкурса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943" y="3443099"/>
            <a:ext cx="876568" cy="876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609" y="4677214"/>
            <a:ext cx="385235" cy="5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0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4251" y="4782236"/>
            <a:ext cx="949104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ПРОВЕДЕНИЯ РЕГИОНАЛЬНОГО ЭТАПА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1596" y="1672005"/>
            <a:ext cx="869981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НИЗКИЙ УРОВЕНЬ ИНФОРМАЦИОННОГО СОПРОВОЖДЕНИЯ КОНКУРСА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239375" y="-913341"/>
            <a:ext cx="1874303" cy="1874303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4252" y="2044454"/>
            <a:ext cx="7734604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наполнение </a:t>
            </a:r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регионального сайта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(раздела на сайте)</a:t>
            </a:r>
          </a:p>
          <a:p>
            <a:pPr marL="28575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информации о формате проведения (месте, времени,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сроках</a:t>
            </a:r>
            <a:b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ответственных лицах)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регионального </a:t>
            </a:r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этапа</a:t>
            </a:r>
          </a:p>
          <a:p>
            <a:pPr marL="28575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минимуме информации о региональном этапе – переход на федеральный сайт </a:t>
            </a:r>
            <a:r>
              <a:rPr lang="en-US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отсутствие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перехода на федеральный сайт</a:t>
            </a:r>
          </a:p>
          <a:p>
            <a:pPr marL="28575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руководители образовательных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вовлекают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педагогический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коллектив</a:t>
            </a:r>
            <a:b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информируют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родительское сообщество</a:t>
            </a:r>
          </a:p>
          <a:p>
            <a:pPr marL="28575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учителя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русского языка и литературы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заинтересовывают, не </a:t>
            </a:r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мотивируют</a:t>
            </a:r>
            <a:r>
              <a:rPr lang="ru-RU" sz="1400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вовсе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сообщают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обучающимся о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конкурсе</a:t>
            </a:r>
            <a:endParaRPr lang="ru-RU" sz="1400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4251" y="5209972"/>
            <a:ext cx="8232545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общие сроки проведения регионального этапа (более детальные, если региональный этап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проводится в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этапа: школьный, муниципальный, непосредственно региональный)</a:t>
            </a:r>
          </a:p>
          <a:p>
            <a:pPr marL="285750" lvl="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окончания приема заявок и конкурсных работ</a:t>
            </a:r>
          </a:p>
          <a:p>
            <a:pPr marL="285750" indent="-285750">
              <a:spcAft>
                <a:spcPts val="800"/>
              </a:spcAft>
              <a:buClr>
                <a:srgbClr val="0072B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объявления итогов регионального этапа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1737050" y="245356"/>
            <a:ext cx="909900" cy="909900"/>
          </a:xfrm>
          <a:prstGeom prst="ellipse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269174"/>
            <a:ext cx="869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ТИПИЧНЫЕ ОШИБКИ ПРИ ПРОВЕДЕНИИ РЕГИОНАЛЬНОГО ЭТАПА</a:t>
            </a:r>
          </a:p>
          <a:p>
            <a:pPr lvl="0">
              <a:defRPr/>
            </a:pPr>
            <a:r>
              <a:rPr lang="ru-RU" sz="24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ВСЕРОССИЙСКОГО КОНКУРСА СОЧИНЕНИЙ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321433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1129691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12416" y="1549581"/>
            <a:ext cx="710394" cy="710394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23888" y="4610648"/>
            <a:ext cx="710394" cy="710394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63" y="1685919"/>
            <a:ext cx="441080" cy="441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56" y="4748526"/>
            <a:ext cx="434637" cy="4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2216" y="1644702"/>
            <a:ext cx="9588113" cy="39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СОПРОВОДИТЕЛЬНЫЕ ДОКУМЕНТЫ:</a:t>
            </a:r>
            <a:endParaRPr lang="ru-RU" sz="2000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2416" y="1549581"/>
            <a:ext cx="710394" cy="710394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3F3A5B-0C00-4513-A0A3-200F0B670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95" y="1711726"/>
            <a:ext cx="454229" cy="454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2216" y="2080984"/>
            <a:ext cx="926762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несоответствие формату: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документы присылаются в </a:t>
            </a:r>
            <a:r>
              <a:rPr lang="en-US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-формате (исключение – печатный вариант конкурсной работы, который оформляется в </a:t>
            </a:r>
            <a:r>
              <a:rPr lang="en-US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DOC/DOCX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-формате)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неполное заполнение заявки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участие, пропуски информационных строк (почтовый адрес участника</a:t>
            </a:r>
            <a:b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индексом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контактный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 участника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(родителей, законных представителей), контактный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 куратора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(педагога),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название образовательной организации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участника в соответствии с Уставом ОО)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6924" y="3994066"/>
            <a:ext cx="6012177" cy="39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ПОБЕДИТЕЛЕЙ И ПРИЗЕРОВ: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615" y="4467462"/>
            <a:ext cx="8871632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низкий процент оригинальности</a:t>
            </a:r>
            <a:r>
              <a:rPr lang="ru-RU" sz="1600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текста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работа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уже опубликована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поскольку участвовала в другом конкурсе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низкий уровень грамотности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(несоблюдение орфографических,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пунктуационных,</a:t>
            </a:r>
            <a:r>
              <a:rPr lang="en-US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грамматических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речевых норм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239375" y="-913341"/>
            <a:ext cx="1874303" cy="1874303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737050" y="238661"/>
            <a:ext cx="909900" cy="923290"/>
          </a:xfrm>
          <a:prstGeom prst="ellipse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2416" y="3851568"/>
            <a:ext cx="710394" cy="710394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756078" y="4023413"/>
            <a:ext cx="3713884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565395" y="4390072"/>
            <a:ext cx="1876425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00" y="3928557"/>
            <a:ext cx="527025" cy="527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269174"/>
            <a:ext cx="869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ТИПИЧНЫЕ ОШИБКИ ПРИ ПРОВЕДЕНИИ РЕГИОНАЛЬНОГО ЭТАПА</a:t>
            </a:r>
          </a:p>
          <a:p>
            <a:pPr lvl="0">
              <a:defRPr/>
            </a:pPr>
            <a:r>
              <a:rPr lang="ru-RU" sz="24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ВСЕРОССИЙСКОГО КОНКУРСА СОЧИНЕНИЙ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321433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1129691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9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138894"/>
            <a:ext cx="12192000" cy="106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xmlns="" id="{F9BD6878-D23E-47DA-8798-C1C785240050}"/>
              </a:ext>
            </a:extLst>
          </p:cNvPr>
          <p:cNvSpPr/>
          <p:nvPr/>
        </p:nvSpPr>
        <p:spPr>
          <a:xfrm>
            <a:off x="4089400" y="2186613"/>
            <a:ext cx="4009905" cy="3745968"/>
          </a:xfrm>
          <a:prstGeom prst="hexagon">
            <a:avLst/>
          </a:prstGeom>
          <a:noFill/>
          <a:ln w="381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4041C20-64AA-41FA-9536-F30B6A555D9D}"/>
              </a:ext>
            </a:extLst>
          </p:cNvPr>
          <p:cNvGrpSpPr/>
          <p:nvPr/>
        </p:nvGrpSpPr>
        <p:grpSpPr>
          <a:xfrm>
            <a:off x="7168891" y="1780319"/>
            <a:ext cx="1069175" cy="360000"/>
            <a:chOff x="6899023" y="-89345"/>
            <a:chExt cx="5989293" cy="185844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2B966512-681F-4190-BEE0-03C59951E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0A71E4-9495-463D-8EA6-F9F16ED369F1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D1FD228-9714-4341-AF6C-0FB7A77CDD8F}"/>
              </a:ext>
            </a:extLst>
          </p:cNvPr>
          <p:cNvCxnSpPr>
            <a:cxnSpLocks/>
          </p:cNvCxnSpPr>
          <p:nvPr/>
        </p:nvCxnSpPr>
        <p:spPr>
          <a:xfrm>
            <a:off x="3242733" y="4059597"/>
            <a:ext cx="82143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83DB74B-45D8-4E93-9BC3-25F71550EB33}"/>
              </a:ext>
            </a:extLst>
          </p:cNvPr>
          <p:cNvGrpSpPr/>
          <p:nvPr/>
        </p:nvGrpSpPr>
        <p:grpSpPr>
          <a:xfrm flipH="1">
            <a:off x="3928533" y="1803353"/>
            <a:ext cx="1077714" cy="360000"/>
            <a:chOff x="6899023" y="-89345"/>
            <a:chExt cx="5989293" cy="1858445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8A83DDBF-6BFC-43DE-ABD7-885E986F9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AB6B8BC6-A1D5-45AF-A300-587BB8939634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8168B13-D073-45B6-801F-B92BB2C2C6E0}"/>
              </a:ext>
            </a:extLst>
          </p:cNvPr>
          <p:cNvGrpSpPr/>
          <p:nvPr/>
        </p:nvGrpSpPr>
        <p:grpSpPr>
          <a:xfrm flipH="1" flipV="1">
            <a:off x="3928533" y="5938803"/>
            <a:ext cx="1077714" cy="360000"/>
            <a:chOff x="6899023" y="-89345"/>
            <a:chExt cx="5989293" cy="185844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AE89C70C-3D86-4E73-834D-7446CE1A3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45570012-D55E-4A2A-82D2-515BC7AF1F80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07A6001-8A90-408D-B1B2-91240B8E857E}"/>
              </a:ext>
            </a:extLst>
          </p:cNvPr>
          <p:cNvGrpSpPr/>
          <p:nvPr/>
        </p:nvGrpSpPr>
        <p:grpSpPr>
          <a:xfrm flipV="1">
            <a:off x="7113280" y="5964522"/>
            <a:ext cx="1124785" cy="360000"/>
            <a:chOff x="6899023" y="-89345"/>
            <a:chExt cx="5989293" cy="18584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A224D37E-F71A-4F37-9734-1889177DE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C1ECAA5A-F7FF-46BF-846F-47CF25C470E6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58C6AAE-11D2-4E3B-BD8D-276E52F16FCD}"/>
              </a:ext>
            </a:extLst>
          </p:cNvPr>
          <p:cNvCxnSpPr>
            <a:cxnSpLocks/>
          </p:cNvCxnSpPr>
          <p:nvPr/>
        </p:nvCxnSpPr>
        <p:spPr>
          <a:xfrm>
            <a:off x="8099305" y="4059597"/>
            <a:ext cx="858428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13493" y="1780319"/>
            <a:ext cx="197287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максимальный балл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63808" y="1474754"/>
            <a:ext cx="162255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 баллов (100%)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2467" y="6059834"/>
            <a:ext cx="306606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95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победителей, из них 37 работ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55838" y="5727454"/>
            <a:ext cx="207620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49 баллов (82%)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-149949" y="4052646"/>
            <a:ext cx="335455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58 (96%),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57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(95%),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56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(94%)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38658" y="3484162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баллы 5 абсолютных</a:t>
            </a:r>
            <a:b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победителей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83175" y="1755697"/>
            <a:ext cx="167932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154 работы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238066" y="1451288"/>
            <a:ext cx="311816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40 до 48 баллов (от 67% до 80%)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238066" y="6316922"/>
            <a:ext cx="346286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минимальный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балл (1 работа)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238066" y="5992687"/>
            <a:ext cx="141577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 балла (38%)</a:t>
            </a:r>
          </a:p>
        </p:txBody>
      </p:sp>
      <p:sp>
        <p:nvSpPr>
          <p:cNvPr id="63" name="Овал 62"/>
          <p:cNvSpPr/>
          <p:nvPr/>
        </p:nvSpPr>
        <p:spPr>
          <a:xfrm>
            <a:off x="313408" y="468626"/>
            <a:ext cx="1425595" cy="923290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961455" y="4068937"/>
            <a:ext cx="167932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работ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961455" y="3732306"/>
            <a:ext cx="1992853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ниже 30 баллов (50%)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20252" y="214251"/>
            <a:ext cx="943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ВСЕРОССИЙСКОГО </a:t>
            </a: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 </a:t>
            </a:r>
            <a:r>
              <a:rPr lang="ru-RU" sz="28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СОЧИНЕНИЙ 2021 года </a:t>
            </a:r>
            <a:endParaRPr lang="ru-RU" sz="28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147" y="2301038"/>
            <a:ext cx="3677707" cy="3517118"/>
          </a:xfrm>
          <a:prstGeom prst="hexagon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63436" y="6315841"/>
            <a:ext cx="206338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выше 52 баллов (87%)</a:t>
            </a:r>
          </a:p>
        </p:txBody>
      </p:sp>
      <p:sp>
        <p:nvSpPr>
          <p:cNvPr id="65" name="Овал 64"/>
          <p:cNvSpPr/>
          <p:nvPr/>
        </p:nvSpPr>
        <p:spPr>
          <a:xfrm>
            <a:off x="372973" y="1174212"/>
            <a:ext cx="876551" cy="923290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3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7479" y="1289101"/>
            <a:ext cx="7049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1.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орфографических норм русского языка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641" y="5891910"/>
            <a:ext cx="8090007" cy="640578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7478" y="1596878"/>
            <a:ext cx="7049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2.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пунктуационных норм русского языка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7479" y="6042922"/>
            <a:ext cx="8657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ОБРАТИТЬ ВНИМАНИЕ ПРИ ВЫСТРАИВАНИИ РЕЙТИНГОВОГО СПИСКА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479" y="1904655"/>
            <a:ext cx="865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Показатель 3.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языковых норм русского языка (правил употребления слов,</a:t>
            </a:r>
            <a:b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грамматических форм и стилистических ресурсов)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193" y="2580277"/>
            <a:ext cx="11476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Каждую работу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оценивали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три члена жюри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Всего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340 сочинений</a:t>
            </a:r>
            <a:r>
              <a:rPr lang="ru-RU" sz="1600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П.4.1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160 сочинений (47%) оценены наивысшими баллами,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56000"/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135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сочинений (40%) имеют небольшую разницу в оценке,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56000"/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45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сочинений (13%)</a:t>
            </a:r>
            <a:r>
              <a:rPr lang="ru-RU" sz="1600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оценены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по-разному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П.4.2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49 сочинений (14%) оценены наивысшими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баллами,</a:t>
            </a:r>
          </a:p>
          <a:p>
            <a:pPr marL="756000"/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158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сочинений (46%) имеют небольшую разницу в оценке,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56000"/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133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сочинения (40%)</a:t>
            </a:r>
            <a:r>
              <a:rPr lang="ru-RU" sz="1600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оценены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по-разному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П.4.3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23 сочинения (7%) оценены наивысшими баллами,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56000"/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98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сочинений (29%) имеют небольшую разницу в оценке, </a:t>
            </a: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56000">
              <a:spcAft>
                <a:spcPts val="600"/>
              </a:spcAft>
            </a:pP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219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сочинений (64%)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оценены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по-разному</a:t>
            </a:r>
          </a:p>
          <a:p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выставленных баллах есть ощутимые противоречия, поскольку критерий грамотности </a:t>
            </a:r>
            <a:r>
              <a:rPr lang="ru-RU" sz="1600" dirty="0" err="1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невариативен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7478" y="430203"/>
            <a:ext cx="4899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Критерий 4. </a:t>
            </a:r>
            <a:endParaRPr lang="ru-RU" sz="2000" b="1" dirty="0" smtClean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ГРАМОТНОСТЬ КОНКУРСНОГО СОЧИНЕНИЯ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623888" y="469579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5641" y="505549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авнобедренный треугольник 25"/>
          <p:cNvSpPr/>
          <p:nvPr/>
        </p:nvSpPr>
        <p:spPr>
          <a:xfrm>
            <a:off x="3682575" y="2847226"/>
            <a:ext cx="4196792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flipV="1">
            <a:off x="-37388" y="3455173"/>
            <a:ext cx="4196792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3282" y="0"/>
            <a:ext cx="5353034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5826" y="581551"/>
            <a:ext cx="381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  ВХОДЯТ</a:t>
            </a:r>
            <a:b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СОТНЮ ПОБЕДИТЕЛЕЙ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15825" y="1521126"/>
            <a:ext cx="4082427" cy="42780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Алтайский </a:t>
            </a: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край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Брянская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Воронежская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Москва</a:t>
            </a:r>
            <a:endParaRPr lang="ru-RU" sz="17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Санкт-Петербург </a:t>
            </a:r>
            <a:endParaRPr lang="ru-RU" sz="17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Севастополь</a:t>
            </a:r>
            <a:endParaRPr lang="ru-RU" sz="17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Костромская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Красноярский край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 Карелия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 Крым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 Мордовия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Самарская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Смоленская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Тюменская область </a:t>
            </a:r>
          </a:p>
          <a:p>
            <a:pPr marL="342900" indent="-342900">
              <a:buFont typeface="+mj-lt"/>
              <a:buAutoNum type="arabicPeriod"/>
              <a:tabLst>
                <a:tab pos="113030" algn="l"/>
              </a:tabLst>
              <a:defRPr/>
            </a:pPr>
            <a:r>
              <a:rPr lang="ru-RU" sz="17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Челябинская область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213481" y="528167"/>
            <a:ext cx="381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ВСЕГДА ВХОДЯТ</a:t>
            </a:r>
            <a:b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СОТНЮ ПОБЕДИТЕЛЕЙ: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23142" y="572946"/>
            <a:ext cx="4741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ЛИДЕРЫ ПО КОЛИЧЕСТВУ ПОБЕДИТЕЛЕЙ</a:t>
            </a:r>
            <a: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2015-2021 гг.</a:t>
            </a:r>
          </a:p>
          <a:p>
            <a:pPr>
              <a:defRPr/>
            </a:pP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1248" y="1467030"/>
            <a:ext cx="499204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 победитель</a:t>
            </a:r>
            <a:r>
              <a:rPr lang="ru-RU" sz="1700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 </a:t>
            </a:r>
            <a:r>
              <a:rPr lang="ru-RU" sz="17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Свердловская область</a:t>
            </a:r>
            <a:endParaRPr lang="ru-RU" sz="1700" b="1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 победителей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Москва </a:t>
            </a:r>
            <a:endParaRPr lang="ru-RU" sz="17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 победителей 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Красноярский, Ставропольский края </a:t>
            </a: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 победителей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Костромская, Ростовская области </a:t>
            </a:r>
          </a:p>
          <a:p>
            <a:pPr>
              <a:spcAft>
                <a:spcPts val="300"/>
              </a:spcAft>
            </a:pPr>
            <a:r>
              <a:rPr lang="ru-RU" sz="17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 </a:t>
            </a: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sz="1700" dirty="0">
                <a:solidFill>
                  <a:srgbClr val="4472C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Воронежская, Рязанская, Тюменская, Волгоградская,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Новосибирская области </a:t>
            </a:r>
          </a:p>
          <a:p>
            <a:pPr>
              <a:spcAft>
                <a:spcPts val="300"/>
              </a:spcAft>
            </a:pPr>
            <a:r>
              <a:rPr lang="ru-RU" sz="17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победителей </a:t>
            </a:r>
            <a:r>
              <a:rPr lang="ru-RU" sz="1700" dirty="0">
                <a:solidFill>
                  <a:srgbClr val="4472C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Курская, Смоленская, Кемеровская области </a:t>
            </a: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 победителей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Вологодская, Самарская, Челябинская области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Ханты-Мансийский автономный округ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Югра, Республика Карелия</a:t>
            </a:r>
          </a:p>
          <a:p>
            <a:pPr>
              <a:spcAft>
                <a:spcPts val="300"/>
              </a:spcAft>
            </a:pPr>
            <a:r>
              <a:rPr lang="ru-RU" sz="1700" b="1" dirty="0">
                <a:solidFill>
                  <a:srgbClr val="0072B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победителей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Брянская,</a:t>
            </a:r>
            <a:r>
              <a:rPr lang="ru-RU" sz="17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Московская, 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Нижегородская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области, Республики Мордовия, Крым, Краснодарский, Алтайский края</a:t>
            </a:r>
            <a:r>
              <a:rPr lang="ru-RU" sz="17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700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Севастополь</a:t>
            </a:r>
            <a:endParaRPr lang="ru-RU" sz="17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558646" y="6516959"/>
            <a:ext cx="3713884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415588" y="6661480"/>
            <a:ext cx="1876425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726" y="710170"/>
            <a:ext cx="489163" cy="489163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5663427" y="532195"/>
            <a:ext cx="833546" cy="833546"/>
          </a:xfrm>
          <a:prstGeom prst="ellipse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33639" y="515543"/>
            <a:ext cx="876299" cy="876299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28888" y="610792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Phenomena" panose="00000500000000000000" pitchFamily="50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635" y="659313"/>
            <a:ext cx="536305" cy="536305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5595856" y="462346"/>
            <a:ext cx="979316" cy="979316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Равнобедренный треугольник 51"/>
          <p:cNvSpPr/>
          <p:nvPr/>
        </p:nvSpPr>
        <p:spPr>
          <a:xfrm flipV="1">
            <a:off x="324746" y="3455173"/>
            <a:ext cx="4196792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44273" y="431913"/>
            <a:ext cx="256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(2015):</a:t>
            </a:r>
            <a:endParaRPr lang="ru-RU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794034" y="6363050"/>
            <a:ext cx="3713884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650976" y="6507571"/>
            <a:ext cx="1876425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16971" y="438663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12221" y="557408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2465" y="1058935"/>
            <a:ext cx="2569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Алтайский край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Вологодская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Кировская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Краснодарский край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Санкт-Петербург</a:t>
            </a:r>
            <a:endParaRPr lang="ru-RU" sz="14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2972" y="579395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3166" y="2606846"/>
            <a:ext cx="2428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(2016):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8615" y="3275966"/>
            <a:ext cx="2569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Вологодская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Воронежская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Костромская область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Курская область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Санкт-Петербург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84183" y="4760054"/>
            <a:ext cx="246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2020):</a:t>
            </a:r>
            <a:endParaRPr lang="ru-RU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8618" y="5420746"/>
            <a:ext cx="25273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Костромская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Красноярский край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Ленинградская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Мурманская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Самарская область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84183" y="421657"/>
            <a:ext cx="2406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2018):</a:t>
            </a:r>
            <a:endParaRPr lang="ru-RU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84183" y="2589483"/>
            <a:ext cx="270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2019):</a:t>
            </a:r>
            <a:endParaRPr lang="ru-RU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68618" y="4774415"/>
            <a:ext cx="2485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(2017):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408053" y="2606845"/>
            <a:ext cx="2524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</a:t>
            </a:r>
            <a:b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2021):</a:t>
            </a:r>
            <a:endParaRPr lang="ru-RU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1229" y="1055770"/>
            <a:ext cx="24535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Красноярский край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Курская область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Свердловская область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Свердловская область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Свердловская область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88173" y="3279263"/>
            <a:ext cx="3206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Волгоградская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Карачаево-Черкесская Республика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Новосибирская область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Свердловская область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09697" y="5442597"/>
            <a:ext cx="23150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Волгоградская область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Санкт-Петербург</a:t>
            </a:r>
          </a:p>
          <a:p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Томская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Ханты-Мансийский АО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08053" y="3275965"/>
            <a:ext cx="26286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Иркутская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Камчатский край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Мурманская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Новосибирская область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 Крым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12221" y="2707775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12221" y="4873435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6970" y="2589030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16969" y="4754690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4363523" y="566201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4363523" y="2707775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268273" y="438662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268272" y="2589029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4347159" y="4873434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251909" y="4754689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8497606" y="2728470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402357" y="2609726"/>
            <a:ext cx="876299" cy="92329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endParaRPr lang="ru-RU" sz="3600" kern="0">
              <a:solidFill>
                <a:srgbClr val="FFFFFF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3974" y="2734081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3974" y="4909405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97018" y="582577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97018" y="2732942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77170" y="4898602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529359" y="2728470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903" y="1630720"/>
            <a:ext cx="6432178" cy="4196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8475" y="1415205"/>
            <a:ext cx="5343525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86750" y="1280998"/>
            <a:ext cx="39814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02255" y="2275378"/>
            <a:ext cx="3206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vks.nov@apkpro.ru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2255" y="3337378"/>
            <a:ext cx="2940422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2800" b="1" dirty="0">
                <a:solidFill>
                  <a:srgbClr val="0054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+7 (495) 969-26-17</a:t>
            </a:r>
          </a:p>
          <a:p>
            <a:pPr>
              <a:defRPr/>
            </a:pPr>
            <a:r>
              <a:rPr lang="ru-RU" dirty="0">
                <a:solidFill>
                  <a:srgbClr val="0054A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доб. 7502, 7506, 7526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02255" y="4899924"/>
            <a:ext cx="420914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https://vks.apkpro.ru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444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СОПРОВОЖДЕНИЕ ВКС-2022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8" y="2205541"/>
            <a:ext cx="609769" cy="609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13" y="3455563"/>
            <a:ext cx="632244" cy="662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8" y="4813560"/>
            <a:ext cx="609769" cy="6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1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280161"/>
            <a:ext cx="6378455" cy="557784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85" y="1347844"/>
            <a:ext cx="1159398" cy="1159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6593" y="1280162"/>
            <a:ext cx="5995407" cy="5577839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4397" y="6089682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0610" y="6217140"/>
            <a:ext cx="395249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№359 от 25 мая 2022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610" y="338036"/>
            <a:ext cx="3367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УЧРЕДИТЕЛЬ КОНКУРСА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15702" y="323459"/>
            <a:ext cx="372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ОПЕРАТОР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956" y="738146"/>
            <a:ext cx="5578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просвещения </a:t>
            </a:r>
            <a:r>
              <a:rPr lang="ru-RU" sz="16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8347" y="731700"/>
            <a:ext cx="4448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ФГАОУ ДПО «Академия Минпросвещения России»</a:t>
            </a:r>
            <a:endParaRPr lang="ru-RU" sz="1600" dirty="0">
              <a:solidFill>
                <a:srgbClr val="0072B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632804" y="5794831"/>
            <a:ext cx="2408393" cy="2408393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7139" y="1869048"/>
            <a:ext cx="3327472" cy="337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18" y="2358990"/>
            <a:ext cx="3327472" cy="3135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556" y="3039708"/>
            <a:ext cx="3834859" cy="270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916" y="1433487"/>
            <a:ext cx="885754" cy="988112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721609" y="5964641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638530" y="6381409"/>
            <a:ext cx="196553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vks.nov@apkpro.ru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38530" y="6092099"/>
            <a:ext cx="235163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https://vks.apkpro.ru</a:t>
            </a:r>
            <a:r>
              <a:rPr 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6360" t="6424" b="13120"/>
          <a:stretch/>
        </p:blipFill>
        <p:spPr>
          <a:xfrm>
            <a:off x="597185" y="2574925"/>
            <a:ext cx="2679484" cy="325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122156">
                <a:alpha val="69804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/>
          <a:srcRect l="3421" t="1894" r="4215" b="1"/>
          <a:stretch/>
        </p:blipFill>
        <p:spPr>
          <a:xfrm>
            <a:off x="3496172" y="2573184"/>
            <a:ext cx="2243157" cy="325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122156">
                <a:alpha val="6980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42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6066971" y="-94200"/>
            <a:ext cx="6227309" cy="7093673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906240" y="2375733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1929B61-9681-5342-AA1D-03D9B2245A41}"/>
              </a:ext>
            </a:extLst>
          </p:cNvPr>
          <p:cNvSpPr/>
          <p:nvPr/>
        </p:nvSpPr>
        <p:spPr>
          <a:xfrm>
            <a:off x="7530153" y="3474373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0B8850E-7260-D34F-9F9F-B184A8955561}"/>
              </a:ext>
            </a:extLst>
          </p:cNvPr>
          <p:cNvSpPr/>
          <p:nvPr/>
        </p:nvSpPr>
        <p:spPr>
          <a:xfrm>
            <a:off x="7204271" y="451798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01F573A-F57C-3E4B-9974-4B41F9E46D57}"/>
              </a:ext>
            </a:extLst>
          </p:cNvPr>
          <p:cNvSpPr/>
          <p:nvPr/>
        </p:nvSpPr>
        <p:spPr>
          <a:xfrm>
            <a:off x="6820755" y="55949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8732264" y="2407312"/>
            <a:ext cx="2618377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мая – 16 сентября 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E9595-E284-BE4F-9682-6CCD6AA66BBB}"/>
              </a:ext>
            </a:extLst>
          </p:cNvPr>
          <p:cNvSpPr txBox="1"/>
          <p:nvPr/>
        </p:nvSpPr>
        <p:spPr>
          <a:xfrm>
            <a:off x="8731233" y="2673913"/>
            <a:ext cx="2277888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написание сочинений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E30BDD-972C-4A41-9A93-0FA3C3E8F2D3}"/>
              </a:ext>
            </a:extLst>
          </p:cNvPr>
          <p:cNvSpPr txBox="1"/>
          <p:nvPr/>
        </p:nvSpPr>
        <p:spPr>
          <a:xfrm>
            <a:off x="8346131" y="3784854"/>
            <a:ext cx="135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жюри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1062D6-B2C0-C740-89B3-2214772B1DDD}"/>
              </a:ext>
            </a:extLst>
          </p:cNvPr>
          <p:cNvSpPr txBox="1"/>
          <p:nvPr/>
        </p:nvSpPr>
        <p:spPr>
          <a:xfrm>
            <a:off x="8056325" y="4800940"/>
            <a:ext cx="4015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подведение итогов, объявление победителей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E27348-960D-0E4A-A5F6-03804BE46AF5}"/>
              </a:ext>
            </a:extLst>
          </p:cNvPr>
          <p:cNvSpPr txBox="1"/>
          <p:nvPr/>
        </p:nvSpPr>
        <p:spPr>
          <a:xfrm>
            <a:off x="7689662" y="5924166"/>
            <a:ext cx="4443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направление работ на федеральный этап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69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 И ПОРЯДОК ПРОВЕДЕНИЯ КОНКУРСА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5476D5-E584-8648-8A02-11F7B15A9271}"/>
              </a:ext>
            </a:extLst>
          </p:cNvPr>
          <p:cNvSpPr txBox="1"/>
          <p:nvPr/>
        </p:nvSpPr>
        <p:spPr>
          <a:xfrm>
            <a:off x="7990526" y="1315957"/>
            <a:ext cx="261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РЕКОМЕНДУЕМЫЙ </a:t>
            </a:r>
            <a:endParaRPr lang="ru-RU" sz="2000" b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ПРОВЕДЕНИЯ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8346131" y="3527267"/>
            <a:ext cx="3266437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сентября – 23 сентября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8056325" y="4534455"/>
            <a:ext cx="325456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сентября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сентября 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7696430" y="5635034"/>
            <a:ext cx="274405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октября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октября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9377" y="1387838"/>
            <a:ext cx="4007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ЭТАП КОНКУРСА: </a:t>
            </a:r>
            <a:b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мая – 7 октября 2022 (включительно)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375" y="2250921"/>
            <a:ext cx="58039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u="sng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п.20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 организует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регионального этапа Конкурса, направляет работы победителей регионального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этапа на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этап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</a:t>
            </a:r>
          </a:p>
          <a:p>
            <a:pPr>
              <a:spcAft>
                <a:spcPts val="800"/>
              </a:spcAft>
            </a:pPr>
            <a:r>
              <a:rPr lang="ru-RU" sz="1600" b="1" u="sng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п.29</a:t>
            </a:r>
            <a:r>
              <a:rPr lang="ru-RU" sz="16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Конкурсные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сочинения с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сопроводительными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документами, перечень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которых приведён в приложении №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в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электронном виде загружаются в личном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кабинете субъекта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 на сайте Конкурса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октября 2022 года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(включительно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 к личному кабинету и право размещения конкурсных сочинений, заявок и сопроводительных документов имеет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региональный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</a:t>
            </a:r>
            <a:endParaRPr lang="ru-RU" sz="16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471605" y="3409171"/>
            <a:ext cx="815978" cy="815978"/>
          </a:xfrm>
          <a:prstGeom prst="ellipse">
            <a:avLst/>
          </a:prstGeom>
          <a:noFill/>
          <a:ln w="1905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0344" y="2454413"/>
            <a:ext cx="521526" cy="52152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230" y="3614254"/>
            <a:ext cx="453583" cy="4535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151" y="4598857"/>
            <a:ext cx="474991" cy="4749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4399" y="5696336"/>
            <a:ext cx="483007" cy="4830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15295" y="5327972"/>
            <a:ext cx="4947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п.44 Победители регионального этапа – </a:t>
            </a:r>
            <a:r>
              <a:rPr lang="ru-RU" sz="1600" b="1" u="sng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пять работ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занявшие первую строчку рейтингового списка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каждой возрастной группе</a:t>
            </a:r>
            <a:endParaRPr lang="ru-RU" sz="1600" dirty="0">
              <a:solidFill>
                <a:srgbClr val="0072B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75" y="1452177"/>
            <a:ext cx="426613" cy="45771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7135808" y="4446784"/>
            <a:ext cx="815978" cy="815978"/>
          </a:xfrm>
          <a:prstGeom prst="ellipse">
            <a:avLst/>
          </a:prstGeom>
          <a:noFill/>
          <a:ln w="1905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841151" y="2306811"/>
            <a:ext cx="815978" cy="815978"/>
          </a:xfrm>
          <a:prstGeom prst="ellipse">
            <a:avLst/>
          </a:prstGeom>
          <a:noFill/>
          <a:ln w="1905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755691" y="5544124"/>
            <a:ext cx="815978" cy="815978"/>
          </a:xfrm>
          <a:prstGeom prst="ellipse">
            <a:avLst/>
          </a:prstGeom>
          <a:noFill/>
          <a:ln w="1905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01F573A-F57C-3E4B-9974-4B41F9E46D57}"/>
              </a:ext>
            </a:extLst>
          </p:cNvPr>
          <p:cNvSpPr/>
          <p:nvPr/>
        </p:nvSpPr>
        <p:spPr>
          <a:xfrm>
            <a:off x="6820755" y="5642074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8619743" y="2539745"/>
            <a:ext cx="2618377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мая – 16 сентября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E9595-E284-BE4F-9682-6CCD6AA66BBB}"/>
              </a:ext>
            </a:extLst>
          </p:cNvPr>
          <p:cNvSpPr txBox="1"/>
          <p:nvPr/>
        </p:nvSpPr>
        <p:spPr>
          <a:xfrm>
            <a:off x="8618712" y="2806346"/>
            <a:ext cx="227788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написание сочинений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E30BDD-972C-4A41-9A93-0FA3C3E8F2D3}"/>
              </a:ext>
            </a:extLst>
          </p:cNvPr>
          <p:cNvSpPr txBox="1"/>
          <p:nvPr/>
        </p:nvSpPr>
        <p:spPr>
          <a:xfrm>
            <a:off x="8215953" y="3904284"/>
            <a:ext cx="135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жюри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1062D6-B2C0-C740-89B3-2214772B1DDD}"/>
              </a:ext>
            </a:extLst>
          </p:cNvPr>
          <p:cNvSpPr txBox="1"/>
          <p:nvPr/>
        </p:nvSpPr>
        <p:spPr>
          <a:xfrm>
            <a:off x="7906240" y="4954127"/>
            <a:ext cx="4015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подведение итогов, объявление победителей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E27348-960D-0E4A-A5F6-03804BE46AF5}"/>
              </a:ext>
            </a:extLst>
          </p:cNvPr>
          <p:cNvSpPr txBox="1"/>
          <p:nvPr/>
        </p:nvSpPr>
        <p:spPr>
          <a:xfrm>
            <a:off x="7499787" y="6075178"/>
            <a:ext cx="4443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направление работ на федеральный этап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93661" y="243067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И ПОКАЗАТЕЛИ</a:t>
            </a:r>
            <a:endParaRPr lang="ru-RU" sz="28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5476D5-E584-8648-8A02-11F7B15A9271}"/>
              </a:ext>
            </a:extLst>
          </p:cNvPr>
          <p:cNvSpPr txBox="1"/>
          <p:nvPr/>
        </p:nvSpPr>
        <p:spPr>
          <a:xfrm>
            <a:off x="8440868" y="368169"/>
            <a:ext cx="281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РЕКОМЕНДУЕМЫЙ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ПРОВЕДЕНИЯ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8215953" y="3646697"/>
            <a:ext cx="3266437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сентября – 23 сентября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7906240" y="4687642"/>
            <a:ext cx="325456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сентября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сентября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7506555" y="5804900"/>
            <a:ext cx="2744059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октября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октября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0" y="1152602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90585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489036" y="3427531"/>
            <a:ext cx="711959" cy="711959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77077" y="5580793"/>
            <a:ext cx="711959" cy="711959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275" y="2788199"/>
            <a:ext cx="59408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ФОРМУЛИРОВКА ТЕМЫ КОНКУРСНОГО СОЧИНЕНИЯ: </a:t>
            </a:r>
            <a:endParaRPr lang="en-US" sz="1600" b="1" dirty="0" smtClean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уместность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самостоятельность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оригинальность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275" y="4288749"/>
            <a:ext cx="587828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КОНКУРСНОГО СОЧИНЕНИЯ:</a:t>
            </a: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выбранному тематическому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направлению 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выбранной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теме</a:t>
            </a:r>
            <a:r>
              <a:rPr lang="en-US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полнота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раскрытия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темы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оригинальность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авторского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замысла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корректное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литературного, исторического, биографического, научного и других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материалов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воплощенность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идейного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замысла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8030" y="2801002"/>
            <a:ext cx="564605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ЖАНРОВОЕ И ЯЗЫКОВОЕ СВОЕОБРАЗИЕ КОНКУРСНОГО СОЧИНЕНИЯ:</a:t>
            </a:r>
            <a:endParaRPr lang="ru-RU" sz="16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 сочинения выбранному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жанру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цельность, логичность и соразмерность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композиции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богатство лексики и разнообразие синтаксических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конструкций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точность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ясность и выразительность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речи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целесообразность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использования языковых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</a:t>
            </a:r>
            <a:endParaRPr lang="en-US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стилевое единство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5088" y="4957517"/>
            <a:ext cx="56460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ГРАМОТНОСТЬ КОНКУРСНОГО СОЧИНЕНИЯ:</a:t>
            </a: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орфографических норм русского языка,</a:t>
            </a: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пунктуационных норм русского языка,</a:t>
            </a:r>
          </a:p>
          <a:p>
            <a:pPr marL="180000" indent="2160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языковых норм (правил употребления слов, грамматических форм и стилистических ресурсов)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75088" y="1369642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– 4 </a:t>
            </a:r>
          </a:p>
          <a:p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– 18</a:t>
            </a:r>
          </a:p>
          <a:p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БАЛЛЫ: 0 – 3 </a:t>
            </a:r>
          </a:p>
          <a:p>
            <a:r>
              <a:rPr lang="ru-RU" b="1" u="sng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Максимальное количество – 54 балла</a:t>
            </a:r>
            <a:endParaRPr lang="ru-RU" b="1" u="sng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56516" y="1369642"/>
            <a:ext cx="4610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</a:rPr>
              <a:t>п.39.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</a:rPr>
              <a:t>Каждое конкурсное сочинение на всех этапах Конкурса 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</a:rPr>
              <a:t>проверяется и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</a:rPr>
              <a:t>оценивается не менее чем 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</a:rPr>
              <a:t>двумя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</a:rPr>
              <a:t>членами жюри Конкурса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36" y="1407770"/>
            <a:ext cx="613031" cy="6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3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87375" y="2764292"/>
            <a:ext cx="801223" cy="8012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7375" y="4473967"/>
            <a:ext cx="801223" cy="8012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34121" y="2764292"/>
            <a:ext cx="801223" cy="8012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40213" y="4472956"/>
            <a:ext cx="801223" cy="80122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1576276" y="2714157"/>
            <a:ext cx="3892017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ОКТЯБРЯ – 14 ОКТЯБРЯ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1589671" y="4497625"/>
            <a:ext cx="429243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ОКТЯБРЯ – 21 ОКТЯБРЯ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7325466" y="2714157"/>
            <a:ext cx="4279917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ОКТЯБРЯ – 28 ОКТЯБРЯ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7325467" y="4497525"/>
            <a:ext cx="343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ОКТЯБРЯ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9671" y="3079935"/>
            <a:ext cx="36251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технической </a:t>
            </a:r>
            <a:r>
              <a:rPr lang="ru-RU" sz="16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экспертизы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уникальность текста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корректность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заполнения личных данных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участников</a:t>
            </a:r>
            <a:endParaRPr lang="ru-RU" sz="14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9671" y="4859428"/>
            <a:ext cx="4991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жюри федерального этапа Конкурса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40612" y="3077813"/>
            <a:ext cx="383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рейтингового списка финалистов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</a:t>
            </a:r>
            <a:endParaRPr lang="ru-RU" sz="14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25468" y="4866342"/>
            <a:ext cx="418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Размещение списка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финалистов федерального этапа Конкурса и </a:t>
            </a:r>
            <a:r>
              <a:rPr lang="ru-RU" sz="1600" b="1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победителей </a:t>
            </a:r>
            <a:r>
              <a:rPr lang="ru-RU" sz="1600" b="1" u="sng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</a:t>
            </a:r>
            <a:endParaRPr lang="ru-RU" sz="1600" u="sng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18" y="4603815"/>
            <a:ext cx="486935" cy="4869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571" y="4637978"/>
            <a:ext cx="488984" cy="4889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02" y="2922351"/>
            <a:ext cx="534400" cy="534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155" y="2922351"/>
            <a:ext cx="534400" cy="53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69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 И ПОРЯДОК ПРОВЕДЕНИЯ КОНКУРСА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264230" y="1568168"/>
            <a:ext cx="48287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ЭТАП КОНКУРСА: </a:t>
            </a:r>
            <a:b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октября – 31 октября 2022 (включительно)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75" y="1632507"/>
            <a:ext cx="532002" cy="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0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7231" y="1519535"/>
            <a:ext cx="3658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СПИСОК ДОКУМЕНТОВ</a:t>
            </a:r>
            <a:endParaRPr lang="ru-RU" sz="24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7231" y="2074060"/>
            <a:ext cx="8822913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Заявка 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участие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PDF-формат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Конкурсная 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рукописный вариант (</a:t>
            </a:r>
            <a:r>
              <a:rPr lang="ru-RU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PDF-формат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Конкурсная 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рукописный вариант без титульного листа (</a:t>
            </a:r>
            <a:r>
              <a:rPr lang="ru-RU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PDF-формат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Конкурсная 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печатный вариант (</a:t>
            </a:r>
            <a:r>
              <a:rPr lang="en-US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DOC/DOCX</a:t>
            </a:r>
            <a:r>
              <a:rPr lang="ru-RU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-формат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Согласие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обработку (распространение) персональных данных (</a:t>
            </a:r>
            <a:r>
              <a:rPr lang="ru-RU" u="sng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PDF-формат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16000" indent="216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регионального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координатора</a:t>
            </a:r>
          </a:p>
          <a:p>
            <a:pPr marL="216000" indent="216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куратора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(педагога), осуществляющего педагогическое сопровождение</a:t>
            </a:r>
          </a:p>
          <a:p>
            <a:pPr marL="216000" indent="216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совершеннолетнего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участника (законного представителя несовершеннолетнего участника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6. </a:t>
            </a:r>
            <a:r>
              <a:rPr lang="ru-RU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Сопроводительный </a:t>
            </a:r>
            <a:r>
              <a:rPr lang="ru-RU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лист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передачи работ (</a:t>
            </a:r>
            <a:r>
              <a:rPr lang="ru-RU" u="sng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PDF-формат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400144" y="6325800"/>
            <a:ext cx="1425595" cy="1425595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РАЗМЕЩЕНИЯ КОНКУРСНЫХ РАБОТ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05" y="1612395"/>
            <a:ext cx="1053826" cy="1288290"/>
          </a:xfrm>
          <a:prstGeom prst="rect">
            <a:avLst/>
          </a:prstGeom>
        </p:spPr>
      </p:pic>
      <p:sp>
        <p:nvSpPr>
          <p:cNvPr id="15" name="Шестиугольник 14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Шестиугольник 16"/>
          <p:cNvSpPr/>
          <p:nvPr/>
        </p:nvSpPr>
        <p:spPr>
          <a:xfrm rot="5400000">
            <a:off x="11025703" y="6117034"/>
            <a:ext cx="1600072" cy="1379372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11170560" y="6293192"/>
            <a:ext cx="1310356" cy="1129617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49783" y="3847873"/>
            <a:ext cx="917683" cy="917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44529" y="4998622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изображение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5" y="1461592"/>
            <a:ext cx="8622706" cy="759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32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483852" y="1461592"/>
            <a:ext cx="759110" cy="759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240896" y="1449725"/>
            <a:ext cx="280615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https://vks.apkpro.ru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80" y="3775859"/>
            <a:ext cx="2678155" cy="289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996939" y="4643603"/>
            <a:ext cx="1862072" cy="5041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12339" y="2886596"/>
            <a:ext cx="7225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Логин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пароль от личного кабинета 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направляются </a:t>
            </a:r>
            <a:b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электронную </a:t>
            </a:r>
            <a:r>
              <a:rPr lang="ru-RU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почту</a:t>
            </a:r>
            <a:r>
              <a:rPr lang="en-US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регионального</a:t>
            </a:r>
            <a:r>
              <a:rPr lang="en-US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координатора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ВКС-2022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8350" y="2458997"/>
            <a:ext cx="11714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ЛИЧНЫЙ КАБИНЕТ РЕГИОНАЛЬНОГО КООРДИНАТОРА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62517" y="3820602"/>
            <a:ext cx="7208608" cy="33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Логин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(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личная) электронная почта</a:t>
            </a: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62517" y="4248604"/>
            <a:ext cx="720860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должна быть активна и доступна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конкретно тому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лицу,</a:t>
            </a:r>
            <a:b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которое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будет осуществлять работу в личном кабинете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262517" y="5243729"/>
            <a:ext cx="7208608" cy="33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генерируется 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системой автоматически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62517" y="5709813"/>
            <a:ext cx="7606563" cy="36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Повторный запрос можно получить по электронному адресу: </a:t>
            </a:r>
            <a:r>
              <a:rPr lang="en-US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vks</a:t>
            </a: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nov</a:t>
            </a: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@</a:t>
            </a:r>
            <a:r>
              <a:rPr lang="en-US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apkpro</a:t>
            </a: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b="1" dirty="0" err="1" smtClean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ru</a:t>
            </a:r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96939" y="5161668"/>
            <a:ext cx="1862072" cy="50417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287635" y="3993369"/>
            <a:ext cx="342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287635" y="5413757"/>
            <a:ext cx="34281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859011" y="3993369"/>
            <a:ext cx="428624" cy="6502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859011" y="5161668"/>
            <a:ext cx="428624" cy="25208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4" idx="3"/>
          </p:cNvCxnSpPr>
          <p:nvPr/>
        </p:nvCxnSpPr>
        <p:spPr>
          <a:xfrm>
            <a:off x="9242962" y="1841147"/>
            <a:ext cx="2731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РАЗМЕЩЕНИЯ КОНКУРСНЫХ РАБОТ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75" y="2899938"/>
            <a:ext cx="660727" cy="6607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459" y="3818739"/>
            <a:ext cx="355694" cy="355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809" y="4248604"/>
            <a:ext cx="530993" cy="53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099" y="5205671"/>
            <a:ext cx="383213" cy="4117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589" y="5742793"/>
            <a:ext cx="355694" cy="3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1102" y="2653448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заявки является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обязательным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1102" y="3345781"/>
            <a:ext cx="924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позиции, обозначенные в заявке, обязательны для заполнения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1102" y="4121519"/>
            <a:ext cx="924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Название образовательной организации заполняется в соответствии с Уставом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1102" y="4811885"/>
            <a:ext cx="924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Скриншот страницы Устава с названием ОО прикрепляется к </a:t>
            </a:r>
            <a:r>
              <a:rPr lang="ru-RU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заявке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1102" y="5548816"/>
            <a:ext cx="562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Заверяется подписью директора школы и печатью</a:t>
            </a:r>
            <a:endParaRPr lang="ru-RU" dirty="0">
              <a:solidFill>
                <a:srgbClr val="1B3281"/>
              </a:solidFill>
            </a:endParaRPr>
          </a:p>
        </p:txBody>
      </p:sp>
      <p:sp>
        <p:nvSpPr>
          <p:cNvPr id="19" name="Документ 5">
            <a:extLst>
              <a:ext uri="{FF2B5EF4-FFF2-40B4-BE49-F238E27FC236}">
                <a16:creationId xmlns:a16="http://schemas.microsoft.com/office/drawing/2014/main" xmlns="" id="{B072AC22-1D31-E549-9798-14451E95AAD7}"/>
              </a:ext>
            </a:extLst>
          </p:cNvPr>
          <p:cNvSpPr/>
          <p:nvPr/>
        </p:nvSpPr>
        <p:spPr>
          <a:xfrm>
            <a:off x="658816" y="2558530"/>
            <a:ext cx="562195" cy="696310"/>
          </a:xfrm>
          <a:prstGeom prst="flowChartDocumen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Документ 5">
            <a:extLst>
              <a:ext uri="{FF2B5EF4-FFF2-40B4-BE49-F238E27FC236}">
                <a16:creationId xmlns:a16="http://schemas.microsoft.com/office/drawing/2014/main" xmlns="" id="{B072AC22-1D31-E549-9798-14451E95AAD7}"/>
              </a:ext>
            </a:extLst>
          </p:cNvPr>
          <p:cNvSpPr/>
          <p:nvPr/>
        </p:nvSpPr>
        <p:spPr>
          <a:xfrm>
            <a:off x="655641" y="3996641"/>
            <a:ext cx="562195" cy="696310"/>
          </a:xfrm>
          <a:prstGeom prst="flowChartDocumen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Документ 5">
            <a:extLst>
              <a:ext uri="{FF2B5EF4-FFF2-40B4-BE49-F238E27FC236}">
                <a16:creationId xmlns:a16="http://schemas.microsoft.com/office/drawing/2014/main" xmlns="" id="{B072AC22-1D31-E549-9798-14451E95AAD7}"/>
              </a:ext>
            </a:extLst>
          </p:cNvPr>
          <p:cNvSpPr/>
          <p:nvPr/>
        </p:nvSpPr>
        <p:spPr>
          <a:xfrm>
            <a:off x="655641" y="5434752"/>
            <a:ext cx="562195" cy="696310"/>
          </a:xfrm>
          <a:prstGeom prst="flowChartDocumen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Документ 8">
            <a:extLst>
              <a:ext uri="{FF2B5EF4-FFF2-40B4-BE49-F238E27FC236}">
                <a16:creationId xmlns:a16="http://schemas.microsoft.com/office/drawing/2014/main" xmlns="" id="{6C779F2D-9998-0A45-862A-98FC45832BCE}"/>
              </a:ext>
            </a:extLst>
          </p:cNvPr>
          <p:cNvSpPr/>
          <p:nvPr/>
        </p:nvSpPr>
        <p:spPr>
          <a:xfrm>
            <a:off x="665166" y="3271371"/>
            <a:ext cx="552670" cy="684513"/>
          </a:xfrm>
          <a:prstGeom prst="flowChartDocumen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Документ 8">
            <a:extLst>
              <a:ext uri="{FF2B5EF4-FFF2-40B4-BE49-F238E27FC236}">
                <a16:creationId xmlns:a16="http://schemas.microsoft.com/office/drawing/2014/main" xmlns="" id="{6C779F2D-9998-0A45-862A-98FC45832BCE}"/>
              </a:ext>
            </a:extLst>
          </p:cNvPr>
          <p:cNvSpPr/>
          <p:nvPr/>
        </p:nvSpPr>
        <p:spPr>
          <a:xfrm>
            <a:off x="665166" y="4721595"/>
            <a:ext cx="552670" cy="684513"/>
          </a:xfrm>
          <a:prstGeom prst="flowChartDocumen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2902" y="2657823"/>
            <a:ext cx="44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3475" y="3384095"/>
            <a:ext cx="44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377" y="4139507"/>
            <a:ext cx="44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2902" y="4836881"/>
            <a:ext cx="44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377" y="5580562"/>
            <a:ext cx="44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 flipV="1">
            <a:off x="658817" y="2562523"/>
            <a:ext cx="0" cy="3519216"/>
          </a:xfrm>
          <a:prstGeom prst="line">
            <a:avLst/>
          </a:prstGeom>
          <a:ln w="22225">
            <a:solidFill>
              <a:srgbClr val="1B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РАЗМЕЩЕНИЯ КОНКУРСНЫХ РАБОТ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4616" y="1139995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452384" y="1743745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ЗАЯВКА НА УЧАСТИЕ</a:t>
            </a:r>
            <a:endParaRPr lang="ru-RU" sz="2000" b="1" dirty="0">
              <a:solidFill>
                <a:srgbClr val="0072B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623888" y="1581243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5641" y="1608160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Шестиугольник 40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5820229" y="-138896"/>
            <a:ext cx="6390016" cy="7093673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38896"/>
            <a:ext cx="12210245" cy="446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7768" y="1479794"/>
            <a:ext cx="3073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КОНКУРСНАЯ РАБОТА</a:t>
            </a:r>
            <a:endParaRPr lang="ru-RU" sz="2000" b="1" dirty="0">
              <a:solidFill>
                <a:srgbClr val="0072B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548" y="2016608"/>
            <a:ext cx="93157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БЛАНК КОНКУРСНОЙ РАБОТЫ </a:t>
            </a:r>
            <a:r>
              <a:rPr lang="ru-RU" sz="16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(титульный лист):</a:t>
            </a:r>
          </a:p>
          <a:p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участника, наименование субъекта Российской Федерации, населенного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пункта, название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указываются 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сокращений и аббревиатур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548" y="3720323"/>
            <a:ext cx="578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DOC/DOCX-</a:t>
            </a:r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ФОРМАТ</a:t>
            </a:r>
            <a:r>
              <a:rPr lang="en-US" b="1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подчеркиваний и таблиц)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8605" y="4502891"/>
            <a:ext cx="479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РУКОПИСНЫЙ ВАРИАНТ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(СКАН-КОПИЯ)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784" y="4248648"/>
            <a:ext cx="41561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участника</a:t>
            </a:r>
          </a:p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(курс) участника</a:t>
            </a:r>
          </a:p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населенного пункта</a:t>
            </a:r>
          </a:p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marL="2857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05104" y="5694610"/>
            <a:ext cx="3934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шрифта – 14</a:t>
            </a:r>
          </a:p>
          <a:p>
            <a:pPr marL="5143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межстрочный интервал – 1,5</a:t>
            </a:r>
          </a:p>
          <a:p>
            <a:pPr marL="514350" indent="-28575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– по ширине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04814" y="4880879"/>
            <a:ext cx="6096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-формат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изображения: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ЧБ или цветной </a:t>
            </a:r>
          </a:p>
          <a:p>
            <a:pPr marL="5143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изображения: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объем: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 МБ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18605" y="6183236"/>
            <a:ext cx="495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Скан-копия конкурсной работы –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PDF-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файл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9272" y="2896045"/>
            <a:ext cx="1145426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позиции, обозначенные на бланке конкурсной работы, обязательны для заполнения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написанные не на бланке, к рассмотрению на федеральном этапе не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конкурсная </a:t>
            </a: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обучающихся с ОВЗ может быть представлена в печатном </a:t>
            </a:r>
            <a:r>
              <a:rPr lang="ru-RU" sz="14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  <a:endParaRPr lang="ru-RU" sz="14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95025" y="-156478"/>
            <a:ext cx="2223945" cy="150068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68492" y="126743"/>
            <a:ext cx="2332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ПЕЧАТЬ НА КОНКУРСНОЙ РАБОТЕ </a:t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СТАВИТСЯ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481201" y="341600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РАЗМЕЩЕНИЯ КОНКУРСНЫХ РАБОТ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114942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957679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599272" y="1317292"/>
            <a:ext cx="685800" cy="685800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1025" y="1344209"/>
            <a:ext cx="6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72" y="4319238"/>
            <a:ext cx="1021298" cy="1248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10" y="5744230"/>
            <a:ext cx="622447" cy="6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8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1467</Words>
  <Application>Microsoft Office PowerPoint</Application>
  <PresentationFormat>Произвольный</PresentationFormat>
  <Paragraphs>287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323</cp:revision>
  <cp:lastPrinted>2021-09-28T13:58:47Z</cp:lastPrinted>
  <dcterms:created xsi:type="dcterms:W3CDTF">2021-09-20T09:17:18Z</dcterms:created>
  <dcterms:modified xsi:type="dcterms:W3CDTF">2022-07-08T08:54:52Z</dcterms:modified>
</cp:coreProperties>
</file>