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5" r:id="rId2"/>
  </p:sldMasterIdLst>
  <p:notesMasterIdLst>
    <p:notesMasterId r:id="rId17"/>
  </p:notesMasterIdLst>
  <p:handoutMasterIdLst>
    <p:handoutMasterId r:id="rId18"/>
  </p:handoutMasterIdLst>
  <p:sldIdLst>
    <p:sldId id="258" r:id="rId3"/>
    <p:sldId id="269" r:id="rId4"/>
    <p:sldId id="367" r:id="rId5"/>
    <p:sldId id="341" r:id="rId6"/>
    <p:sldId id="359" r:id="rId7"/>
    <p:sldId id="360" r:id="rId8"/>
    <p:sldId id="343" r:id="rId9"/>
    <p:sldId id="335" r:id="rId10"/>
    <p:sldId id="361" r:id="rId11"/>
    <p:sldId id="368" r:id="rId12"/>
    <p:sldId id="363" r:id="rId13"/>
    <p:sldId id="364" r:id="rId14"/>
    <p:sldId id="365" r:id="rId15"/>
    <p:sldId id="366" r:id="rId16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24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B3281"/>
    <a:srgbClr val="0071C4"/>
    <a:srgbClr val="0072BC"/>
    <a:srgbClr val="6EB1DE"/>
    <a:srgbClr val="369BD3"/>
    <a:srgbClr val="3E5FD6"/>
    <a:srgbClr val="294AC1"/>
    <a:srgbClr val="233FA5"/>
    <a:srgbClr val="626065"/>
    <a:srgbClr val="6462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486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-402" y="-96"/>
      </p:cViewPr>
      <p:guideLst>
        <p:guide orient="horz" pos="2024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36B68-A02A-481B-8484-49472E41BD9D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66436-5050-4B47-8173-9A6A9D963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245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4E283-DF66-420F-8116-5F75B3E8C35B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2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3A663-DA2A-4C8A-9DF3-9C9C1635D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0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0085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19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259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6775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5763269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ADF9D4-A9C2-42B1-8997-243DBD8F7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823B489-3CA6-4283-B0E9-AD9C77348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2EA927-0FC3-449E-A879-A92264F4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48DC178-09E4-44BC-B3A0-D0E7BEBA7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8FED26-9902-444E-8C3C-E5355911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8995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A1496C-27D2-4258-B7BA-92236C07B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8D7E84-8D6F-406C-B16A-136A15C4B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56B3AB-59E3-4ADD-8B08-8C234D9A7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9D1B12-A788-4340-9B4D-77F1369C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5938F5-9E95-4E7A-B01A-E990BA5C2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9198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27535A-7F81-47BF-BD0D-B6923EC5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672345B-549B-4CFB-9B6F-6316C542B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A2579B-9DF7-4CB8-B0F0-135282F4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5875B1-5CEF-4CE0-9B47-122F569B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6680E2-CB7F-4FE3-8016-A34C09A1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4242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DA32E5-70E5-44F1-855A-4D2E22E6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D1DEDE-8775-416E-B998-A82D64006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A0E6600-2D6E-48DF-AE58-A98B8D15B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49105F-175C-42A2-9204-DBDE5A1F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791BE38-CEC1-49B4-AB22-CD11E68E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876CFA3-66DB-4CC1-BC67-E9443D2B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747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B4D97F-D666-49EB-96C4-99E51381E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1D2E91-7CEF-44F8-AB1B-05F4DDBEC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6693A0F-38CE-4846-9EAD-99AD23B4B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CFA5F8F-7B41-47AE-835C-8F9C5681A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8F663C9-C7E0-4035-84A9-59CDC0548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1078884-4043-411D-B9EA-31E0F8A47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9F1C94A-42A3-42A4-9E50-439D0F196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38B3FBD-10FE-4624-958F-9D8156CA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5514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3E9A82-0A8B-48A7-A851-D83724A4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D3B482E-2813-4E5E-9584-91899EE4C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D4E8E19-0CC4-4248-BB48-9F886A3F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34D176-427A-4F1D-867A-C1C7E36C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2856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EEAE5B7-A367-41DD-9C19-0BEF913C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A80BFB2-B119-43ED-94D0-3565FB0FD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6E7C7D3-34E6-43F9-A399-AB47F89A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86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9883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9F04B4-F6C4-4DFC-9DD4-CD427B7A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CB8021-9CC5-4E27-A5AB-0B0A26E45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A0D067D-F584-4700-84ED-D628946C3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06A3C0B-535F-4046-8C64-14D65918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B21A503-17CF-42C3-BC78-A8B165BA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34B817B-6715-4EC5-A43E-30A200F0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280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19BCDD-D282-4DE5-A7D5-B4148DA0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950FFD9-1227-41A7-A547-7D23AC8F6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8D0414F-080C-44C9-90E3-CD3352865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2343FB-7BAA-4B35-A659-8B6B7C9A5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31E011-9656-418A-A5F0-FAF7FDA3B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6916715-BB8B-4678-B04F-901BE507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3088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AA76DF-134E-4D27-8092-47DCA50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FC954C8-277E-4641-A94B-032566C9A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3C32BB-BFAA-4B5E-AA79-C6DE8BBE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433EC4-F91B-4D2E-BCFC-40FF915C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ECF2B5-F483-4C1F-8A6A-E95CBE2F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3567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16B2515-CBAD-4B8B-A662-7B9B6BA3D3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BBCA798-851A-4CDE-B5F8-9745CC9B1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B679AB-6BEC-4836-B738-4E91B192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4AA6-35D2-4966-8950-36F5A8E678EE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FADDEC-111E-48AA-88E8-9C970133A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37BF97-0CED-4FCC-A52E-1B56978E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343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053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500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35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905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543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6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63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BA182-75CF-448C-A1C9-F5E983448977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37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41703B-C72A-4ABA-B284-E2022050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87975B4-4C21-420F-8278-0E9E610BB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FC42BD-8FE7-4C71-874B-1CD4E244C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24AA6-35D2-4966-8950-36F5A8E678EE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F9CC40-B68F-4CA2-9655-E8650D8F5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996B18-3124-48A4-A75B-4007A156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11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5.jpeg"/><Relationship Id="rId7" Type="http://schemas.openxmlformats.org/officeDocument/2006/relationships/image" Target="../media/image11.png"/><Relationship Id="rId2" Type="http://schemas.openxmlformats.org/officeDocument/2006/relationships/hyperlink" Target="&#1052;&#1091;&#1079;&#1077;&#1081;-&#1087;&#1072;&#1085;&#1086;&#1088;&#1072;&#1084;&#1072;%20&#171;&#1041;&#1086;&#1088;&#1086;&#1076;&#1080;&#1085;&#1089;&#1082;&#1072;&#1103;%20&#1073;&#1080;&#1090;&#1074;&#1072;&#187;%20(museum-online.moscow)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openxmlformats.org/officeDocument/2006/relationships/hyperlink" Target="http://redstar.ru/1812-j-vremya-slavy-i-vostorga/?" TargetMode="Externa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ori.zvezda.kosmo-museum.ru/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www.roscosmos.ru/33815/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materials/155427/akademiya-khudozhestv-retrospektivnyi-vzglyad?ysclid=l3y79mgwav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www.rah.ru/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eport.apkpro.ru/uploads/share/%D0%92%D1%80%D0%B5%D0%BC%D1%8F%20%D0%BE%D0%B1%D1%80%D0%B0%D0%B7%D0%BE%D0%B2%D0%B0%D0%BD%D0%B8%D1%8F.pdf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10letie.edu.gov.ru/images/document/%D0%A0%D0%B5%D0%B5%D1%81%D1%82%D1%80%20%D0%9D%D0%9A%D0%9E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10letie.edu.gov.ru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9.jpeg"/><Relationship Id="rId9" Type="http://schemas.openxmlformats.org/officeDocument/2006/relationships/hyperlink" Target="https://www.culture.r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hyperlink" Target="n6LEjgAxw7CUWkO4qvfIEcA7dgeWc0ZX.pdf%20(government.ru)" TargetMode="External"/><Relationship Id="rId5" Type="http://schemas.openxmlformats.org/officeDocument/2006/relationships/hyperlink" Target="https://350pet.ru/?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hyperlink" Target="https://historyrussia.org/proekty/350-letie-so-dnya-rozhdeniya-petra-i.html?__cf_chl_tk=g_8EAIhtp1iQ3ko_UI2CV6HrJc7laV0sfmaXZV1zf8s-1654195220-0-gaNycGzNCNE&amp;&amp;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hyperlink" Target="https://www.culture.ru/s/petr-i/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&#1075;&#1086;&#1076;&#1072;&#1088;&#1089;&#1077;&#1085;&#1100;&#1077;&#1074;&#1072;.&#1088;&#1092;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www.culture.ru/persons/9353/vladimir-arsenev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hyperlink" Target="https://www.rgo.ru/ru/proekty/150-let-so-dnya-rozhdeniya-vladimira-arsenev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48;&#1089;&#1090;&#1086;&#1088;&#1080;&#1103;%20&#1084;&#1091;&#1079;&#1077;&#1103;%20-%20&#1041;&#1086;&#1088;&#1086;&#1076;&#1080;&#1085;&#1086;%20(borodino.ru)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hyperlink" Target="https://www.borodino.ru/muzej/istoriya-muzeya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borodino.ru/ekspozitsii/geroi-romana-vojna-i-mir-na-borodinskom-pole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-46299" y="-112853"/>
            <a:ext cx="7789762" cy="7083706"/>
          </a:xfrm>
          <a:custGeom>
            <a:avLst/>
            <a:gdLst>
              <a:gd name="connsiteX0" fmla="*/ 23150 w 7153155"/>
              <a:gd name="connsiteY0" fmla="*/ 104172 h 7095281"/>
              <a:gd name="connsiteX1" fmla="*/ 23150 w 7153155"/>
              <a:gd name="connsiteY1" fmla="*/ 11575 h 7095281"/>
              <a:gd name="connsiteX2" fmla="*/ 5555848 w 7153155"/>
              <a:gd name="connsiteY2" fmla="*/ 0 h 7095281"/>
              <a:gd name="connsiteX3" fmla="*/ 7153155 w 7153155"/>
              <a:gd name="connsiteY3" fmla="*/ 3541853 h 7095281"/>
              <a:gd name="connsiteX4" fmla="*/ 6180881 w 7153155"/>
              <a:gd name="connsiteY4" fmla="*/ 7037408 h 7095281"/>
              <a:gd name="connsiteX5" fmla="*/ 0 w 7153155"/>
              <a:gd name="connsiteY5" fmla="*/ 7095281 h 7095281"/>
              <a:gd name="connsiteX6" fmla="*/ 23150 w 7153155"/>
              <a:gd name="connsiteY6" fmla="*/ 104172 h 7095281"/>
              <a:gd name="connsiteX0" fmla="*/ 23150 w 7153155"/>
              <a:gd name="connsiteY0" fmla="*/ 104172 h 7095281"/>
              <a:gd name="connsiteX1" fmla="*/ 23150 w 7153155"/>
              <a:gd name="connsiteY1" fmla="*/ 11575 h 7095281"/>
              <a:gd name="connsiteX2" fmla="*/ 5555848 w 7153155"/>
              <a:gd name="connsiteY2" fmla="*/ 0 h 7095281"/>
              <a:gd name="connsiteX3" fmla="*/ 7153155 w 7153155"/>
              <a:gd name="connsiteY3" fmla="*/ 3541853 h 7095281"/>
              <a:gd name="connsiteX4" fmla="*/ 5648445 w 7153155"/>
              <a:gd name="connsiteY4" fmla="*/ 7060558 h 7095281"/>
              <a:gd name="connsiteX5" fmla="*/ 0 w 7153155"/>
              <a:gd name="connsiteY5" fmla="*/ 7095281 h 7095281"/>
              <a:gd name="connsiteX6" fmla="*/ 23150 w 7153155"/>
              <a:gd name="connsiteY6" fmla="*/ 104172 h 7095281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5960962 w 7153155"/>
              <a:gd name="connsiteY2" fmla="*/ 57873 h 7083706"/>
              <a:gd name="connsiteX3" fmla="*/ 7153155 w 7153155"/>
              <a:gd name="connsiteY3" fmla="*/ 3530278 h 7083706"/>
              <a:gd name="connsiteX4" fmla="*/ 5648445 w 7153155"/>
              <a:gd name="connsiteY4" fmla="*/ 7048983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5960962 w 7153155"/>
              <a:gd name="connsiteY2" fmla="*/ 57873 h 7083706"/>
              <a:gd name="connsiteX3" fmla="*/ 7153155 w 7153155"/>
              <a:gd name="connsiteY3" fmla="*/ 3530278 h 7083706"/>
              <a:gd name="connsiteX4" fmla="*/ 5949386 w 7153155"/>
              <a:gd name="connsiteY4" fmla="*/ 701425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6375484 w 7153155"/>
              <a:gd name="connsiteY2" fmla="*/ 57873 h 7083706"/>
              <a:gd name="connsiteX3" fmla="*/ 7153155 w 7153155"/>
              <a:gd name="connsiteY3" fmla="*/ 3530278 h 7083706"/>
              <a:gd name="connsiteX4" fmla="*/ 5949386 w 7153155"/>
              <a:gd name="connsiteY4" fmla="*/ 701425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6375484 w 7153155"/>
              <a:gd name="connsiteY2" fmla="*/ 57873 h 7083706"/>
              <a:gd name="connsiteX3" fmla="*/ 7153155 w 7153155"/>
              <a:gd name="connsiteY3" fmla="*/ 3530278 h 7083706"/>
              <a:gd name="connsiteX4" fmla="*/ 6385166 w 7153155"/>
              <a:gd name="connsiteY4" fmla="*/ 699110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155" h="7083706">
                <a:moveTo>
                  <a:pt x="23150" y="92597"/>
                </a:moveTo>
                <a:lnTo>
                  <a:pt x="23150" y="0"/>
                </a:lnTo>
                <a:lnTo>
                  <a:pt x="6375484" y="57873"/>
                </a:lnTo>
                <a:lnTo>
                  <a:pt x="7153155" y="3530278"/>
                </a:lnTo>
                <a:lnTo>
                  <a:pt x="6385166" y="6991109"/>
                </a:lnTo>
                <a:lnTo>
                  <a:pt x="0" y="7083706"/>
                </a:lnTo>
                <a:cubicBezTo>
                  <a:pt x="7717" y="4753336"/>
                  <a:pt x="15433" y="2422967"/>
                  <a:pt x="23150" y="92597"/>
                </a:cubicBezTo>
                <a:close/>
              </a:path>
            </a:pathLst>
          </a:cu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Развитие  сегмента  зубных паст"/>
          <p:cNvSpPr txBox="1"/>
          <p:nvPr/>
        </p:nvSpPr>
        <p:spPr>
          <a:xfrm>
            <a:off x="658813" y="2448788"/>
            <a:ext cx="6877801" cy="152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defRPr sz="11600">
                <a:solidFill>
                  <a:schemeClr val="accent1">
                    <a:lumOff val="16847"/>
                  </a:scheme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Muller Bold"/>
              </a:rPr>
              <a:t>ТЕМАТИЧЕСКИЕ НАПРАВЛЕНИЯ</a:t>
            </a:r>
            <a:b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Muller Bold"/>
              </a:rPr>
            </a:br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Muller Bold"/>
              </a:rPr>
              <a:t>ВСЕРОССИЙСКОГО КОНКУРСА СОЧИНЕНИЙ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0923" y="2351085"/>
            <a:ext cx="1932510" cy="21558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982" y="4506915"/>
            <a:ext cx="631020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Козлова Екатерина Михайловна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эксперт управления исследования и разработки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ФГАОУ ДПО «Академия Минпросвещения России»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982" y="6052081"/>
            <a:ext cx="1647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Москва, 2022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9228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09018" y="419417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action="ppaction://hlinkfile"/>
              </a:rPr>
              <a:t>Музей-панорама «Бородинская битва»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45"/>
          <a:stretch/>
        </p:blipFill>
        <p:spPr>
          <a:xfrm>
            <a:off x="7365963" y="1522710"/>
            <a:ext cx="3924300" cy="45568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365963" y="6163322"/>
            <a:ext cx="40585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А.В. </a:t>
            </a:r>
            <a:r>
              <a:rPr lang="ru-RU" sz="1400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Николаев, «Тильзит</a:t>
            </a:r>
            <a:r>
              <a:rPr lang="ru-RU" sz="1400" b="1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Александр I и Наполеон»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87" t="19192" r="16829" b="49779"/>
          <a:stretch/>
        </p:blipFill>
        <p:spPr>
          <a:xfrm>
            <a:off x="5382115" y="4079842"/>
            <a:ext cx="1398227" cy="65652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209018" y="4740391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Статья «1812-й – время славы и восторга»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2115" y="4833180"/>
            <a:ext cx="1429753" cy="2400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2DA8A0F-B6E3-EA47-B5F4-1296AD648FBF}"/>
              </a:ext>
            </a:extLst>
          </p:cNvPr>
          <p:cNvSpPr txBox="1"/>
          <p:nvPr/>
        </p:nvSpPr>
        <p:spPr>
          <a:xfrm>
            <a:off x="619125" y="203211"/>
            <a:ext cx="10236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71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210-ЛЕТИЕ БОРОДИНСКОГО СРАЖЕНИЯ РУССКОЙ АРМИИ </a:t>
            </a:r>
            <a:br>
              <a:rPr lang="ru-RU" sz="2000" b="1" dirty="0" smtClean="0">
                <a:solidFill>
                  <a:srgbClr val="0071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71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 КОМАНДОВАНИЕМ М. И. КУТУЗОВА С ФРАНЦУЗСКОЙ АРМИЕЙ (1812 ГОД)</a:t>
            </a:r>
            <a:endParaRPr lang="ru-RU" sz="2000" b="1" dirty="0">
              <a:solidFill>
                <a:srgbClr val="0071C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-361150" y="1036068"/>
            <a:ext cx="4038600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-53789" y="1169607"/>
            <a:ext cx="1771650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5" y="4736366"/>
            <a:ext cx="433698" cy="433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5" y="4183916"/>
            <a:ext cx="433698" cy="43369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232087" y="2434060"/>
            <a:ext cx="5092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«Недаром помнит вся Россия </a:t>
            </a:r>
            <a:r>
              <a:rPr lang="ru-RU" sz="2400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 </a:t>
            </a:r>
            <a:r>
              <a:rPr lang="ru-RU" sz="2400" b="1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день Бородина!»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385176" y="3339630"/>
            <a:ext cx="183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(М. Ю. Лермонтов)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953" y="2327882"/>
            <a:ext cx="429622" cy="42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68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1707" y="2361019"/>
            <a:ext cx="5579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«Космонавтика имеет безграничное будущее, и ее перспективы беспредельны, как сама Вселенная</a:t>
            </a:r>
            <a:r>
              <a:rPr lang="ru-RU" sz="2400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solidFill>
                <a:srgbClr val="0071C4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1230" y="4423333"/>
            <a:ext cx="171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Сайт </a:t>
            </a:r>
            <a:r>
              <a:rPr lang="ru-RU" dirty="0" err="1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Роскосмоса</a:t>
            </a:r>
            <a:endParaRPr lang="ru-RU" dirty="0">
              <a:solidFill>
                <a:srgbClr val="0071C4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1707" y="4996711"/>
            <a:ext cx="3934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Гори, гори моя звезда! (kosmo-museum.ru)</a:t>
            </a:r>
            <a:endParaRPr lang="ru-RU" dirty="0">
              <a:solidFill>
                <a:srgbClr val="0071C4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6590" y="2632633"/>
            <a:ext cx="4614789" cy="36519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7875" y="1342161"/>
            <a:ext cx="4473504" cy="9502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2DA8A0F-B6E3-EA47-B5F4-1296AD648FBF}"/>
              </a:ext>
            </a:extLst>
          </p:cNvPr>
          <p:cNvSpPr txBox="1"/>
          <p:nvPr/>
        </p:nvSpPr>
        <p:spPr>
          <a:xfrm>
            <a:off x="578279" y="325639"/>
            <a:ext cx="8323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115-ЛЕТИЕ СО ДНЯ РОЖДЕНИЯ С. П. КОРОЛЕВА</a:t>
            </a:r>
            <a:endParaRPr lang="ru-RU" sz="3200" b="1" dirty="0">
              <a:solidFill>
                <a:srgbClr val="0071C4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-361150" y="1036068"/>
            <a:ext cx="4038600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-53789" y="1169607"/>
            <a:ext cx="1771650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507010" y="3621355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(С. П. Королев)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5" y="4964966"/>
            <a:ext cx="433698" cy="43369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5" y="4412516"/>
            <a:ext cx="433698" cy="43369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953" y="2327882"/>
            <a:ext cx="429622" cy="42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44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1232" y="1632462"/>
            <a:ext cx="6856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«Творчество является выражением смысла жизни</a:t>
            </a:r>
            <a:r>
              <a:rPr lang="ru-RU" sz="2400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solidFill>
                <a:srgbClr val="0071C4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30122" y="2643621"/>
            <a:ext cx="3805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Arial Narrow" panose="020B0606020202030204" pitchFamily="34" charset="0"/>
                <a:hlinkClick r:id="rId2"/>
              </a:rPr>
              <a:t>Российская Академия Художеств (rah.ru)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30122" y="3090197"/>
            <a:ext cx="6427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Arial Narrow" panose="020B0606020202030204" pitchFamily="34" charset="0"/>
                <a:hlinkClick r:id="rId3"/>
              </a:rPr>
              <a:t>Академия художеств: история создания, строительства, чему учили, известные </a:t>
            </a:r>
            <a:r>
              <a:rPr lang="ru-RU" u="sng" dirty="0" smtClean="0">
                <a:latin typeface="Arial Narrow" panose="020B0606020202030204" pitchFamily="34" charset="0"/>
                <a:hlinkClick r:id="rId3"/>
              </a:rPr>
              <a:t>выпускники </a:t>
            </a:r>
            <a:r>
              <a:rPr lang="ru-RU" u="sng" dirty="0">
                <a:latin typeface="Arial Narrow" panose="020B0606020202030204" pitchFamily="34" charset="0"/>
                <a:hlinkClick r:id="rId3"/>
              </a:rPr>
              <a:t>(culture.ru)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0453" y="4317704"/>
            <a:ext cx="1872880" cy="18728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226" y="4317704"/>
            <a:ext cx="6398452" cy="187288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14375" y="6190584"/>
            <a:ext cx="66646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ИМПЕРАТОРСКАЯ АКАДЕМИЯ ХУДОЖЕСТВ (ИНСТИТУТ ЖИВОПИСИ, СКУЛЬПТУРЫ И АРХИТЕКТУРЫ ИМ. И.Е. РЕПИНА), САНКТ-ПЕТЕРБУРГ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2DA8A0F-B6E3-EA47-B5F4-1296AD648FBF}"/>
              </a:ext>
            </a:extLst>
          </p:cNvPr>
          <p:cNvSpPr txBox="1"/>
          <p:nvPr/>
        </p:nvSpPr>
        <p:spPr>
          <a:xfrm>
            <a:off x="578279" y="325639"/>
            <a:ext cx="10538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265 ЛЕТ СО ДНЯ ОСНОВАНИЯ РОССИЙСКОЙ АКАДЕМИИ ХУДОЖЕСТВ</a:t>
            </a:r>
            <a:endParaRPr lang="ru-RU" sz="2800" b="1" dirty="0">
              <a:solidFill>
                <a:srgbClr val="0071C4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361150" y="1036068"/>
            <a:ext cx="4038600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-53789" y="1169607"/>
            <a:ext cx="1771650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5" y="3231416"/>
            <a:ext cx="433698" cy="43369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5" y="2678966"/>
            <a:ext cx="433698" cy="43369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953" y="1613507"/>
            <a:ext cx="429622" cy="42962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654787" y="2109516"/>
            <a:ext cx="134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(Н. К. Рерих)</a:t>
            </a:r>
          </a:p>
        </p:txBody>
      </p:sp>
      <p:sp>
        <p:nvSpPr>
          <p:cNvPr id="24" name="Овал 23"/>
          <p:cNvSpPr/>
          <p:nvPr/>
        </p:nvSpPr>
        <p:spPr>
          <a:xfrm>
            <a:off x="10690790" y="1089985"/>
            <a:ext cx="2408393" cy="2408393"/>
          </a:xfrm>
          <a:prstGeom prst="ellipse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0349995" y="2671882"/>
            <a:ext cx="1185880" cy="1185880"/>
          </a:xfrm>
          <a:prstGeom prst="ellipse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688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2DA8A0F-B6E3-EA47-B5F4-1296AD648FBF}"/>
              </a:ext>
            </a:extLst>
          </p:cNvPr>
          <p:cNvSpPr txBox="1"/>
          <p:nvPr/>
        </p:nvSpPr>
        <p:spPr>
          <a:xfrm>
            <a:off x="545250" y="331170"/>
            <a:ext cx="7703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1B32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ЮБИЛЕИ РОССИЙСКИХ ПИСАТЕЛЕЙ</a:t>
            </a:r>
            <a:endParaRPr lang="ru-RU" sz="3200" b="1" dirty="0">
              <a:solidFill>
                <a:srgbClr val="1B328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8397" y="1465053"/>
            <a:ext cx="6590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«Самые лучшие праздники – те, что происходят внутри </a:t>
            </a:r>
            <a:r>
              <a:rPr lang="ru-RU" sz="2000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нас»</a:t>
            </a:r>
            <a:endParaRPr lang="ru-RU" sz="2000" b="1" dirty="0">
              <a:solidFill>
                <a:srgbClr val="0071C4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74410" y="2959615"/>
            <a:ext cx="6584733" cy="460895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spcBef>
                <a:spcPts val="300"/>
              </a:spcBef>
            </a:pP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А. И. Герцен (210) </a:t>
            </a:r>
          </a:p>
          <a:p>
            <a:pPr>
              <a:spcBef>
                <a:spcPts val="300"/>
              </a:spcBef>
            </a:pP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И. А. Гончаров (210)</a:t>
            </a:r>
          </a:p>
          <a:p>
            <a:pPr>
              <a:spcBef>
                <a:spcPts val="300"/>
              </a:spcBef>
            </a:pP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Д. В. Григорович (200)</a:t>
            </a:r>
          </a:p>
          <a:p>
            <a:pPr>
              <a:spcBef>
                <a:spcPts val="300"/>
              </a:spcBef>
            </a:pP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Д. Н. Мамин-Сибиряк (170) </a:t>
            </a:r>
          </a:p>
          <a:p>
            <a:pPr>
              <a:spcBef>
                <a:spcPts val="300"/>
              </a:spcBef>
            </a:pP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К. Д. Бальмонт (155)</a:t>
            </a:r>
          </a:p>
          <a:p>
            <a:pPr>
              <a:spcBef>
                <a:spcPts val="300"/>
              </a:spcBef>
            </a:pP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Н. А. Тэффи (150)</a:t>
            </a:r>
          </a:p>
          <a:p>
            <a:pPr>
              <a:spcBef>
                <a:spcPts val="300"/>
              </a:spcBef>
            </a:pP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Б. С. Житков (140)</a:t>
            </a:r>
          </a:p>
          <a:p>
            <a:pPr>
              <a:spcBef>
                <a:spcPts val="300"/>
              </a:spcBef>
            </a:pP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К. И. Чуковский (140)</a:t>
            </a:r>
          </a:p>
          <a:p>
            <a:pPr>
              <a:spcBef>
                <a:spcPts val="300"/>
              </a:spcBef>
            </a:pP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С. Я. Маршак (135)</a:t>
            </a:r>
          </a:p>
          <a:p>
            <a:pPr>
              <a:spcBef>
                <a:spcPts val="300"/>
              </a:spcBef>
            </a:pP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К. Г. Паустовский (130)</a:t>
            </a:r>
          </a:p>
          <a:p>
            <a:pPr>
              <a:spcBef>
                <a:spcPts val="300"/>
              </a:spcBef>
            </a:pP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М. И. Цветаева (130) </a:t>
            </a:r>
          </a:p>
          <a:p>
            <a:pPr>
              <a:spcBef>
                <a:spcPts val="300"/>
              </a:spcBef>
            </a:pP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В. П. Катаев (125)</a:t>
            </a:r>
          </a:p>
          <a:p>
            <a:pPr>
              <a:spcBef>
                <a:spcPts val="300"/>
              </a:spcBef>
            </a:pP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А. Каверин (120)</a:t>
            </a:r>
          </a:p>
          <a:p>
            <a:pPr>
              <a:spcBef>
                <a:spcPts val="300"/>
              </a:spcBef>
            </a:pPr>
            <a:endParaRPr lang="ru-RU" sz="1600" dirty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ru-RU" sz="1600" dirty="0" smtClean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ru-RU" sz="1600" dirty="0" smtClean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А. Осеева (120)</a:t>
            </a:r>
          </a:p>
          <a:p>
            <a:pPr>
              <a:spcBef>
                <a:spcPts val="300"/>
              </a:spcBef>
            </a:pP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И. А. Ефремов (115)</a:t>
            </a:r>
          </a:p>
          <a:p>
            <a:pPr>
              <a:spcBef>
                <a:spcPts val="300"/>
              </a:spcBef>
            </a:pP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Г. Губарев (110)</a:t>
            </a:r>
          </a:p>
          <a:p>
            <a:pPr>
              <a:spcBef>
                <a:spcPts val="300"/>
              </a:spcBef>
            </a:pP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И. И. Дик (100)</a:t>
            </a:r>
          </a:p>
          <a:p>
            <a:pPr>
              <a:spcBef>
                <a:spcPts val="300"/>
              </a:spcBef>
            </a:pP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Ю. М. Лотман (100)</a:t>
            </a:r>
          </a:p>
          <a:p>
            <a:pPr>
              <a:spcBef>
                <a:spcPts val="300"/>
              </a:spcBef>
            </a:pPr>
            <a:r>
              <a:rPr lang="ru-RU" sz="16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</a:t>
            </a: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П. Казаков (95) </a:t>
            </a:r>
          </a:p>
          <a:p>
            <a:pPr>
              <a:spcBef>
                <a:spcPts val="300"/>
              </a:spcBef>
            </a:pP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В. П. Аксенов (90)</a:t>
            </a:r>
          </a:p>
          <a:p>
            <a:pPr>
              <a:spcBef>
                <a:spcPts val="300"/>
              </a:spcBef>
            </a:pP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Р. И. Рождественский (90)</a:t>
            </a:r>
          </a:p>
          <a:p>
            <a:pPr>
              <a:spcBef>
                <a:spcPts val="300"/>
              </a:spcBef>
            </a:pP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 Н. Щербакова (90) </a:t>
            </a:r>
          </a:p>
          <a:p>
            <a:pPr>
              <a:spcBef>
                <a:spcPts val="300"/>
              </a:spcBef>
            </a:pP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А. В. Вампилов (85) </a:t>
            </a:r>
          </a:p>
          <a:p>
            <a:pPr>
              <a:spcBef>
                <a:spcPts val="300"/>
              </a:spcBef>
            </a:pP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В. Г. Распутин (85)</a:t>
            </a:r>
          </a:p>
          <a:p>
            <a:pPr>
              <a:spcBef>
                <a:spcPts val="300"/>
              </a:spcBef>
            </a:pPr>
            <a:r>
              <a:rPr lang="ru-RU" sz="16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Э. Н. Успенский (85)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8396" y="2400300"/>
            <a:ext cx="4580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ПИСАТЕЛИ-ЮБИЛЯРЫ 2022 ГОДА</a:t>
            </a:r>
            <a:endParaRPr lang="ru-RU" sz="2000" b="1" dirty="0">
              <a:solidFill>
                <a:srgbClr val="0071C4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0" b="12617"/>
          <a:stretch/>
        </p:blipFill>
        <p:spPr>
          <a:xfrm>
            <a:off x="8957009" y="411324"/>
            <a:ext cx="2838220" cy="27432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69" b="5645"/>
          <a:stretch/>
        </p:blipFill>
        <p:spPr>
          <a:xfrm>
            <a:off x="8957009" y="3588431"/>
            <a:ext cx="2836310" cy="276263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888356" y="6389928"/>
            <a:ext cx="256833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1050" b="1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Е. Репин</a:t>
            </a:r>
            <a:r>
              <a:rPr lang="ru-RU" sz="1050" b="1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Портрет К</a:t>
            </a:r>
            <a:r>
              <a:rPr lang="ru-RU" sz="1050" b="1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И. Чуковского</a:t>
            </a:r>
            <a:r>
              <a:rPr lang="ru-RU" sz="1050" b="1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1050" b="1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1910.</a:t>
            </a:r>
            <a:endParaRPr lang="ru-RU" sz="1050" b="1" dirty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889311" y="3173956"/>
            <a:ext cx="29049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Магда </a:t>
            </a:r>
            <a:r>
              <a:rPr lang="ru-RU" sz="1050" b="1" dirty="0" err="1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Нахман</a:t>
            </a:r>
            <a:r>
              <a:rPr lang="ru-RU" sz="1050" b="1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Портрет Марины Цветаевой. 1915.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14" y="2400300"/>
            <a:ext cx="492984" cy="4929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89105" y="1896852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(Ф. </a:t>
            </a:r>
            <a:r>
              <a:rPr lang="ru-RU" dirty="0" err="1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Бегбедер</a:t>
            </a:r>
            <a:r>
              <a:rPr lang="ru-RU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361150" y="1036068"/>
            <a:ext cx="4038600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-53789" y="1169607"/>
            <a:ext cx="1771650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953" y="1403957"/>
            <a:ext cx="429622" cy="42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117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8328" y="1223426"/>
            <a:ext cx="7314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«Книги делают человека лучше, а это одно из основных условий </a:t>
            </a:r>
            <a:br>
              <a:rPr lang="ru-RU" b="1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даже основная, чуть ли не единственная цель искусства</a:t>
            </a:r>
            <a:r>
              <a:rPr lang="ru-RU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b="1" dirty="0">
              <a:solidFill>
                <a:srgbClr val="0071C4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6121" y="2596039"/>
            <a:ext cx="10865700" cy="418576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135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230 лет с даты опубликования повести «Бедная Лиза» Н. М. Карамзина (1792)</a:t>
            </a:r>
          </a:p>
          <a:p>
            <a:r>
              <a:rPr lang="ru-RU" sz="135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 лет с даты опубликования поэмы «Кавказский пленник» А. С. Пушкина (1822)</a:t>
            </a:r>
          </a:p>
          <a:p>
            <a:r>
              <a:rPr lang="ru-RU" sz="135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 лет с даты написания баллады «Песнь о вещем Олеге» А. С. Пушкина (1822)</a:t>
            </a:r>
          </a:p>
          <a:p>
            <a:r>
              <a:rPr lang="ru-RU" sz="135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190 лет с даты опубликования второй части сборника повестей «Вечера на хуторе близ Диканьки» Н. В. Гоголя (1832)</a:t>
            </a:r>
          </a:p>
          <a:p>
            <a:r>
              <a:rPr lang="ru-RU" sz="135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185 лет с даты написания стихотворения «Смерть поэта» М. Ю. Лермонтова (1837)</a:t>
            </a:r>
          </a:p>
          <a:p>
            <a:r>
              <a:rPr lang="ru-RU" sz="135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185 лет с даты опубликования стихотворения «Бородино» </a:t>
            </a:r>
            <a:r>
              <a:rPr lang="ru-RU" sz="135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</a:t>
            </a:r>
            <a:r>
              <a:rPr lang="ru-RU" sz="135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Ю. Лермонтова (1837)</a:t>
            </a:r>
          </a:p>
          <a:p>
            <a:r>
              <a:rPr lang="ru-RU" sz="135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180 лет с даты опубликования первого тома поэмы «Мертвые души» Н. В. Гоголя (1842)</a:t>
            </a:r>
          </a:p>
          <a:p>
            <a:r>
              <a:rPr lang="ru-RU" sz="135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175 лет с даты опубликования романа «Обыкновенная история» И. А. Гончарова (1847)</a:t>
            </a:r>
          </a:p>
          <a:p>
            <a:r>
              <a:rPr lang="ru-RU" sz="135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170 лет с даты опубликования сборника рассказов «Записки охотника» И. С. Тургенева (1852)</a:t>
            </a:r>
          </a:p>
          <a:p>
            <a:r>
              <a:rPr lang="ru-RU" sz="135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170 лет с даты написания рассказа «Муму» И. С. Тургенева (1852)</a:t>
            </a:r>
          </a:p>
          <a:p>
            <a:r>
              <a:rPr lang="ru-RU" sz="135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170 лет с даты опубликования повести «Детство» Л. Н. Толстого (1852)</a:t>
            </a:r>
          </a:p>
          <a:p>
            <a:r>
              <a:rPr lang="ru-RU" sz="135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135 лет с даты опубликования рассказа «Каштанка» А. П. Чехова (1887)</a:t>
            </a:r>
          </a:p>
          <a:p>
            <a:r>
              <a:rPr lang="ru-RU" sz="135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125 лет с даты опубликования цикла сказок «</a:t>
            </a:r>
            <a:r>
              <a:rPr lang="ru-RU" sz="1350" dirty="0" err="1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Аленушкины</a:t>
            </a:r>
            <a:r>
              <a:rPr lang="ru-RU" sz="135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сказки» Д. Н. Мамина-Сибиряка (1897)</a:t>
            </a:r>
          </a:p>
          <a:p>
            <a:r>
              <a:rPr lang="ru-RU" sz="135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105 лет с даты написания сказки «Крокодил» К. И. Чуковского (1917)</a:t>
            </a:r>
          </a:p>
          <a:p>
            <a:r>
              <a:rPr lang="ru-RU" sz="135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 лет с даты опубликования первой книги романа «Поднятая целина» М. А. Шолохова (1932)</a:t>
            </a:r>
          </a:p>
          <a:p>
            <a:r>
              <a:rPr lang="ru-RU" sz="135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85 лет с даты написания поэмы «Рассказ о неизвестном герое» С. Я. Маршака (1937)</a:t>
            </a:r>
          </a:p>
          <a:p>
            <a:r>
              <a:rPr lang="ru-RU" sz="135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85 лет с даты опубликования повести «Созвездие Гончих Псов» К. Г. Паустовского (1937)</a:t>
            </a:r>
          </a:p>
          <a:p>
            <a:r>
              <a:rPr lang="ru-RU" sz="135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 лет с даты начала опубликования в газете «Красноармейская правда» поэмы «Василий Теркин» А. Т. Твардовского (1942)</a:t>
            </a:r>
          </a:p>
          <a:p>
            <a:r>
              <a:rPr lang="ru-RU" sz="135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65 лет с даты опубликования романа «Туманность Андромеды» И. А. Ефремова (1957)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87546" y="2226262"/>
            <a:ext cx="769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ПРОИЗВЕДЕНИЯ-ЮБИЛЯРЫ ОТЕЧЕСТВЕННОЙ ЛИТЕРАТУРЫ 2022 ГОДА</a:t>
            </a:r>
            <a:endParaRPr lang="ru-RU" b="1" dirty="0">
              <a:solidFill>
                <a:srgbClr val="0071C4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DA8A0F-B6E3-EA47-B5F4-1296AD648FBF}"/>
              </a:ext>
            </a:extLst>
          </p:cNvPr>
          <p:cNvSpPr txBox="1"/>
          <p:nvPr/>
        </p:nvSpPr>
        <p:spPr>
          <a:xfrm>
            <a:off x="578279" y="278014"/>
            <a:ext cx="7566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ЮБИЛЕИ ЛИТЕРАТУРНЫХ ПРОИЗВЕДЕНИЙ</a:t>
            </a:r>
            <a:endParaRPr lang="ru-RU" sz="3200" b="1" dirty="0">
              <a:solidFill>
                <a:srgbClr val="0071C4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-361150" y="931293"/>
            <a:ext cx="4038600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-53789" y="1064832"/>
            <a:ext cx="1771650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078279" y="1800024"/>
            <a:ext cx="1531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(И. А. Гончаров)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953" y="1184882"/>
            <a:ext cx="429622" cy="4296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953" y="2196117"/>
            <a:ext cx="429622" cy="42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07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661742" y="5748510"/>
            <a:ext cx="3764915" cy="0"/>
          </a:xfrm>
          <a:prstGeom prst="line">
            <a:avLst/>
          </a:prstGeom>
          <a:ln w="571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67955" y="5875968"/>
            <a:ext cx="3952491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№ 03-714 от 25 мая 2022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1075064" y="-365580"/>
            <a:ext cx="1390197" cy="1390197"/>
          </a:xfrm>
          <a:prstGeom prst="ellipse">
            <a:avLst/>
          </a:prstGeom>
          <a:noFill/>
          <a:ln w="38100" cap="rnd">
            <a:solidFill>
              <a:srgbClr val="0072B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2439" y="329519"/>
            <a:ext cx="9695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ТЕМАТИЧЕСКИЕ НАПРАВЛЕНИЯ 2022 ГОДА</a:t>
            </a:r>
            <a:endParaRPr lang="ru-RU" sz="3200" b="1" dirty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0658635" y="3512414"/>
            <a:ext cx="1425595" cy="1425595"/>
          </a:xfrm>
          <a:prstGeom prst="ellipse">
            <a:avLst/>
          </a:prstGeom>
          <a:noFill/>
          <a:ln w="38100" cap="flat">
            <a:solidFill>
              <a:schemeClr val="bg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0281215" y="4897035"/>
            <a:ext cx="2408393" cy="2408393"/>
          </a:xfrm>
          <a:prstGeom prst="ellipse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422844" y="5964641"/>
            <a:ext cx="3764915" cy="0"/>
          </a:xfrm>
          <a:prstGeom prst="line">
            <a:avLst/>
          </a:prstGeom>
          <a:ln w="571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6651594" y="6165278"/>
            <a:ext cx="1965537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vks.nov@apkpro.ru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651594" y="5875968"/>
            <a:ext cx="2351635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vks.apkpro.ru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80" y="1231538"/>
            <a:ext cx="508577" cy="31704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89" y="4432992"/>
            <a:ext cx="508577" cy="62035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740600" y="452182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18" y="5085071"/>
            <a:ext cx="499900" cy="61944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296" y="5743065"/>
            <a:ext cx="512108" cy="6218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103" y="2773947"/>
            <a:ext cx="24386" cy="353598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746210" y="517986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40600" y="581014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303850" y="1234799"/>
            <a:ext cx="8729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b="1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«Нелегко быть ребенком! Сложно, очень сложно. Что это вообще значит – быть ребенком?» </a:t>
            </a:r>
            <a:r>
              <a:rPr lang="ru-RU" sz="1400" b="1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А. Линдгрен): 2018–2027 годы – десятилетие детства.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303850" y="1823157"/>
            <a:ext cx="83389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«Самодержавною </a:t>
            </a:r>
            <a:r>
              <a:rPr lang="ru-RU" sz="1400" b="1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рукой // Он смело сеял просвещенье, // </a:t>
            </a:r>
          </a:p>
          <a:p>
            <a:r>
              <a:rPr lang="ru-RU" sz="1400" b="1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презирал страны родной: // Он знал ее предназначенье…» </a:t>
            </a:r>
            <a:r>
              <a:rPr lang="ru-RU" sz="14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А. С. Пушкин): 350-летие со дня рождения Петра I.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287780" y="2525497"/>
            <a:ext cx="8654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«Оглядываясь </a:t>
            </a:r>
            <a:r>
              <a:rPr lang="ru-RU" sz="1400" b="1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назад, в прошлое, я вижу, что мне сопутствовала счастливая звезда и целый ряд случайностей…»: </a:t>
            </a:r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150-летие со дня рождения В. К. Арсеньева.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287780" y="3090215"/>
            <a:ext cx="9787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«Недаром помнит вся Россия про день Бородина!» </a:t>
            </a:r>
          </a:p>
          <a:p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(М. Ю. Лермонтов): 210-летие Бородинского сражения русской армии </a:t>
            </a:r>
            <a:r>
              <a:rPr lang="ru-RU" sz="14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 </a:t>
            </a:r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командованием М. И. </a:t>
            </a:r>
            <a:r>
              <a:rPr lang="ru-RU" sz="14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Кутузова с </a:t>
            </a:r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французской армией (1812 год).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277862" y="3778303"/>
            <a:ext cx="8664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«Космонавтика имеет безграничное будущее, и ее перспективы беспредельны, как сама Вселенная» </a:t>
            </a:r>
            <a:r>
              <a:rPr lang="ru-RU" sz="1400" b="1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С. П. Королев): 115-летие со дня рождения С. П. Королева.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322203" y="443374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«Творчество является выражением смысла жизни»</a:t>
            </a:r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Н. К. Рерих): 265 лет </a:t>
            </a:r>
            <a:r>
              <a:rPr lang="ru-RU" sz="14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 </a:t>
            </a:r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дня основания Российской академии художеств.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275469" y="5085685"/>
            <a:ext cx="6874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«Самые лучшие праздники – те, что происходят внутри </a:t>
            </a:r>
            <a:r>
              <a:rPr lang="ru-RU" sz="1400" b="1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нас» </a:t>
            </a:r>
            <a:br>
              <a:rPr lang="ru-RU" sz="1400" b="1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Ф. </a:t>
            </a:r>
            <a:r>
              <a:rPr lang="ru-RU" sz="1400" dirty="0" err="1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Бегбедер</a:t>
            </a:r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юбилеи российских писателей.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282797" y="5747599"/>
            <a:ext cx="7930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«Книги делают человека лучше, а это одно из основных условий и даже основная, </a:t>
            </a:r>
            <a:endParaRPr lang="ru-RU" sz="1400" b="1" dirty="0" smtClean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чуть </a:t>
            </a:r>
            <a:r>
              <a:rPr lang="ru-RU" sz="1400" b="1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 не единственная цель искусства» </a:t>
            </a:r>
            <a:r>
              <a:rPr lang="ru-RU" sz="1400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(И. А. Гончаров): юбилеи литературных произведений. </a:t>
            </a:r>
          </a:p>
        </p:txBody>
      </p:sp>
    </p:spTree>
    <p:extLst>
      <p:ext uri="{BB962C8B-B14F-4D97-AF65-F5344CB8AC3E}">
        <p14:creationId xmlns:p14="http://schemas.microsoft.com/office/powerpoint/2010/main" xmlns="" val="9219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75476D5-E584-8648-8A02-11F7B15A9271}"/>
              </a:ext>
            </a:extLst>
          </p:cNvPr>
          <p:cNvSpPr txBox="1"/>
          <p:nvPr/>
        </p:nvSpPr>
        <p:spPr>
          <a:xfrm>
            <a:off x="7269114" y="1211641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-115261" y="1205591"/>
            <a:ext cx="1771650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0" y="1043752"/>
            <a:ext cx="4038600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8" t="40591" r="6843" b="38003"/>
          <a:stretch/>
        </p:blipFill>
        <p:spPr>
          <a:xfrm>
            <a:off x="9342151" y="1015612"/>
            <a:ext cx="2382643" cy="6002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5017" y="1694187"/>
            <a:ext cx="2280387" cy="258253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3650" y="1468803"/>
            <a:ext cx="1681828" cy="28079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4403" y="4617061"/>
            <a:ext cx="2221001" cy="17387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2DA8A0F-B6E3-EA47-B5F4-1296AD648FBF}"/>
              </a:ext>
            </a:extLst>
          </p:cNvPr>
          <p:cNvSpPr txBox="1"/>
          <p:nvPr/>
        </p:nvSpPr>
        <p:spPr>
          <a:xfrm>
            <a:off x="624631" y="326034"/>
            <a:ext cx="7609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2018–2027 ГОДЫ – ДЕСЯТИЛЕТИЕ ДЕТСТВА</a:t>
            </a:r>
            <a:endParaRPr lang="ru-RU" sz="3200" b="1" dirty="0">
              <a:solidFill>
                <a:srgbClr val="0071C4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29716" y="3384550"/>
            <a:ext cx="5750349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b="1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Информационный портал «Десятилетие детства»</a:t>
            </a:r>
            <a:r>
              <a:rPr lang="ru-RU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ru-RU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Десятилетие детства (edu.gov.ru)</a:t>
            </a:r>
            <a:endParaRPr lang="ru-RU" dirty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29715" y="4067363"/>
            <a:ext cx="5696687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b="1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Реестр некоммерческих организаций </a:t>
            </a:r>
            <a:r>
              <a:rPr lang="ru-RU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br>
              <a:rPr lang="ru-RU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Реестр </a:t>
            </a:r>
            <a:r>
              <a:rPr lang="ru-RU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НКО (edu.gov.ru)</a:t>
            </a:r>
            <a:endParaRPr lang="ru-RU" dirty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29715" y="4749864"/>
            <a:ext cx="6847485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b="1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Журнал Академии </a:t>
            </a:r>
            <a:r>
              <a:rPr lang="ru-RU" b="1" dirty="0" err="1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b="1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России «Время образования» - </a:t>
            </a:r>
            <a:r>
              <a:rPr lang="ru-RU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Время </a:t>
            </a:r>
            <a:r>
              <a:rPr lang="ru-RU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образования.pdf (apkpro.ru)</a:t>
            </a:r>
            <a:endParaRPr lang="ru-RU" dirty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31844" y="5447770"/>
            <a:ext cx="5714574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b="1" dirty="0" err="1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Культура.РФ</a:t>
            </a:r>
            <a:r>
              <a:rPr lang="ru-RU" b="1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 </a:t>
            </a:r>
            <a:r>
              <a:rPr lang="ru-RU" dirty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Портал культурного наследия, традиций народов России (culture.ru) </a:t>
            </a:r>
            <a:endParaRPr lang="ru-RU" dirty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43843" y="16379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1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«Нелегко быть ребенком! Сложно, очень сложно. </a:t>
            </a:r>
            <a:r>
              <a:rPr lang="ru-RU" b="1" dirty="0" smtClean="0">
                <a:solidFill>
                  <a:srgbClr val="0071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71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71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</a:t>
            </a:r>
            <a:r>
              <a:rPr lang="ru-RU" b="1" dirty="0">
                <a:solidFill>
                  <a:srgbClr val="0071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вообще значит – быть ребенком</a:t>
            </a:r>
            <a:r>
              <a:rPr lang="ru-RU" b="1" dirty="0" smtClean="0">
                <a:solidFill>
                  <a:srgbClr val="0071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?»</a:t>
            </a:r>
            <a:endParaRPr lang="ru-RU" b="1" dirty="0">
              <a:solidFill>
                <a:srgbClr val="0071C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816014" y="2284271"/>
            <a:ext cx="12378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(А. Линдгрен)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249" y="3457524"/>
            <a:ext cx="433698" cy="43369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249" y="4152849"/>
            <a:ext cx="433698" cy="43369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249" y="4827797"/>
            <a:ext cx="433698" cy="43369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249" y="5523122"/>
            <a:ext cx="433698" cy="4336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903" y="1488799"/>
            <a:ext cx="429622" cy="42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70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DA8A0F-B6E3-EA47-B5F4-1296AD648FBF}"/>
              </a:ext>
            </a:extLst>
          </p:cNvPr>
          <p:cNvSpPr txBox="1"/>
          <p:nvPr/>
        </p:nvSpPr>
        <p:spPr>
          <a:xfrm>
            <a:off x="578279" y="325639"/>
            <a:ext cx="6909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350-ЛЕТИЕ СО ДНЯ РОЖДЕНИЯ ПЕТРА </a:t>
            </a:r>
            <a:r>
              <a:rPr lang="ru-RU" sz="32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endParaRPr lang="ru-RU" sz="3200" b="1" dirty="0">
              <a:solidFill>
                <a:srgbClr val="0072BC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-361150" y="1036068"/>
            <a:ext cx="4038600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-53789" y="1169607"/>
            <a:ext cx="1771650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A5FA1BF4-3DF1-4458-922A-5EE4D2BD4B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254" y="2849923"/>
            <a:ext cx="534400" cy="534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FFE5371-E808-4F37-9CB9-9E3ED226F5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3596" y="2849923"/>
            <a:ext cx="534400" cy="534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32247" y="1534534"/>
            <a:ext cx="82506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«Самодержавною рукой // Он смело сеял просвещенье, // </a:t>
            </a:r>
          </a:p>
          <a:p>
            <a:r>
              <a:rPr lang="ru-RU" sz="2000" b="1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презирал страны родной: // Он знал ее предназначенье</a:t>
            </a:r>
            <a:r>
              <a:rPr lang="ru-RU" sz="20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…»</a:t>
            </a:r>
            <a:endParaRPr lang="ru-RU" sz="2000" b="1" dirty="0">
              <a:solidFill>
                <a:srgbClr val="0072BC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7996" y="1821973"/>
            <a:ext cx="4925194" cy="49076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28927" y="2699250"/>
            <a:ext cx="4253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Сайт «Петр Первый. Рождение империи</a:t>
            </a:r>
            <a:r>
              <a:rPr lang="ru-RU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- </a:t>
            </a:r>
            <a:endParaRPr lang="ru-RU" b="1" dirty="0">
              <a:solidFill>
                <a:srgbClr val="0071C4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37013" y="2955056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Петр Первый. Рождение империи (350pet.ru)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37013" y="3468717"/>
            <a:ext cx="5658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 action="ppaction://hlinkfile"/>
              </a:rPr>
              <a:t>План основных мероприятий на сайте Правительства России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01" b="19601"/>
          <a:stretch/>
        </p:blipFill>
        <p:spPr>
          <a:xfrm>
            <a:off x="1351313" y="4107197"/>
            <a:ext cx="4452255" cy="27460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33596" y="2232696"/>
            <a:ext cx="13195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(А. С. Пушкин)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637" y="2807977"/>
            <a:ext cx="433698" cy="4336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637" y="3454844"/>
            <a:ext cx="433698" cy="43369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903" y="1460224"/>
            <a:ext cx="429622" cy="42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90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/>
          <p:nvPr/>
        </p:nvCxnSpPr>
        <p:spPr>
          <a:xfrm>
            <a:off x="-361150" y="1036068"/>
            <a:ext cx="4038600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-53789" y="1169607"/>
            <a:ext cx="1771650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770" y="4993300"/>
            <a:ext cx="486935" cy="48693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A5FA1BF4-3DF1-4458-922A-5EE4D2BD4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254" y="3266252"/>
            <a:ext cx="534400" cy="534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FFE5371-E808-4F37-9CB9-9E3ED226F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3596" y="2849923"/>
            <a:ext cx="534400" cy="534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48010" y="1997987"/>
            <a:ext cx="52855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«Самодержавною рукой // Он смело сеял просвещенье, // </a:t>
            </a:r>
            <a:r>
              <a:rPr lang="ru-RU" sz="2000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</a:t>
            </a:r>
            <a:r>
              <a:rPr lang="ru-RU" sz="2000" b="1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презирал страны родной: </a:t>
            </a:r>
            <a:r>
              <a:rPr lang="ru-RU" sz="2000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// Он </a:t>
            </a:r>
            <a:r>
              <a:rPr lang="ru-RU" sz="2000" b="1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знал ее предназначенье</a:t>
            </a:r>
            <a:r>
              <a:rPr lang="ru-RU" sz="2000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…»</a:t>
            </a:r>
            <a:endParaRPr lang="ru-RU" sz="2000" b="1" dirty="0">
              <a:solidFill>
                <a:srgbClr val="0071C4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48010" y="3905654"/>
            <a:ext cx="49813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Сайт </a:t>
            </a:r>
            <a:r>
              <a:rPr lang="ru-RU" sz="2000" b="1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Российского исторического </a:t>
            </a:r>
            <a:r>
              <a:rPr lang="ru-RU" sz="2000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общества –</a:t>
            </a:r>
          </a:p>
          <a:p>
            <a:r>
              <a:rPr lang="ru-RU" u="sng" dirty="0" smtClean="0">
                <a:latin typeface="Arial Narrow" panose="020B0606020202030204" pitchFamily="34" charset="0"/>
                <a:hlinkClick r:id="rId5"/>
              </a:rPr>
              <a:t>350-летие </a:t>
            </a:r>
            <a:r>
              <a:rPr lang="ru-RU" u="sng" dirty="0">
                <a:latin typeface="Arial Narrow" panose="020B0606020202030204" pitchFamily="34" charset="0"/>
                <a:hlinkClick r:id="rId5"/>
              </a:rPr>
              <a:t>со дня рождения Петра I - Российское историческое общество (historyrussia.org)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3596" y="1736710"/>
            <a:ext cx="5453503" cy="35934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2DA8A0F-B6E3-EA47-B5F4-1296AD648FBF}"/>
              </a:ext>
            </a:extLst>
          </p:cNvPr>
          <p:cNvSpPr txBox="1"/>
          <p:nvPr/>
        </p:nvSpPr>
        <p:spPr>
          <a:xfrm>
            <a:off x="578279" y="325639"/>
            <a:ext cx="6909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rgbClr val="1B328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350-ЛЕТИЕ СО ДНЯ РОЖДЕНИЯ ПЕТРА I</a:t>
            </a:r>
            <a:endParaRPr lang="ru-RU" sz="3200" b="1" dirty="0">
              <a:solidFill>
                <a:srgbClr val="1B328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13" y="3978185"/>
            <a:ext cx="465475" cy="4654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70808" y="301365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(А. С. Пушкин)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903" y="1905128"/>
            <a:ext cx="429622" cy="42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58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/>
          <p:nvPr/>
        </p:nvCxnSpPr>
        <p:spPr>
          <a:xfrm>
            <a:off x="-361150" y="1036068"/>
            <a:ext cx="4038600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-53789" y="1169607"/>
            <a:ext cx="1771650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770" y="4993300"/>
            <a:ext cx="486935" cy="48693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A5FA1BF4-3DF1-4458-922A-5EE4D2BD4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254" y="2849923"/>
            <a:ext cx="534400" cy="534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FFE5371-E808-4F37-9CB9-9E3ED226F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3596" y="2849923"/>
            <a:ext cx="534400" cy="5344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20419" y="2496597"/>
            <a:ext cx="910906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Культура. РФ –</a:t>
            </a:r>
          </a:p>
          <a:p>
            <a:r>
              <a:rPr lang="ru-RU" u="sng" dirty="0" smtClean="0">
                <a:latin typeface="Arial Narrow" panose="020B0606020202030204" pitchFamily="34" charset="0"/>
                <a:hlinkClick r:id="rId5"/>
              </a:rPr>
              <a:t>Петр </a:t>
            </a:r>
            <a:r>
              <a:rPr lang="ru-RU" u="sng" dirty="0">
                <a:latin typeface="Arial Narrow" panose="020B0606020202030204" pitchFamily="34" charset="0"/>
                <a:hlinkClick r:id="rId5"/>
              </a:rPr>
              <a:t>I: биография, история, увлечения (culture.ru)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237" y="3472050"/>
            <a:ext cx="6153358" cy="31208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8738" y="3464903"/>
            <a:ext cx="4816608" cy="31351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2DA8A0F-B6E3-EA47-B5F4-1296AD648FBF}"/>
              </a:ext>
            </a:extLst>
          </p:cNvPr>
          <p:cNvSpPr txBox="1"/>
          <p:nvPr/>
        </p:nvSpPr>
        <p:spPr>
          <a:xfrm>
            <a:off x="578279" y="325639"/>
            <a:ext cx="6909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rgbClr val="0072B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350-ЛЕТИЕ СО ДНЯ РОЖДЕНИЯ ПЕТРА I</a:t>
            </a:r>
            <a:endParaRPr lang="ru-RU" sz="3200" b="1" dirty="0">
              <a:solidFill>
                <a:srgbClr val="0072BC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29525" y="1339778"/>
            <a:ext cx="6943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«Самодержавною рукой // Он смело сеял просвещенье, // </a:t>
            </a:r>
            <a:r>
              <a:rPr lang="ru-RU" sz="2000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</a:t>
            </a:r>
            <a:r>
              <a:rPr lang="ru-RU" sz="2000" b="1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презирал страны родной: </a:t>
            </a:r>
            <a:r>
              <a:rPr lang="ru-RU" sz="2000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// Он </a:t>
            </a:r>
            <a:r>
              <a:rPr lang="ru-RU" sz="2000" b="1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знал ее предназначенье</a:t>
            </a:r>
            <a:r>
              <a:rPr lang="ru-RU" sz="2000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…»</a:t>
            </a:r>
            <a:endParaRPr lang="ru-RU" sz="2000" b="1" dirty="0">
              <a:solidFill>
                <a:srgbClr val="0071C4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89556" y="2035077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(А. С. Пушкин)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183" y="2625126"/>
            <a:ext cx="465475" cy="4654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903" y="1428878"/>
            <a:ext cx="429622" cy="42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118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6025" y="1915816"/>
            <a:ext cx="70403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«Оглядываясь назад, в прошлое, я вижу, что мне сопутствовала счастливая звезда и целый ряд случайностей…»</a:t>
            </a:r>
            <a:endParaRPr lang="ru-RU" sz="2000" b="1" dirty="0">
              <a:solidFill>
                <a:srgbClr val="0071C4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6025" y="3284912"/>
            <a:ext cx="800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Arial Narrow" panose="020B0606020202030204" pitchFamily="34" charset="0"/>
                <a:cs typeface="Arial" panose="020B0604020202020204" pitchFamily="34" charset="0"/>
                <a:hlinkClick r:id="rId2"/>
              </a:rPr>
              <a:t>Статья на портале «Культура. РФ» 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6025" y="3802918"/>
            <a:ext cx="4605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Проект музея истории Дальнего Востока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6025" y="4262671"/>
            <a:ext cx="6680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Юбилейная статья на сайте Всероссийской общественной организации «Русское географическое общество»</a:t>
            </a:r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9224609" y="151498"/>
            <a:ext cx="828674" cy="7342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1623" y="1106228"/>
            <a:ext cx="2862572" cy="46482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2DA8A0F-B6E3-EA47-B5F4-1296AD648FBF}"/>
              </a:ext>
            </a:extLst>
          </p:cNvPr>
          <p:cNvSpPr txBox="1"/>
          <p:nvPr/>
        </p:nvSpPr>
        <p:spPr>
          <a:xfrm>
            <a:off x="578279" y="325639"/>
            <a:ext cx="853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150-ЛЕТИЕ СО ДНЯ РОЖДЕНИЯ В. К. АРСЕНЬЕВА</a:t>
            </a:r>
            <a:endParaRPr lang="ru-RU" sz="3200" b="1" dirty="0">
              <a:solidFill>
                <a:srgbClr val="0071C4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-361150" y="1036068"/>
            <a:ext cx="4038600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-53789" y="1169607"/>
            <a:ext cx="1771650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25" y="4390058"/>
            <a:ext cx="433698" cy="43369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25" y="3822821"/>
            <a:ext cx="433698" cy="43369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25" y="3275387"/>
            <a:ext cx="433698" cy="4336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09121" y="2533525"/>
            <a:ext cx="1439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(В. К. Арсеньев)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903" y="1838453"/>
            <a:ext cx="429622" cy="42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339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9385843" y="4646189"/>
            <a:ext cx="1990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подзаголовок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или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изображение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2DA8A0F-B6E3-EA47-B5F4-1296AD648FBF}"/>
              </a:ext>
            </a:extLst>
          </p:cNvPr>
          <p:cNvSpPr txBox="1"/>
          <p:nvPr/>
        </p:nvSpPr>
        <p:spPr>
          <a:xfrm>
            <a:off x="619125" y="203211"/>
            <a:ext cx="10236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71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210-ЛЕТИЕ БОРОДИНСКОГО СРАЖЕНИЯ РУССКОЙ АРМИИ </a:t>
            </a:r>
            <a:br>
              <a:rPr lang="ru-RU" sz="2000" b="1" dirty="0" smtClean="0">
                <a:solidFill>
                  <a:srgbClr val="0071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71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 КОМАНДОВАНИЕМ М. И. КУТУЗОВА С ФРАНЦУЗСКОЙ АРМИЕЙ (1812 ГОД)</a:t>
            </a:r>
            <a:endParaRPr lang="ru-RU" sz="2000" b="1" dirty="0">
              <a:solidFill>
                <a:srgbClr val="0071C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2087" y="2462635"/>
            <a:ext cx="5092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«Недаром помнит вся Россия </a:t>
            </a:r>
            <a:r>
              <a:rPr lang="ru-RU" sz="2400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 </a:t>
            </a:r>
            <a:r>
              <a:rPr lang="ru-RU" sz="2400" b="1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день Бородина!»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7769" y="1582274"/>
            <a:ext cx="5780540" cy="46966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32087" y="4212491"/>
            <a:ext cx="3643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Сайт Бородинского музея-заповедника</a:t>
            </a:r>
            <a:endParaRPr lang="ru-RU" u="sng" dirty="0" smtClean="0">
              <a:solidFill>
                <a:srgbClr val="0000FF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-361150" y="1036068"/>
            <a:ext cx="4038600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-53789" y="1169607"/>
            <a:ext cx="1771650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385176" y="3368205"/>
            <a:ext cx="183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(М. Ю. Лермонтов)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953" y="2356457"/>
            <a:ext cx="429622" cy="4296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5" y="4212491"/>
            <a:ext cx="433698" cy="433698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-690532" y="5241443"/>
            <a:ext cx="2408393" cy="2408393"/>
          </a:xfrm>
          <a:prstGeom prst="ellipse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0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9385843" y="4646189"/>
            <a:ext cx="1990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подзаголовок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или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изображение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2851" y="4102766"/>
            <a:ext cx="4009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Экспозиция «Герои романа «Война и мир» на Бородинском поле»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8044" y="1841506"/>
            <a:ext cx="5603080" cy="40230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DA8A0F-B6E3-EA47-B5F4-1296AD648FBF}"/>
              </a:ext>
            </a:extLst>
          </p:cNvPr>
          <p:cNvSpPr txBox="1"/>
          <p:nvPr/>
        </p:nvSpPr>
        <p:spPr>
          <a:xfrm>
            <a:off x="619125" y="203211"/>
            <a:ext cx="10236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71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210-ЛЕТИЕ БОРОДИНСКОГО СРАЖЕНИЯ РУССКОЙ АРМИИ </a:t>
            </a:r>
            <a:br>
              <a:rPr lang="ru-RU" sz="2000" b="1" dirty="0" smtClean="0">
                <a:solidFill>
                  <a:srgbClr val="0071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71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 КОМАНДОВАНИЕМ М. И. КУТУЗОВА С ФРАНЦУЗСКОЙ АРМИЕЙ (1812 ГОД)</a:t>
            </a:r>
            <a:endParaRPr lang="ru-RU" sz="2000" b="1" dirty="0">
              <a:solidFill>
                <a:srgbClr val="0071C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361150" y="1036068"/>
            <a:ext cx="4038600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-53789" y="1169607"/>
            <a:ext cx="1771650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32087" y="2462635"/>
            <a:ext cx="5092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«Недаром помнит вся Россия </a:t>
            </a:r>
            <a:r>
              <a:rPr lang="ru-RU" sz="2400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 </a:t>
            </a:r>
            <a:r>
              <a:rPr lang="ru-RU" sz="2400" b="1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день Бородина!»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85176" y="3368205"/>
            <a:ext cx="183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1C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(М. Ю. Лермонтов)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953" y="2356457"/>
            <a:ext cx="429622" cy="4296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5" y="4212491"/>
            <a:ext cx="433698" cy="433698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-690532" y="5241443"/>
            <a:ext cx="2408393" cy="2408393"/>
          </a:xfrm>
          <a:prstGeom prst="ellipse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0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B328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3327</TotalTime>
  <Words>1317</Words>
  <Application>Microsoft Office PowerPoint</Application>
  <PresentationFormat>Произвольный</PresentationFormat>
  <Paragraphs>140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283</cp:revision>
  <cp:lastPrinted>2022-06-28T15:31:50Z</cp:lastPrinted>
  <dcterms:created xsi:type="dcterms:W3CDTF">2021-09-20T09:17:18Z</dcterms:created>
  <dcterms:modified xsi:type="dcterms:W3CDTF">2022-07-08T08:54:31Z</dcterms:modified>
</cp:coreProperties>
</file>