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6"/>
  </p:notesMasterIdLst>
  <p:sldIdLst>
    <p:sldId id="408" r:id="rId10"/>
    <p:sldId id="370" r:id="rId11"/>
    <p:sldId id="404" r:id="rId12"/>
    <p:sldId id="405" r:id="rId13"/>
    <p:sldId id="407" r:id="rId14"/>
    <p:sldId id="409" r:id="rId15"/>
    <p:sldId id="410" r:id="rId16"/>
    <p:sldId id="340" r:id="rId17"/>
    <p:sldId id="412" r:id="rId18"/>
    <p:sldId id="363" r:id="rId19"/>
    <p:sldId id="369" r:id="rId20"/>
    <p:sldId id="378" r:id="rId21"/>
    <p:sldId id="411" r:id="rId22"/>
    <p:sldId id="360" r:id="rId23"/>
    <p:sldId id="413" r:id="rId24"/>
    <p:sldId id="414" r:id="rId25"/>
    <p:sldId id="415" r:id="rId26"/>
    <p:sldId id="416" r:id="rId27"/>
    <p:sldId id="417" r:id="rId28"/>
    <p:sldId id="418" r:id="rId29"/>
    <p:sldId id="421" r:id="rId30"/>
    <p:sldId id="423" r:id="rId31"/>
    <p:sldId id="422" r:id="rId32"/>
    <p:sldId id="424" r:id="rId33"/>
    <p:sldId id="393" r:id="rId34"/>
    <p:sldId id="40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6FB7BC-2ED3-4C5A-AC58-FD9E9919D17E}">
          <p14:sldIdLst>
            <p14:sldId id="408"/>
            <p14:sldId id="370"/>
            <p14:sldId id="404"/>
            <p14:sldId id="405"/>
            <p14:sldId id="407"/>
            <p14:sldId id="409"/>
            <p14:sldId id="410"/>
            <p14:sldId id="340"/>
            <p14:sldId id="412"/>
            <p14:sldId id="363"/>
            <p14:sldId id="369"/>
            <p14:sldId id="378"/>
            <p14:sldId id="411"/>
            <p14:sldId id="360"/>
            <p14:sldId id="413"/>
            <p14:sldId id="414"/>
            <p14:sldId id="415"/>
            <p14:sldId id="416"/>
            <p14:sldId id="417"/>
            <p14:sldId id="418"/>
            <p14:sldId id="421"/>
            <p14:sldId id="423"/>
            <p14:sldId id="422"/>
            <p14:sldId id="424"/>
            <p14:sldId id="393"/>
            <p14:sldId id="402"/>
          </p14:sldIdLst>
        </p14:section>
        <p14:section name="Раздел без заголовка" id="{91DBBC99-072E-4903-AEC0-8503D9AF141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403"/>
    <a:srgbClr val="040E08"/>
    <a:srgbClr val="35B19D"/>
    <a:srgbClr val="FFFF00"/>
    <a:srgbClr val="35759D"/>
    <a:srgbClr val="B92D14"/>
    <a:srgbClr val="000000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5596" autoAdjust="0"/>
  </p:normalViewPr>
  <p:slideViewPr>
    <p:cSldViewPr>
      <p:cViewPr varScale="1">
        <p:scale>
          <a:sx n="107" d="100"/>
          <a:sy n="107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13261F-9738-4D6A-97DF-188BE07ED2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6C16D7-ADF1-4A19-A6F4-88D212D35D96}" type="slidenum">
              <a:rPr lang="en-US" altLang="ru-RU" sz="1400" smtClean="0"/>
              <a:pPr>
                <a:spcBef>
                  <a:spcPct val="0"/>
                </a:spcBef>
              </a:pPr>
              <a:t>15</a:t>
            </a:fld>
            <a:endParaRPr lang="en-US" altLang="ru-RU" sz="1400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3742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E67605-7FCB-4E0B-B4F0-420B93C6CB17}" type="slidenum">
              <a:rPr lang="en-US" altLang="ru-RU" sz="1400" smtClean="0"/>
              <a:pPr>
                <a:spcBef>
                  <a:spcPct val="0"/>
                </a:spcBef>
              </a:pPr>
              <a:t>16</a:t>
            </a:fld>
            <a:endParaRPr lang="en-US" altLang="ru-RU" sz="1400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2180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F9CB7E-E0DD-4F9B-8D38-6C5E147CA7AA}" type="slidenum">
              <a:rPr lang="en-US" altLang="ru-RU" sz="1400" smtClean="0"/>
              <a:pPr>
                <a:spcBef>
                  <a:spcPct val="0"/>
                </a:spcBef>
              </a:pPr>
              <a:t>17</a:t>
            </a:fld>
            <a:endParaRPr lang="en-US" altLang="ru-RU" sz="140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6713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AAAFEE-E47A-4ABC-9C80-43E46CBD448C}" type="slidenum">
              <a:rPr lang="en-US" altLang="ru-RU" sz="1400" smtClean="0"/>
              <a:pPr>
                <a:spcBef>
                  <a:spcPct val="0"/>
                </a:spcBef>
              </a:pPr>
              <a:t>19</a:t>
            </a:fld>
            <a:endParaRPr lang="en-US" alt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07876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837F51-86E4-4C14-9366-147BCE5BB885}" type="slidenum">
              <a:rPr lang="en-US" altLang="ru-RU" sz="1400" smtClean="0"/>
              <a:pPr>
                <a:spcBef>
                  <a:spcPct val="0"/>
                </a:spcBef>
              </a:pPr>
              <a:t>21</a:t>
            </a:fld>
            <a:endParaRPr lang="en-US" altLang="ru-RU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900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7A2D24-F5F6-4EC2-A568-8BEC2FCB7176}" type="slidenum">
              <a:rPr lang="en-US" altLang="ru-RU" sz="1400" smtClean="0"/>
              <a:pPr>
                <a:spcBef>
                  <a:spcPct val="0"/>
                </a:spcBef>
              </a:pPr>
              <a:t>22</a:t>
            </a:fld>
            <a:endParaRPr lang="en-US" altLang="ru-RU" sz="1400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9723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B0EF79-FE84-4BD8-9E4F-AFAD29DBB781}" type="slidenum">
              <a:rPr lang="en-US" altLang="ru-RU" sz="1400" smtClean="0"/>
              <a:pPr>
                <a:spcBef>
                  <a:spcPct val="0"/>
                </a:spcBef>
              </a:pPr>
              <a:t>24</a:t>
            </a:fld>
            <a:endParaRPr lang="en-US" altLang="ru-RU" sz="1400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5710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3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0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8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53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0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47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19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17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12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97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7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18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2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50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65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58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42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93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65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75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82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78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3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90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00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4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7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17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11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10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35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7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12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77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36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4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5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91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46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850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2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3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00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6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20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37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15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745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75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263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2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3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04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61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66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40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641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50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328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346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369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33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08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94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75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870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00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549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407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502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7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350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52083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855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251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054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7246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04064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54211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983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9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71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86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6818E7-0C95-46B0-A7A9-2422EAED1AF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51808F-FA4C-4B0F-A475-4D80463FEEC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34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32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60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384E8E-A68A-4CED-9C7E-A530F8EBD81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27.04.2022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BA23E6-9907-4B3D-B7BB-60BF6F3CC6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03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37900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058" y="1196752"/>
            <a:ext cx="6984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читательской грамотности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МОУ-СОШ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с.Красновичи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Унечского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Брянской области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Привалова О.В.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56166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35%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населения – </a:t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никогда не читают</a:t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43%-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от случая к случаю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22%-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читают каждый день</a:t>
            </a:r>
            <a:endParaRPr lang="ru-RU" b="1" dirty="0">
              <a:solidFill>
                <a:schemeClr val="tx2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820472" cy="57978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4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российских школьников по развитию </a:t>
            </a:r>
            <a:r>
              <a:rPr lang="ru-RU" altLang="ru-RU" sz="44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метапредметного</a:t>
            </a:r>
            <a:r>
              <a:rPr lang="ru-RU" altLang="ru-RU" sz="4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умения «читательская грамотность»</a:t>
            </a:r>
            <a:br>
              <a:rPr lang="ru-RU" altLang="ru-RU" sz="4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Начальная школа  - </a:t>
            </a:r>
            <a:r>
              <a:rPr lang="en-US" alt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</a:t>
            </a:r>
            <a:r>
              <a:rPr lang="ru-RU" alt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место в мире</a:t>
            </a:r>
            <a:br>
              <a:rPr lang="ru-RU" alt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Основная школа – 40 место в мире.</a:t>
            </a:r>
            <a:br>
              <a:rPr lang="ru-RU" alt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65212"/>
            <a:ext cx="8712968" cy="5604147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</a:rPr>
              <a:t>Проблемы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Бедный кругозор и речевое развитие.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2. Непонимание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устной речи.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3. Способность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учиться «добывать» знания.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4. Непонимание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вопроса.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5. Отсутствие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умения сопоставлять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6. Отсутствие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навыка работы со словарём и справочной литературы.</a:t>
            </a:r>
          </a:p>
          <a:p>
            <a:pPr>
              <a:lnSpc>
                <a:spcPct val="150000"/>
              </a:lnSpc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6891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923"/>
            <a:ext cx="743776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7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1052736"/>
            <a:ext cx="8648700" cy="715962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Основные читательские умения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514350" indent="-514350">
              <a:buAutoNum type="arabicPeriod"/>
            </a:pP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Находить и извлекать информацию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Интегрировать и интерпретировать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Осмысливать и оценивать содержание и форму текста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Использовать информацию из текста</a:t>
            </a:r>
          </a:p>
          <a:p>
            <a:pPr marL="514350" indent="-514350">
              <a:buAutoNum type="arabicPeriod"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-252413" y="657225"/>
            <a:ext cx="10045701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r>
              <a:rPr lang="ru-RU" altLang="ru-RU" sz="4800" b="1" i="1" u="sng" smtClean="0">
                <a:solidFill>
                  <a:srgbClr val="000066"/>
                </a:solidFill>
                <a:latin typeface="Cassandra" charset="0"/>
              </a:rPr>
              <a:t>Прием </a:t>
            </a:r>
          </a:p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r>
              <a:rPr lang="ru-RU" altLang="ru-RU" sz="4800" b="1" i="1" u="sng" smtClean="0">
                <a:solidFill>
                  <a:srgbClr val="000066"/>
                </a:solidFill>
                <a:latin typeface="Cassandra" charset="0"/>
              </a:rPr>
              <a:t>«Верите ли вы, что…»</a:t>
            </a:r>
            <a:r>
              <a:rPr lang="en-US" altLang="ru-RU" sz="4800" smtClean="0">
                <a:solidFill>
                  <a:srgbClr val="4A452A"/>
                </a:solidFill>
                <a:latin typeface="Cassandra" charset="0"/>
              </a:rPr>
              <a:t/>
            </a:r>
            <a:br>
              <a:rPr lang="en-US" altLang="ru-RU" sz="4800" smtClean="0">
                <a:solidFill>
                  <a:srgbClr val="4A452A"/>
                </a:solidFill>
                <a:latin typeface="Cassandra" charset="0"/>
              </a:rPr>
            </a:br>
            <a:endParaRPr lang="en-US" altLang="ru-RU" sz="4800" smtClean="0">
              <a:solidFill>
                <a:srgbClr val="4A452A"/>
              </a:solidFill>
              <a:latin typeface="Cassandra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936625" y="1268413"/>
            <a:ext cx="792003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defTabSz="457200" hangingPunct="0">
              <a:lnSpc>
                <a:spcPct val="100000"/>
              </a:lnSpc>
              <a:spcBef>
                <a:spcPts val="7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endParaRPr lang="ru-RU" altLang="ru-RU" sz="2800" b="1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defTabSz="457200" hangingPunc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</a:pPr>
            <a:endParaRPr lang="en-US" altLang="ru-RU" sz="2800" smtClean="0">
              <a:solidFill>
                <a:srgbClr val="4A452A"/>
              </a:solidFill>
              <a:latin typeface="Calibri" panose="020F0502020204030204" pitchFamily="34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5430838"/>
            <a:ext cx="1938337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795338" y="2381250"/>
            <a:ext cx="78803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умения:</a:t>
            </a:r>
          </a:p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36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связывать разрозненные факты в единую картину;</a:t>
            </a:r>
          </a:p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sz="36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систематизировать уже имеющуюся информацию. </a:t>
            </a:r>
            <a:endParaRPr lang="ru-RU" altLang="ru-RU" sz="36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01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936625" y="296863"/>
            <a:ext cx="7920038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endParaRPr lang="ru-RU" altLang="ru-RU" sz="4400" b="1" i="1" u="sng" smtClean="0">
              <a:solidFill>
                <a:srgbClr val="000066"/>
              </a:solidFill>
              <a:latin typeface="Cassandra" charset="0"/>
            </a:endParaRPr>
          </a:p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r>
              <a:rPr lang="ru-RU" altLang="ru-RU" sz="4400" b="1" i="1" u="sng" smtClean="0">
                <a:solidFill>
                  <a:srgbClr val="000066"/>
                </a:solidFill>
                <a:latin typeface="Cassandra" charset="0"/>
              </a:rPr>
              <a:t>Приём</a:t>
            </a:r>
          </a:p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r>
              <a:rPr lang="ru-RU" altLang="ru-RU" sz="4400" u="sng" smtClean="0">
                <a:solidFill>
                  <a:srgbClr val="000066"/>
                </a:solidFill>
                <a:latin typeface="Cassandra" charset="0"/>
              </a:rPr>
              <a:t> </a:t>
            </a:r>
            <a:r>
              <a:rPr lang="ru-RU" altLang="ru-RU" sz="4400" b="1" i="1" u="sng" smtClean="0">
                <a:solidFill>
                  <a:srgbClr val="000066"/>
                </a:solidFill>
                <a:latin typeface="Cassandra" charset="0"/>
              </a:rPr>
              <a:t>«Письмо с дырками (пробелами)»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07950" y="1593850"/>
            <a:ext cx="8747125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defTabSz="457200" hangingPunct="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endParaRPr lang="ru-RU" altLang="ru-RU" sz="1600" b="1" i="1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algn="ctr" defTabSz="457200" hangingPunct="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endParaRPr lang="ru-RU" altLang="ru-RU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hangingPunct="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endParaRPr lang="ru-RU" altLang="ru-RU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hangingPunct="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r>
              <a:rPr lang="ru-RU" alt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обозначает…</a:t>
            </a:r>
          </a:p>
          <a:p>
            <a:pPr algn="ctr" defTabSz="457200" hangingPunct="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</a:pPr>
            <a:endParaRPr lang="ru-RU" altLang="ru-RU" sz="2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hangingPunct="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r>
              <a:rPr lang="ru-RU" alt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вопросы…</a:t>
            </a:r>
          </a:p>
          <a:p>
            <a:pPr algn="ctr" defTabSz="457200" hangingPunct="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endParaRPr lang="ru-RU" altLang="ru-RU" sz="2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hangingPunct="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r>
              <a:rPr lang="ru-RU" alt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форма имени существительного - … падеж…числа.</a:t>
            </a:r>
          </a:p>
          <a:p>
            <a:pPr algn="ctr" defTabSz="457200" hangingPunct="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endParaRPr lang="ru-RU" altLang="ru-RU" sz="2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hangingPunct="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ru-RU" sz="1600" dirty="0" smtClean="0">
              <a:solidFill>
                <a:srgbClr val="4A452A"/>
              </a:solidFill>
              <a:latin typeface="Calibri" panose="020F0502020204030204" pitchFamily="34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570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2610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23850" y="296863"/>
            <a:ext cx="882015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r>
              <a:rPr lang="ru-RU" altLang="ru-RU" sz="4400" b="1" i="1" u="sng" smtClean="0">
                <a:solidFill>
                  <a:srgbClr val="000066"/>
                </a:solidFill>
                <a:latin typeface="Cassandra" charset="0"/>
              </a:rPr>
              <a:t>Прием «Составление кластера»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35038" y="1593850"/>
            <a:ext cx="7920037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defTabSz="457200" hangingPunct="0">
              <a:lnSpc>
                <a:spcPct val="100000"/>
              </a:lnSpc>
              <a:spcBef>
                <a:spcPts val="8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r>
              <a:rPr lang="ru-RU" altLang="ru-RU" b="1" smtClean="0">
                <a:solidFill>
                  <a:srgbClr val="000066"/>
                </a:solidFill>
                <a:latin typeface="Calibri" panose="020F0502020204030204" pitchFamily="34" charset="0"/>
              </a:rPr>
              <a:t>Кластер является приемом графической систематизации материала. Этот прием формирует умения выделять смысловые единицы текста и графически оформлять в определенном порядке в виде грозди, компонуя материал по категориям.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95813"/>
            <a:ext cx="1944688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608513"/>
            <a:ext cx="24320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2"/>
          <p:cNvSpPr>
            <a:spLocks noChangeArrowheads="1"/>
          </p:cNvSpPr>
          <p:nvPr/>
        </p:nvSpPr>
        <p:spPr bwMode="auto">
          <a:xfrm>
            <a:off x="2916238" y="404813"/>
            <a:ext cx="3600450" cy="6477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4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95650" y="374650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0" hangingPunct="0"/>
            <a:r>
              <a:rPr lang="ru-RU" altLang="ru-RU" sz="4000" smtClean="0">
                <a:solidFill>
                  <a:srgbClr val="000000"/>
                </a:solidFill>
                <a:latin typeface="Arial Black" panose="020B0A04020102020204" pitchFamily="34" charset="0"/>
              </a:rPr>
              <a:t>Кластер</a:t>
            </a:r>
          </a:p>
        </p:txBody>
      </p:sp>
    </p:spTree>
    <p:extLst>
      <p:ext uri="{BB962C8B-B14F-4D97-AF65-F5344CB8AC3E}">
        <p14:creationId xmlns:p14="http://schemas.microsoft.com/office/powerpoint/2010/main" val="1748162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9325" y="1700213"/>
            <a:ext cx="470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0" hangingPunct="0"/>
            <a:r>
              <a:rPr lang="ru-RU" altLang="ru-RU" sz="2800" smtClean="0">
                <a:solidFill>
                  <a:srgbClr val="000000"/>
                </a:solidFill>
                <a:latin typeface="Arial Black" panose="020B0A04020102020204" pitchFamily="34" charset="0"/>
              </a:rPr>
              <a:t>Имя существительное</a:t>
            </a:r>
          </a:p>
        </p:txBody>
      </p:sp>
    </p:spTree>
    <p:extLst>
      <p:ext uri="{BB962C8B-B14F-4D97-AF65-F5344CB8AC3E}">
        <p14:creationId xmlns:p14="http://schemas.microsoft.com/office/powerpoint/2010/main" val="27882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79388" y="296863"/>
            <a:ext cx="867568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ru-RU" sz="1800" smtClean="0"/>
              <a:t/>
            </a:r>
            <a:br>
              <a:rPr lang="en-US" altLang="ru-RU" sz="1800" smtClean="0"/>
            </a:br>
            <a:endParaRPr lang="ru-RU" altLang="ru-RU" sz="4800" b="1" u="sng" smtClean="0">
              <a:solidFill>
                <a:srgbClr val="000066"/>
              </a:solidFill>
              <a:latin typeface="Cassandra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827088" y="296863"/>
            <a:ext cx="792003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57200" hangingPunct="0">
              <a:lnSpc>
                <a:spcPct val="100000"/>
              </a:lnSpc>
              <a:spcBef>
                <a:spcPts val="800"/>
              </a:spcBef>
            </a:pPr>
            <a:endParaRPr lang="en-US" altLang="ru-RU" sz="2800" smtClean="0">
              <a:solidFill>
                <a:srgbClr val="4A452A"/>
              </a:solidFill>
              <a:latin typeface="Calibri" panose="020F0502020204030204" pitchFamily="34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651500"/>
            <a:ext cx="17240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87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3"/>
          <p:cNvSpPr>
            <a:spLocks noChangeArrowheads="1"/>
          </p:cNvSpPr>
          <p:nvPr/>
        </p:nvSpPr>
        <p:spPr bwMode="auto">
          <a:xfrm>
            <a:off x="1111250" y="598488"/>
            <a:ext cx="6985000" cy="8636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6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627063"/>
            <a:ext cx="70167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275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565" t="22063" r="22074" b="15341"/>
          <a:stretch/>
        </p:blipFill>
        <p:spPr bwMode="auto">
          <a:xfrm>
            <a:off x="107504" y="908720"/>
            <a:ext cx="8964488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5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7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936625" y="296863"/>
            <a:ext cx="7920038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r>
              <a:rPr lang="ru-RU" altLang="ru-RU" sz="4400" b="1" i="1" u="sng" smtClean="0">
                <a:solidFill>
                  <a:srgbClr val="000066"/>
                </a:solidFill>
                <a:latin typeface="Cassandra" charset="0"/>
              </a:rPr>
              <a:t>Прием «Мозаика».</a:t>
            </a:r>
            <a:r>
              <a:rPr lang="ru-RU" altLang="ru-RU" sz="4400" u="sng" smtClean="0">
                <a:solidFill>
                  <a:srgbClr val="000066"/>
                </a:solidFill>
                <a:latin typeface="Cassandra" charset="0"/>
              </a:rPr>
              <a:t> </a:t>
            </a:r>
            <a:r>
              <a:rPr lang="ru-RU" altLang="ru-RU" sz="1800" smtClean="0">
                <a:solidFill>
                  <a:srgbClr val="000066"/>
                </a:solidFill>
                <a:latin typeface="Cassandra" charset="0"/>
              </a:rPr>
              <a:t/>
            </a:r>
            <a:br>
              <a:rPr lang="ru-RU" altLang="ru-RU" sz="1800" smtClean="0">
                <a:solidFill>
                  <a:srgbClr val="000066"/>
                </a:solidFill>
                <a:latin typeface="Cassandra" charset="0"/>
              </a:rPr>
            </a:br>
            <a:r>
              <a:rPr lang="ru-RU" altLang="ru-RU" sz="4400" b="1" u="sng" smtClean="0">
                <a:solidFill>
                  <a:srgbClr val="000066"/>
                </a:solidFill>
                <a:latin typeface="Cassandra" charset="0"/>
              </a:rPr>
              <a:t>«Реставрация текста»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50825" y="1593850"/>
            <a:ext cx="86042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defTabSz="457200" hangingPunct="0">
              <a:lnSpc>
                <a:spcPct val="100000"/>
              </a:lnSpc>
              <a:spcBef>
                <a:spcPts val="7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r>
              <a:rPr lang="ru-RU" altLang="ru-RU" sz="2800" b="1" smtClean="0">
                <a:solidFill>
                  <a:srgbClr val="000066"/>
                </a:solidFill>
                <a:latin typeface="Calibri" panose="020F0502020204030204" pitchFamily="34" charset="0"/>
              </a:rPr>
              <a:t>Сложение целого текста из частей. Эффективен при изучении, например,  в 5 классе тем: “Текст”, “ Тема текста”.</a:t>
            </a:r>
          </a:p>
          <a:p>
            <a:pPr defTabSz="457200" hangingPunct="0">
              <a:lnSpc>
                <a:spcPct val="100000"/>
              </a:lnSpc>
              <a:spcBef>
                <a:spcPts val="7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r>
              <a:rPr lang="ru-RU" altLang="ru-RU" sz="2800" b="1" smtClean="0">
                <a:solidFill>
                  <a:srgbClr val="000066"/>
                </a:solidFill>
                <a:latin typeface="Calibri" panose="020F0502020204030204" pitchFamily="34" charset="0"/>
              </a:rPr>
              <a:t>Текст разделяется на части (предложения, абзацы).</a:t>
            </a:r>
          </a:p>
          <a:p>
            <a:pPr defTabSz="457200" hangingPunct="0">
              <a:lnSpc>
                <a:spcPct val="100000"/>
              </a:lnSpc>
              <a:spcBef>
                <a:spcPts val="7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r>
              <a:rPr lang="ru-RU" altLang="ru-RU" sz="2800" b="1" smtClean="0">
                <a:solidFill>
                  <a:srgbClr val="000066"/>
                </a:solidFill>
                <a:latin typeface="Calibri" panose="020F0502020204030204" pitchFamily="34" charset="0"/>
              </a:rPr>
              <a:t>Ученикам предлагается собрать текст из разрозненных частей, разложив их в правильной последовательности. В качестве варианта выполнения задания ученики могут предложить несколько различных путей последовательного соединения.</a:t>
            </a:r>
          </a:p>
          <a:p>
            <a:pPr defTabSz="457200" hangingPunct="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</a:pPr>
            <a:endParaRPr lang="en-US" altLang="ru-RU" sz="2800" smtClean="0">
              <a:solidFill>
                <a:srgbClr val="4A452A"/>
              </a:solidFill>
              <a:latin typeface="Calibri" panose="020F0502020204030204" pitchFamily="34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553075"/>
            <a:ext cx="15732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021763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976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936625" y="296863"/>
            <a:ext cx="7920038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r>
              <a:rPr lang="ru-RU" altLang="ru-RU" sz="5400" b="1" i="1" u="sng" smtClean="0">
                <a:solidFill>
                  <a:srgbClr val="000066"/>
                </a:solidFill>
                <a:latin typeface="Cassandra" charset="0"/>
              </a:rPr>
              <a:t>Приём «Маркировка».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03238" y="1052513"/>
            <a:ext cx="8640762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defTabSz="457200" hangingPunct="0">
              <a:lnSpc>
                <a:spcPct val="100000"/>
              </a:lnSpc>
              <a:spcBef>
                <a:spcPts val="7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r>
              <a:rPr lang="ru-RU" altLang="ru-RU" sz="2800" b="1" smtClean="0">
                <a:solidFill>
                  <a:srgbClr val="000066"/>
                </a:solidFill>
                <a:latin typeface="Calibri" panose="020F0502020204030204" pitchFamily="34" charset="0"/>
              </a:rPr>
              <a:t>Перед чтением текста предлагается учащимся несколько вопросов на мотивацию: Почему я должен прочесть этот текст? Далее используется прием </a:t>
            </a:r>
            <a:r>
              <a:rPr lang="ru-RU" altLang="ru-RU" sz="2800" b="1" i="1" smtClean="0">
                <a:solidFill>
                  <a:srgbClr val="000066"/>
                </a:solidFill>
                <a:latin typeface="Calibri" panose="020F0502020204030204" pitchFamily="34" charset="0"/>
              </a:rPr>
              <a:t>маркировки текста</a:t>
            </a:r>
            <a:r>
              <a:rPr lang="ru-RU" altLang="ru-RU" sz="2800" b="1" smtClean="0">
                <a:solidFill>
                  <a:srgbClr val="000066"/>
                </a:solidFill>
                <a:latin typeface="Calibri" panose="020F0502020204030204" pitchFamily="34" charset="0"/>
              </a:rPr>
              <a:t>: на лист учебника с текстом надеваем файл, в руки берем цветной маркер и читаем текст по абзацам, выделяя главное и отмечая цифрами абзацы. Далее нужно пересказать по маркированному. Кроме того, что этот прием незаменимо действует при работе с лингвистическими текстами, также успешно его можно использовать при составлении плана любого текста.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5651500"/>
            <a:ext cx="16160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8926513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Прямоугольник 2"/>
          <p:cNvSpPr>
            <a:spLocks noChangeArrowheads="1"/>
          </p:cNvSpPr>
          <p:nvPr/>
        </p:nvSpPr>
        <p:spPr bwMode="auto">
          <a:xfrm>
            <a:off x="1547813" y="296863"/>
            <a:ext cx="6624637" cy="90011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65550" y="344488"/>
            <a:ext cx="2262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eaLnBrk="0" hangingPunct="0"/>
            <a:r>
              <a:rPr lang="ru-RU" altLang="ru-RU" sz="4000" smtClean="0">
                <a:solidFill>
                  <a:srgbClr val="000000"/>
                </a:solidFill>
                <a:latin typeface="Arial Black" panose="020B0A04020102020204" pitchFamily="34" charset="0"/>
              </a:rPr>
              <a:t>Инсерт</a:t>
            </a:r>
          </a:p>
        </p:txBody>
      </p:sp>
    </p:spTree>
    <p:extLst>
      <p:ext uri="{BB962C8B-B14F-4D97-AF65-F5344CB8AC3E}">
        <p14:creationId xmlns:p14="http://schemas.microsoft.com/office/powerpoint/2010/main" val="287624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936625" y="296863"/>
            <a:ext cx="7920038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r>
              <a:rPr lang="ru-RU" altLang="ru-RU" sz="4800" b="1" i="1" u="sng" smtClean="0">
                <a:solidFill>
                  <a:srgbClr val="000066"/>
                </a:solidFill>
                <a:latin typeface="Cassandra" charset="0"/>
              </a:rPr>
              <a:t>Прием </a:t>
            </a:r>
          </a:p>
          <a:p>
            <a:pPr algn="ctr" defTabSz="457200" hangingPunct="0">
              <a:lnSpc>
                <a:spcPct val="100000"/>
              </a:lnSpc>
              <a:spcBef>
                <a:spcPct val="0"/>
              </a:spcBef>
            </a:pPr>
            <a:r>
              <a:rPr lang="ru-RU" altLang="ru-RU" sz="4800" b="1" i="1" u="sng" smtClean="0">
                <a:solidFill>
                  <a:srgbClr val="000066"/>
                </a:solidFill>
                <a:latin typeface="Cassandra" charset="0"/>
              </a:rPr>
              <a:t>«Письмо по кругу»</a:t>
            </a: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71438" y="1196975"/>
            <a:ext cx="8855075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defTabSz="457200" hangingPunct="0">
              <a:lnSpc>
                <a:spcPct val="100000"/>
              </a:lnSpc>
              <a:spcBef>
                <a:spcPts val="7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endParaRPr lang="ru-RU" altLang="ru-RU" sz="280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algn="ctr" defTabSz="457200" hangingPunct="0">
              <a:lnSpc>
                <a:spcPct val="100000"/>
              </a:lnSpc>
              <a:spcBef>
                <a:spcPts val="700"/>
              </a:spcBef>
              <a:buClr>
                <a:srgbClr val="000066"/>
              </a:buClr>
              <a:buFont typeface="Wingdings 2" panose="05020102010507070707" pitchFamily="18" charset="2"/>
              <a:buChar char=""/>
            </a:pPr>
            <a:r>
              <a:rPr lang="ru-RU" altLang="ru-RU" sz="2800" smtClean="0">
                <a:solidFill>
                  <a:srgbClr val="000066"/>
                </a:solidFill>
                <a:latin typeface="Calibri" panose="020F0502020204030204" pitchFamily="34" charset="0"/>
              </a:rPr>
              <a:t>У каждого ученика должен быть лист бумаги. Предлагается детям записать одно-два предложения по определенной теме. Затем листы передаются по часовой стрелке. Каждый должен прочитать написанное и продолжить записи. Так продолжается, пока лист не вернется к первому автору. Затем слово предоставляется одному ученику, который вслух читает записи. Остальные дополняют, если не прозвучало то, что они считают важным.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5624513"/>
            <a:ext cx="215741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794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Чтение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– это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основной и ничем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незаменимый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источник социального опыта прошлого и настоящего, важнейший способ освоения базовой социально значимой информации.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Чтение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и работа с текстом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а не слово учителя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основа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современных образовательных технологий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Грамотно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читать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– это значит </a:t>
            </a:r>
            <a:r>
              <a:rPr lang="ru-RU" sz="2400" dirty="0">
                <a:solidFill>
                  <a:srgbClr val="C00000"/>
                </a:solidFill>
              </a:rPr>
              <a:t>понимать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текст, </a:t>
            </a:r>
            <a:r>
              <a:rPr lang="ru-RU" sz="2400" dirty="0">
                <a:solidFill>
                  <a:srgbClr val="C00000"/>
                </a:solidFill>
              </a:rPr>
              <a:t>размышлять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над его содержанием,</a:t>
            </a:r>
            <a:r>
              <a:rPr lang="ru-RU" sz="2400" dirty="0">
                <a:solidFill>
                  <a:srgbClr val="C00000"/>
                </a:solidFill>
              </a:rPr>
              <a:t> оценивать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его смысл и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значение, </a:t>
            </a:r>
            <a:r>
              <a:rPr lang="ru-RU" sz="2400" dirty="0">
                <a:solidFill>
                  <a:srgbClr val="C00000"/>
                </a:solidFill>
              </a:rPr>
              <a:t>фиксировать и использовать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полученную информацию, </a:t>
            </a:r>
            <a:r>
              <a:rPr lang="ru-RU" sz="2400" dirty="0">
                <a:solidFill>
                  <a:srgbClr val="C00000"/>
                </a:solidFill>
              </a:rPr>
              <a:t>излагать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свои мысли о прочитанном.</a:t>
            </a:r>
          </a:p>
          <a:p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68952" cy="55446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D:\Челдышкина\!!!!_Педагогический_совет_читатаельская_грамотность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256"/>
            <a:ext cx="2652727" cy="198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7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8304" y="1268760"/>
            <a:ext cx="86409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052736"/>
            <a:ext cx="136815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89" y="26296"/>
            <a:ext cx="72008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" y="3412"/>
            <a:ext cx="743776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743776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743776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692"/>
            <a:ext cx="743776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31" t="40245" r="36982" b="16117"/>
          <a:stretch/>
        </p:blipFill>
        <p:spPr>
          <a:xfrm>
            <a:off x="323528" y="1065213"/>
            <a:ext cx="8618676" cy="55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904" y="980728"/>
            <a:ext cx="8952983" cy="5688632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r">
              <a:buNone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Чтение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— это окошко, через которое дети 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видят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  и познают мир и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самих себя.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Оно открывается перед ребенком лишь тогда, когда наряду с чтением, одновременно с ним и даже раньше, чем впервые раскрыта книга, начинается кропотливая работа над словом</a:t>
            </a:r>
            <a:endParaRPr lang="ru-RU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В.А.Сухомлинский</a:t>
            </a:r>
          </a:p>
          <a:p>
            <a:pPr algn="r">
              <a:buNone/>
            </a:pPr>
            <a:endParaRPr lang="ru-RU" sz="2000" dirty="0" smtClean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3842" name="Picture 2" descr="D:\Челдышкина\kniga-ram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4371876" cy="23762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385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дагогический совет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1282</TotalTime>
  <Words>373</Words>
  <Application>Microsoft Office PowerPoint</Application>
  <PresentationFormat>Экран (4:3)</PresentationFormat>
  <Paragraphs>73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3" baseType="lpstr">
      <vt:lpstr>Arial</vt:lpstr>
      <vt:lpstr>Arial Black</vt:lpstr>
      <vt:lpstr>Calibri</vt:lpstr>
      <vt:lpstr>Cassandra</vt:lpstr>
      <vt:lpstr>DejaVu Sans</vt:lpstr>
      <vt:lpstr>Microsoft Sans Serif</vt:lpstr>
      <vt:lpstr>Times New Roman</vt:lpstr>
      <vt:lpstr>Wingdings 2</vt:lpstr>
      <vt:lpstr>Педагогический совет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35% населения –  никогда не читают  43%- от случая к случаю  22%- читают каждый день</vt:lpstr>
      <vt:lpstr>Результаты российских школьников по развитию метапредметного умения «читательская грамотность»  Начальная школа  - II  место в мире Основная школа – 40 место в мире. </vt:lpstr>
      <vt:lpstr>Презентация PowerPoint</vt:lpstr>
      <vt:lpstr>Презентация PowerPoint</vt:lpstr>
      <vt:lpstr>Основные читательские умения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 совет</dc:title>
  <dc:creator>cheldyshkina</dc:creator>
  <dc:description>http://propowerpoint.ru - Бесплатные шаблоны для презентаций. Полезные советы и уроки  _x000d__x000d_
PowerPoint .</dc:description>
  <cp:lastModifiedBy>пк</cp:lastModifiedBy>
  <cp:revision>122</cp:revision>
  <dcterms:created xsi:type="dcterms:W3CDTF">2016-03-22T08:13:43Z</dcterms:created>
  <dcterms:modified xsi:type="dcterms:W3CDTF">2022-04-27T19:32:14Z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000800a20b0000000000010243100207f8000400038000</vt:lpwstr>
  </property>
</Properties>
</file>