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8" r:id="rId9"/>
    <p:sldId id="264" r:id="rId10"/>
    <p:sldId id="269" r:id="rId11"/>
    <p:sldId id="266" r:id="rId12"/>
    <p:sldId id="267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0" r:id="rId21"/>
    <p:sldId id="271" r:id="rId22"/>
    <p:sldId id="2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86" d="100"/>
          <a:sy n="86" d="100"/>
        </p:scale>
        <p:origin x="-1392" y="-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92B728-4B07-49C3-B1BF-D7CE2397AD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5437AA1-14EE-4DBD-849E-1BC8DDF8C0D8}">
      <dgm:prSet/>
      <dgm:spPr/>
      <dgm:t>
        <a:bodyPr/>
        <a:lstStyle/>
        <a:p>
          <a:pPr rtl="0"/>
          <a:r>
            <a:rPr lang="ru-RU" dirty="0" smtClean="0"/>
            <a:t>СПАСИБО ЗА ВНИМАНИЕ!</a:t>
          </a:r>
          <a:endParaRPr lang="ru-RU" dirty="0"/>
        </a:p>
      </dgm:t>
    </dgm:pt>
    <dgm:pt modelId="{6A7BBA87-7058-4530-9688-E6DCB50024AB}" type="parTrans" cxnId="{D15FEA6F-A5CD-4389-9F69-F1E81A658FAB}">
      <dgm:prSet/>
      <dgm:spPr/>
      <dgm:t>
        <a:bodyPr/>
        <a:lstStyle/>
        <a:p>
          <a:endParaRPr lang="ru-RU"/>
        </a:p>
      </dgm:t>
    </dgm:pt>
    <dgm:pt modelId="{42FF8157-46BA-4E7E-885C-024791F107A2}" type="sibTrans" cxnId="{D15FEA6F-A5CD-4389-9F69-F1E81A658FAB}">
      <dgm:prSet/>
      <dgm:spPr/>
      <dgm:t>
        <a:bodyPr/>
        <a:lstStyle/>
        <a:p>
          <a:endParaRPr lang="ru-RU"/>
        </a:p>
      </dgm:t>
    </dgm:pt>
    <dgm:pt modelId="{2B899210-EBA4-4335-8873-11FB0FA02759}" type="pres">
      <dgm:prSet presAssocID="{3692B728-4B07-49C3-B1BF-D7CE2397AD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A042F0-33F9-41E1-A3DA-FAE1FF1E535A}" type="pres">
      <dgm:prSet presAssocID="{45437AA1-14EE-4DBD-849E-1BC8DDF8C0D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2C0C5F-C2C8-4AF3-97C1-63710D91E2EB}" type="presOf" srcId="{45437AA1-14EE-4DBD-849E-1BC8DDF8C0D8}" destId="{60A042F0-33F9-41E1-A3DA-FAE1FF1E535A}" srcOrd="0" destOrd="0" presId="urn:microsoft.com/office/officeart/2005/8/layout/vList2"/>
    <dgm:cxn modelId="{D15FEA6F-A5CD-4389-9F69-F1E81A658FAB}" srcId="{3692B728-4B07-49C3-B1BF-D7CE2397AD3F}" destId="{45437AA1-14EE-4DBD-849E-1BC8DDF8C0D8}" srcOrd="0" destOrd="0" parTransId="{6A7BBA87-7058-4530-9688-E6DCB50024AB}" sibTransId="{42FF8157-46BA-4E7E-885C-024791F107A2}"/>
    <dgm:cxn modelId="{6D1105B1-BFF9-4695-88C7-CE94E6C967D4}" type="presOf" srcId="{3692B728-4B07-49C3-B1BF-D7CE2397AD3F}" destId="{2B899210-EBA4-4335-8873-11FB0FA02759}" srcOrd="0" destOrd="0" presId="urn:microsoft.com/office/officeart/2005/8/layout/vList2"/>
    <dgm:cxn modelId="{15179639-57EC-4B78-9ACF-6DEFD515D957}" type="presParOf" srcId="{2B899210-EBA4-4335-8873-11FB0FA02759}" destId="{60A042F0-33F9-41E1-A3DA-FAE1FF1E535A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C31B6-AA26-40CD-BE64-7A1D0DA02AC7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9BF31-EFA0-44E1-B1F6-FA87250F71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5608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9BF31-EFA0-44E1-B1F6-FA87250F71A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1003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86C6DDC-B7CE-451D-B331-CCBA05E68729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3BF8319-7DAB-4CF6-89DB-13235586447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="" xmlns:p14="http://schemas.microsoft.com/office/powerpoint/2010/main" val="2537654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6DDC-B7CE-451D-B331-CCBA05E68729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8319-7DAB-4CF6-89DB-1323558644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67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6DDC-B7CE-451D-B331-CCBA05E68729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8319-7DAB-4CF6-89DB-1323558644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1285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6DDC-B7CE-451D-B331-CCBA05E68729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8319-7DAB-4CF6-89DB-1323558644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5371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6C6DDC-B7CE-451D-B331-CCBA05E68729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BF8319-7DAB-4CF6-89DB-1323558644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="" xmlns:p14="http://schemas.microsoft.com/office/powerpoint/2010/main" val="242213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6DDC-B7CE-451D-B331-CCBA05E68729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8319-7DAB-4CF6-89DB-1323558644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7006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6DDC-B7CE-451D-B331-CCBA05E68729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8319-7DAB-4CF6-89DB-1323558644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9825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6DDC-B7CE-451D-B331-CCBA05E68729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8319-7DAB-4CF6-89DB-1323558644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7597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6DDC-B7CE-451D-B331-CCBA05E68729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8319-7DAB-4CF6-89DB-1323558644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924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6C6DDC-B7CE-451D-B331-CCBA05E68729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BF8319-7DAB-4CF6-89DB-1323558644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2047411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6C6DDC-B7CE-451D-B331-CCBA05E68729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BF8319-7DAB-4CF6-89DB-1323558644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4037302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86C6DDC-B7CE-451D-B331-CCBA05E68729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13BF8319-7DAB-4CF6-89DB-1323558644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261677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1491" y="1189987"/>
            <a:ext cx="9772073" cy="4268703"/>
          </a:xfrm>
        </p:spPr>
        <p:txBody>
          <a:bodyPr anchor="ctr"/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ВНЕУРОЧНЫЕ ЗАНЯТИЯ </a:t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ИХ РОЛЬ </a:t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ПОВЫШЕНИИ ИНТЕРЕСА МЛАДШИХ ШКОЛЬНИКОВ</a:t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РОДНОМУ ЯЗЫКУ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032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236" y="120073"/>
            <a:ext cx="10871199" cy="942109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ВНЕУРОЧНОЙ РАБОТЫ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5236" y="1246909"/>
            <a:ext cx="10871199" cy="480290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деятельность;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проблемно-ценностное общение;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досугово-развлекательная деятельность (досуговое общение);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творчество;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творчество;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(производственная) деятельность;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спортивно-оздоровительная деятельность;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туристско-краеведческая деятельность.</a:t>
            </a:r>
          </a:p>
          <a:p>
            <a:pPr marL="342900" indent="-342900">
              <a:buAutoNum type="arabicPeriod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727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внеурочной работы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71599" y="1413164"/>
            <a:ext cx="9869055" cy="498763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постоянно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внеурочные занятия (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кружки, клубы, журналы, стенная печать, информационный стенд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работающие в течение всего учебного года;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эпизодические (викторины, конкурсы, олимпиады, КВНы, экскурсии).</a:t>
            </a:r>
          </a:p>
        </p:txBody>
      </p:sp>
    </p:spTree>
    <p:extLst>
      <p:ext uri="{BB962C8B-B14F-4D97-AF65-F5344CB8AC3E}">
        <p14:creationId xmlns="" xmlns:p14="http://schemas.microsoft.com/office/powerpoint/2010/main" val="183429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236" y="120073"/>
            <a:ext cx="10871199" cy="942109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ПРИЁМЫ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5236" y="1246909"/>
            <a:ext cx="10871199" cy="52924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превращения слов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«Исправь ошибки»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«Расшифруй слово», «Расшифруй текст»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Разгадывание кроссвордов, шарад, головоломок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кроссвордов, ребусов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«Дня вежливых слов»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 «Знатоки», «Умники и умницы»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Викторины «Чудеса в стране слов», «В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королевсте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ошибок»</a:t>
            </a:r>
          </a:p>
          <a:p>
            <a:pPr marL="342900" indent="-342900">
              <a:buAutoNum type="arabicPeriod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Инсценирование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Составление плакатов - помощников 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КВН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ИКТ-технологий</a:t>
            </a:r>
          </a:p>
          <a:p>
            <a:pPr marL="342900" indent="-342900">
              <a:buAutoNum type="arabicPeriod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>
              <a:buAutoNum type="arabicPeriod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540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ds04.infourok.ru/uploads/ex/0e71/000bf550-093a6dcd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2167" y="241021"/>
            <a:ext cx="8151144" cy="6113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s://fs00.infourok.ru/images/doc/218/2727/1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556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ds04.infourok.ru/uploads/ex/086e/00174d75-447e27e9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6751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i.pinimg.com/originals/df/e2/dd/dfe2dd2cb46eb041a462ee69a70745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8758" y="213862"/>
            <a:ext cx="8369153" cy="58784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https://fsd.kopilkaurokov.ru/uploads/user_file_57bdecc9d5a3d/vnieklassnoiemieropriiatiieporusskomuiazykuvielikipriekrasientyrusskiiiazyk_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https://fsd.kopilkaurokov.ru/uploads/user_file_57bdecc9d5a3d/vnieklassnoiemieropriiatiieporusskomuiazykuvielikipriekrasientyrusskiiiazyk_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6" name="Picture 6" descr="https://fsd.kopilkaurokov.ru/uploads/user_file_57bdecc9d5a3d/vnieklassnoiemieropriiatiieporusskomuiazykuvielikipriekrasientyrusskiiiazyk_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1899" y="0"/>
            <a:ext cx="7981754" cy="6624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ds05.infourok.ru/uploads/ex/1290/00124e87-ffd0e1cc/hello_html_m39b42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9811" y="307467"/>
            <a:ext cx="8416887" cy="63126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cloud2.prezentacii.org/posts/2016-03/2/7/4/27488849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6598" y="188691"/>
            <a:ext cx="8626207" cy="6469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599" y="685799"/>
            <a:ext cx="9887527" cy="5327073"/>
          </a:xfrm>
        </p:spPr>
        <p:txBody>
          <a:bodyPr>
            <a:normAutofit/>
          </a:bodyPr>
          <a:lstStyle/>
          <a:p>
            <a:r>
              <a:rPr lang="ru-RU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 можно повысить интерес к изучению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родного (русского)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 у младших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школьников?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акую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в этом процессе повышения интереса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родному (русскому)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языку играет внеурочная деятельность?</a:t>
            </a:r>
          </a:p>
        </p:txBody>
      </p:sp>
    </p:spTree>
    <p:extLst>
      <p:ext uri="{BB962C8B-B14F-4D97-AF65-F5344CB8AC3E}">
        <p14:creationId xmlns="" xmlns:p14="http://schemas.microsoft.com/office/powerpoint/2010/main" val="327022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236" y="120073"/>
            <a:ext cx="10871199" cy="942109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5236" y="794327"/>
            <a:ext cx="10732655" cy="580043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мультимедийное предъявление материала даёт визуализацию целостного недоступного образа в удобном темпе, очередности и форме, что особенно эффективно на начальной стадии обучения;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навигация индивидуализирует обучение, незаменима для решения задач и повторения при подготовке к контролю;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производительность освобождает от рутины и формирует информационную культуру путём автоматизации: поиска в больших базах данных, вычисления, оформления результатов;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заменяет оперативную реакцию (консультацию) преподавателя и необходим при самообучении, индивидуальный тренинге и контроле с сохранением параметров и накапливанием результатов для обоснованной и объективной балловой оценки обучения.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посредством сети связывает с обучающимися, преподавателем, внешними консультантами, удалённым оборудованием.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554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236" y="120073"/>
            <a:ext cx="10871199" cy="942109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работ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5236" y="794327"/>
            <a:ext cx="10732655" cy="580043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dirty="0"/>
              <a:t> 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работа с текстом и предложением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2) работа со словарными словами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3) работа со скороговоркой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4) сочинение с использованием аудио-видео средств;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5) помощь компьютера при различных видах разбора;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6) задания занимательного характера (загадки, ребусы, кроссворды, «Найди лишнее слово», «Составь пословицу»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и.т.д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412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454224" y="2093203"/>
          <a:ext cx="9099933" cy="1729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583" y="203200"/>
            <a:ext cx="11092872" cy="6474691"/>
          </a:xfrm>
        </p:spPr>
        <p:txBody>
          <a:bodyPr>
            <a:normAutofit/>
          </a:bodyPr>
          <a:lstStyle/>
          <a:p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возможности внеурочной деятельности как средства повышения интереса к изучению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родного (русского)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-раскрыть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сущность интереса и его роль в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-установить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внеурочной деятельности по русскому языку в формировании повышения интереса к изучению родного языка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некоторыми приёмами и методами, которые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использованы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внеурочных занятиях, направленных на повышение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интереса школьников к родному языку.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83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582" y="342502"/>
            <a:ext cx="4210916" cy="49857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309" y="342502"/>
            <a:ext cx="4073304" cy="49857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60582" y="5328226"/>
            <a:ext cx="4210916" cy="12480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Лидия Ильинична </a:t>
            </a:r>
            <a:r>
              <a:rPr lang="ru-RU" dirty="0" err="1" smtClean="0"/>
              <a:t>Божович</a:t>
            </a:r>
            <a:endParaRPr lang="ru-RU" dirty="0"/>
          </a:p>
          <a:p>
            <a:pPr algn="ctr"/>
            <a:r>
              <a:rPr lang="ru-RU" dirty="0" smtClean="0"/>
              <a:t>Советский психолог, ученица Л. Выготского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41309" y="5328225"/>
            <a:ext cx="4073304" cy="124806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Галина Ивановна Щукина</a:t>
            </a:r>
          </a:p>
          <a:p>
            <a:pPr algn="ctr"/>
            <a:r>
              <a:rPr lang="ru-RU" dirty="0" smtClean="0"/>
              <a:t>Советский и российский учёный в области педагогики, профессор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4628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491" y="196272"/>
            <a:ext cx="11508509" cy="1235364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повышения интереса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урокам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родного (русского) языка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53309" y="1967345"/>
            <a:ext cx="9882909" cy="1784929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с жизнью – необходимое условие поднятия интереса обучающихся к изучению грамматики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53309" y="3925456"/>
            <a:ext cx="9882909" cy="193501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 и перспективность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интереса у обучающихся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по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родному (русскому)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языку.</a:t>
            </a:r>
          </a:p>
          <a:p>
            <a:pPr marL="571500" indent="-571500">
              <a:buAutoNum type="romanUcPeriod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208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533237" y="113145"/>
            <a:ext cx="9601200" cy="1485900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повышения интереса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урокам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родного (русского) языка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33237" y="3703781"/>
            <a:ext cx="9578108" cy="1588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Наглядность как средство развития интереса к урокам русского языка.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56329" y="1505527"/>
            <a:ext cx="9578108" cy="2281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Мыслительные задачи, выдвигаемые перед обучающимися, - один из приёмов развития интереса к занятиям по родному (русскому) языку.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81018" y="5292437"/>
            <a:ext cx="9531927" cy="1228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игр – упражнений для развития интереса к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урокам родного (русского)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языка.</a:t>
            </a:r>
          </a:p>
        </p:txBody>
      </p:sp>
    </p:spTree>
    <p:extLst>
      <p:ext uri="{BB962C8B-B14F-4D97-AF65-F5344CB8AC3E}">
        <p14:creationId xmlns="" xmlns:p14="http://schemas.microsoft.com/office/powerpoint/2010/main" val="259245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9127" y="230909"/>
            <a:ext cx="10714182" cy="6271491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внеурочной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деятельностью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реализации ФГОС НОО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образовательную деятельность, осуществляемую в формах, отличных от классно-урочной,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направленную на достижение планируемых результатов освоения основной образовательной программы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образования.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404581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720" y="1348509"/>
            <a:ext cx="10790056" cy="4673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9983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582" y="258618"/>
            <a:ext cx="10880436" cy="895927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Задачи, решаемые внеурочной деятельностью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6109" y="895927"/>
            <a:ext cx="10409382" cy="12653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достижение личностных,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предметных результатов основной образовательной программы начального общего образования.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96109" y="2207491"/>
            <a:ext cx="10409382" cy="10067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Снизить учебную нагрузку обучающихся.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96109" y="3260436"/>
            <a:ext cx="10409382" cy="10991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благоприятную адаптацию ребёнка в школе.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96109" y="4479636"/>
            <a:ext cx="10409382" cy="10344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Улучшить условия для развития ребёнка.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96109" y="5592618"/>
            <a:ext cx="10409382" cy="9190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Учесть возрастные и индивидуальные особенности обучающихся.</a:t>
            </a:r>
          </a:p>
        </p:txBody>
      </p:sp>
    </p:spTree>
    <p:extLst>
      <p:ext uri="{BB962C8B-B14F-4D97-AF65-F5344CB8AC3E}">
        <p14:creationId xmlns="" xmlns:p14="http://schemas.microsoft.com/office/powerpoint/2010/main" val="268957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172</TotalTime>
  <Words>442</Words>
  <Application>Microsoft Office PowerPoint</Application>
  <PresentationFormat>Произвольный</PresentationFormat>
  <Paragraphs>75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Crop</vt:lpstr>
      <vt:lpstr>ВНЕУРОЧНЫЕ ЗАНЯТИЯ  И ИХ РОЛЬ  В ПОВЫШЕНИИ ИНТЕРЕСА МЛАДШИХ ШКОЛЬНИКОВ  К РОДНОМУ ЯЗЫКУ</vt:lpstr>
      <vt:lpstr>Вопросы: Каким образом можно повысить интерес к изучению родного (русского) языка у младших школьников? Какую роль в этом процессе повышения интереса к родному (русскому) языку играет внеурочная деятельность?</vt:lpstr>
      <vt:lpstr>Цель: рассмотреть возможности внеурочной деятельности как средства повышения интереса к изучению родного (русского) языка. Задачи: -раскрыть сущность интереса и его роль в обучении; -установить роль внеурочной деятельности по русскому языку в формировании повышения интереса к изучению родного языка; - познакомить с некоторыми приёмами и методами, которые могут быть использованы на внеурочных занятиях, направленных на повышение уровня интереса школьников к родному языку.  </vt:lpstr>
      <vt:lpstr>Слайд 4</vt:lpstr>
      <vt:lpstr>Пути повышения интереса обучающихся  к урокам родного (русского) языка   </vt:lpstr>
      <vt:lpstr>Пути повышения интереса обучающихся  к урокам родного (русского) языка     </vt:lpstr>
      <vt:lpstr>Под внеурочной деятельностью в рамках реализации ФГОС НОО  следует понимать образовательную деятельность, осуществляемую в формах, отличных от классно-урочной,  и направленную на достижение планируемых результатов освоения основной образовательной программы  начального общего образования.</vt:lpstr>
      <vt:lpstr>Слайд 8</vt:lpstr>
      <vt:lpstr>Задачи, решаемые внеурочной деятельностью</vt:lpstr>
      <vt:lpstr>ВИДЫ ВНЕУРОЧНОЙ РАБОТЫ</vt:lpstr>
      <vt:lpstr>Формы внеурочной работы</vt:lpstr>
      <vt:lpstr>МЕТОДЫ И ПРИЁМЫ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ПРЕИМУЩЕСТВА</vt:lpstr>
      <vt:lpstr>Виды работ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ВНЕУРОЧНЫЕ ЗАНЯТИЯ  И ИХ РОЛЬ  В ПОВЫШЕНИИ ИНТЕРЕСА МЛАДШИХ ШКОЛЬНИКОВ  К РОДНОМУ ЯЗЫКУ</dc:title>
  <dc:creator>79539611628</dc:creator>
  <cp:lastModifiedBy>Ольга</cp:lastModifiedBy>
  <cp:revision>17</cp:revision>
  <dcterms:created xsi:type="dcterms:W3CDTF">2022-04-19T13:51:21Z</dcterms:created>
  <dcterms:modified xsi:type="dcterms:W3CDTF">2022-04-22T09:40:50Z</dcterms:modified>
</cp:coreProperties>
</file>