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313" r:id="rId3"/>
    <p:sldId id="323" r:id="rId4"/>
    <p:sldId id="324" r:id="rId5"/>
    <p:sldId id="317" r:id="rId6"/>
    <p:sldId id="319" r:id="rId7"/>
    <p:sldId id="320" r:id="rId8"/>
    <p:sldId id="321" r:id="rId9"/>
    <p:sldId id="325" r:id="rId10"/>
    <p:sldId id="1519" r:id="rId11"/>
    <p:sldId id="318" r:id="rId12"/>
    <p:sldId id="1517" r:id="rId13"/>
    <p:sldId id="1518" r:id="rId14"/>
    <p:sldId id="1520" r:id="rId15"/>
    <p:sldId id="316" r:id="rId16"/>
  </p:sldIdLst>
  <p:sldSz cx="13439775" cy="7559675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ontserrat" charset="-52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29199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583997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875996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167995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1459993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1751992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204399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233598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87" userDrawn="1">
          <p15:clr>
            <a:srgbClr val="A4A3A4"/>
          </p15:clr>
        </p15:guide>
        <p15:guide id="2" pos="2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135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9" autoAdjust="0"/>
    <p:restoredTop sz="95380" autoAdjust="0"/>
  </p:normalViewPr>
  <p:slideViewPr>
    <p:cSldViewPr>
      <p:cViewPr varScale="1">
        <p:scale>
          <a:sx n="102" d="100"/>
          <a:sy n="102" d="100"/>
        </p:scale>
        <p:origin x="-258" y="-96"/>
      </p:cViewPr>
      <p:guideLst>
        <p:guide orient="horz" pos="1587"/>
        <p:guide pos="2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33287FFF-AE2C-425C-9835-DB19311E470B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50" charset="-52"/>
              </a:defRPr>
            </a:lvl1pPr>
          </a:lstStyle>
          <a:p>
            <a:fld id="{5E41B4F3-3C29-42A4-8FE5-A1316E5930F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407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50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класс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C802-485A-4007-8531-E2456A8490E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62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0AE6A94-833C-45ED-9B4B-35BB75609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870" b="-15181"/>
          <a:stretch/>
        </p:blipFill>
        <p:spPr>
          <a:xfrm>
            <a:off x="12434887" y="427037"/>
            <a:ext cx="578270" cy="496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CC9554-1169-413F-AE5D-57D80560D80B}"/>
              </a:ext>
            </a:extLst>
          </p:cNvPr>
          <p:cNvSpPr txBox="1"/>
          <p:nvPr userDrawn="1"/>
        </p:nvSpPr>
        <p:spPr>
          <a:xfrm>
            <a:off x="12618617" y="6980236"/>
            <a:ext cx="578270" cy="36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fld id="{D5F9D332-E083-470C-93C5-D28EBD0A26B5}" type="slidenum">
              <a:rPr lang="ru-RU" sz="1200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500"/>
                </a:lnSpc>
              </a:pPr>
              <a:t>‹#›</a:t>
            </a:fld>
            <a:endParaRPr lang="ru-RU" sz="1200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170DD-B856-4957-8AF3-45A4FA2B84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C310-442E-4544-831D-15BD9E6FDC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22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994" y="201825"/>
            <a:ext cx="6047899" cy="839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94" y="1175951"/>
            <a:ext cx="6047899" cy="3326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994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961" y="4671134"/>
            <a:ext cx="212796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5919" y="4671134"/>
            <a:ext cx="1567974" cy="268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2">
                <a:solidFill>
                  <a:schemeClr val="tx1">
                    <a:tint val="75000"/>
                  </a:schemeClr>
                </a:solidFill>
                <a:latin typeface="Montserrat" panose="00000500000000000000" pitchFamily="50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534558" rtl="0" eaLnBrk="1" latinLnBrk="0" hangingPunct="1">
        <a:spcBef>
          <a:spcPct val="0"/>
        </a:spcBef>
        <a:buNone/>
        <a:defRPr sz="2572" kern="1200">
          <a:solidFill>
            <a:schemeClr val="tx1"/>
          </a:solidFill>
          <a:latin typeface="Montserrat" panose="00000500000000000000" pitchFamily="50" charset="-52"/>
          <a:ea typeface="+mj-ea"/>
          <a:cs typeface="+mj-cs"/>
        </a:defRPr>
      </a:lvl1pPr>
    </p:titleStyle>
    <p:bodyStyle>
      <a:lvl1pPr marL="200459" indent="-200459" algn="l" defTabSz="534558" rtl="0" eaLnBrk="1" latinLnBrk="0" hangingPunct="1">
        <a:spcBef>
          <a:spcPct val="20000"/>
        </a:spcBef>
        <a:buFont typeface="Arial" pitchFamily="34" charset="0"/>
        <a:buChar char="•"/>
        <a:defRPr sz="1871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1pPr>
      <a:lvl2pPr marL="434329" indent="-167049" algn="l" defTabSz="534558" rtl="0" eaLnBrk="1" latinLnBrk="0" hangingPunct="1">
        <a:spcBef>
          <a:spcPct val="20000"/>
        </a:spcBef>
        <a:buFont typeface="Arial" pitchFamily="34" charset="0"/>
        <a:buChar char="–"/>
        <a:defRPr sz="1637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2pPr>
      <a:lvl3pPr marL="668198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403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3pPr>
      <a:lvl4pPr marL="935477" indent="-133640" algn="l" defTabSz="534558" rtl="0" eaLnBrk="1" latinLnBrk="0" hangingPunct="1">
        <a:spcBef>
          <a:spcPct val="20000"/>
        </a:spcBef>
        <a:buFont typeface="Arial" pitchFamily="34" charset="0"/>
        <a:buChar char="–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4pPr>
      <a:lvl5pPr marL="1202756" indent="-133640" algn="l" defTabSz="534558" rtl="0" eaLnBrk="1" latinLnBrk="0" hangingPunct="1">
        <a:spcBef>
          <a:spcPct val="20000"/>
        </a:spcBef>
        <a:buFont typeface="Arial" pitchFamily="34" charset="0"/>
        <a:buChar char="»"/>
        <a:defRPr sz="1169" kern="1200">
          <a:solidFill>
            <a:schemeClr val="tx1"/>
          </a:solidFill>
          <a:latin typeface="Montserrat" panose="00000500000000000000" pitchFamily="50" charset="-52"/>
          <a:ea typeface="+mn-ea"/>
          <a:cs typeface="+mn-cs"/>
        </a:defRPr>
      </a:lvl5pPr>
      <a:lvl6pPr marL="1470035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6pPr>
      <a:lvl7pPr marL="1737314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7pPr>
      <a:lvl8pPr marL="200459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8pPr>
      <a:lvl9pPr marL="2271873" indent="-133640" algn="l" defTabSz="534558" rtl="0" eaLnBrk="1" latinLnBrk="0" hangingPunct="1">
        <a:spcBef>
          <a:spcPct val="20000"/>
        </a:spcBef>
        <a:buFont typeface="Arial" pitchFamily="34" charset="0"/>
        <a:buChar char="•"/>
        <a:defRPr sz="11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1pPr>
      <a:lvl2pPr marL="267279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2pPr>
      <a:lvl3pPr marL="534558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3pPr>
      <a:lvl4pPr marL="801837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4pPr>
      <a:lvl5pPr marL="106911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5pPr>
      <a:lvl6pPr marL="1336396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603675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1870954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2138233" algn="l" defTabSz="534558" rtl="0" eaLnBrk="1" latinLnBrk="0" hangingPunct="1">
        <a:defRPr sz="1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s://natlang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B03CF94-4FA5-4691-8B9B-C7F76B51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99972" y="-773649"/>
            <a:ext cx="7555048" cy="9111583"/>
          </a:xfrm>
          <a:prstGeom prst="rect">
            <a:avLst/>
          </a:prstGeom>
        </p:spPr>
      </p:pic>
      <p:sp>
        <p:nvSpPr>
          <p:cNvPr id="2" name="Блок-схема: ручной ввод 1">
            <a:extLst>
              <a:ext uri="{FF2B5EF4-FFF2-40B4-BE49-F238E27FC236}">
                <a16:creationId xmlns:a16="http://schemas.microsoft.com/office/drawing/2014/main" xmlns="" id="{C82F6597-A051-4A35-839D-B157FFCBE66C}"/>
              </a:ext>
            </a:extLst>
          </p:cNvPr>
          <p:cNvSpPr/>
          <p:nvPr/>
        </p:nvSpPr>
        <p:spPr>
          <a:xfrm rot="5400000">
            <a:off x="2459271" y="-2537012"/>
            <a:ext cx="7575502" cy="1261787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3"/>
              <a:gd name="connsiteY0" fmla="*/ 4690 h 10000"/>
              <a:gd name="connsiteX1" fmla="*/ 10033 w 10033"/>
              <a:gd name="connsiteY1" fmla="*/ 0 h 10000"/>
              <a:gd name="connsiteX2" fmla="*/ 10033 w 10033"/>
              <a:gd name="connsiteY2" fmla="*/ 10000 h 10000"/>
              <a:gd name="connsiteX3" fmla="*/ 33 w 10033"/>
              <a:gd name="connsiteY3" fmla="*/ 10000 h 10000"/>
              <a:gd name="connsiteX4" fmla="*/ 0 w 10033"/>
              <a:gd name="connsiteY4" fmla="*/ 4690 h 10000"/>
              <a:gd name="connsiteX0" fmla="*/ 0 w 10115"/>
              <a:gd name="connsiteY0" fmla="*/ 5466 h 10000"/>
              <a:gd name="connsiteX1" fmla="*/ 10115 w 10115"/>
              <a:gd name="connsiteY1" fmla="*/ 0 h 10000"/>
              <a:gd name="connsiteX2" fmla="*/ 10115 w 10115"/>
              <a:gd name="connsiteY2" fmla="*/ 10000 h 10000"/>
              <a:gd name="connsiteX3" fmla="*/ 115 w 10115"/>
              <a:gd name="connsiteY3" fmla="*/ 10000 h 10000"/>
              <a:gd name="connsiteX4" fmla="*/ 0 w 10115"/>
              <a:gd name="connsiteY4" fmla="*/ 5466 h 10000"/>
              <a:gd name="connsiteX0" fmla="*/ 688 w 10002"/>
              <a:gd name="connsiteY0" fmla="*/ 56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688 w 10002"/>
              <a:gd name="connsiteY4" fmla="*/ 5672 h 10000"/>
              <a:gd name="connsiteX0" fmla="*/ 10 w 10011"/>
              <a:gd name="connsiteY0" fmla="*/ 5575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10 w 10011"/>
              <a:gd name="connsiteY4" fmla="*/ 557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0">
                <a:moveTo>
                  <a:pt x="10" y="5575"/>
                </a:moveTo>
                <a:lnTo>
                  <a:pt x="10011" y="0"/>
                </a:lnTo>
                <a:lnTo>
                  <a:pt x="10011" y="10000"/>
                </a:lnTo>
                <a:lnTo>
                  <a:pt x="11" y="10000"/>
                </a:lnTo>
                <a:cubicBezTo>
                  <a:pt x="-27" y="8489"/>
                  <a:pt x="48" y="7086"/>
                  <a:pt x="10" y="5575"/>
                </a:cubicBezTo>
                <a:close/>
              </a:path>
            </a:pathLst>
          </a:cu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64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B86D177-0531-4C15-9FE3-BCEFE7FF6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9395" t="7303"/>
          <a:stretch/>
        </p:blipFill>
        <p:spPr>
          <a:xfrm flipH="1">
            <a:off x="-78862" y="342074"/>
            <a:ext cx="6671194" cy="72276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66430" y="2255837"/>
            <a:ext cx="82296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spc="79" dirty="0">
                <a:solidFill>
                  <a:srgbClr val="FFFFFF"/>
                </a:solidFill>
                <a:latin typeface="Montserrat" panose="00000500000000000000" pitchFamily="50" charset="-52"/>
              </a:rPr>
              <a:t>Русский родной язык: содержание работы и особенности изучения языковых фактов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07699B-A88E-004D-A560-B076DCF18613}"/>
              </a:ext>
            </a:extLst>
          </p:cNvPr>
          <p:cNvSpPr txBox="1"/>
          <p:nvPr/>
        </p:nvSpPr>
        <p:spPr>
          <a:xfrm>
            <a:off x="924170" y="5477139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Лидия Владимировна Петленко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к.п.н</a:t>
            </a:r>
            <a:r>
              <a:rPr lang="ru-RU" sz="2400" dirty="0">
                <a:solidFill>
                  <a:schemeClr val="bg1"/>
                </a:solidFill>
              </a:rPr>
              <a:t>., заведующая словарным отделом 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ФГБУ «Федеральный институт родных языков народов Российской Федерации»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37D8C5-33B8-CA48-AE09-3EC4C69D7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84"/>
          <a:stretch/>
        </p:blipFill>
        <p:spPr>
          <a:xfrm>
            <a:off x="11291887" y="122237"/>
            <a:ext cx="2000885" cy="18998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ge23image40319200">
            <a:extLst>
              <a:ext uri="{FF2B5EF4-FFF2-40B4-BE49-F238E27FC236}">
                <a16:creationId xmlns:a16="http://schemas.microsoft.com/office/drawing/2014/main" xmlns="" id="{FB77E5A1-0517-0C44-A266-16C2A237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367" y="-15640"/>
            <a:ext cx="6265640" cy="76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59722" y="-26865"/>
            <a:ext cx="12357234" cy="7742241"/>
            <a:chOff x="-4112026" y="0"/>
            <a:chExt cx="13458827" cy="7559678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4000898" y="-111124"/>
              <a:ext cx="7559674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flipV="1">
            <a:off x="10459364" y="-51666"/>
            <a:ext cx="1981200" cy="145782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xmlns="" id="{2F265A9F-25AA-204B-A971-F125248CFC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171749" y="2223645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F261BF57-8568-784B-9206-4FB17EBF6F2C}"/>
              </a:ext>
            </a:extLst>
          </p:cNvPr>
          <p:cNvSpPr/>
          <p:nvPr/>
        </p:nvSpPr>
        <p:spPr>
          <a:xfrm>
            <a:off x="341966" y="4086730"/>
            <a:ext cx="3282306" cy="22575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78129FFB-C73C-4749-9963-B185B88D3438}"/>
              </a:ext>
            </a:extLst>
          </p:cNvPr>
          <p:cNvSpPr/>
          <p:nvPr/>
        </p:nvSpPr>
        <p:spPr>
          <a:xfrm>
            <a:off x="3738240" y="522505"/>
            <a:ext cx="4632514" cy="22575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52A58B4-5E46-AF4A-BF2F-AB032594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23" y="194745"/>
            <a:ext cx="3302000" cy="309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3B8780-72B3-2549-A02E-C2D87EDB8196}"/>
              </a:ext>
            </a:extLst>
          </p:cNvPr>
          <p:cNvSpPr txBox="1"/>
          <p:nvPr/>
        </p:nvSpPr>
        <p:spPr>
          <a:xfrm>
            <a:off x="4229868" y="640837"/>
            <a:ext cx="675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мокрая курица</a:t>
            </a:r>
          </a:p>
          <a:p>
            <a:r>
              <a:rPr lang="ru-RU" sz="2400" b="1" dirty="0"/>
              <a:t>слепая курица</a:t>
            </a:r>
          </a:p>
          <a:p>
            <a:r>
              <a:rPr lang="ru-RU" sz="2400" b="1" dirty="0"/>
              <a:t>куриная память</a:t>
            </a:r>
          </a:p>
          <a:p>
            <a:r>
              <a:rPr lang="ru-RU" sz="2400" b="1" dirty="0"/>
              <a:t>как курица лапой</a:t>
            </a:r>
          </a:p>
          <a:p>
            <a:r>
              <a:rPr lang="ru-RU" sz="2400" b="1" dirty="0"/>
              <a:t>носится как курица с яйцом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D251F1-0058-9B47-A5FC-16F091869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2337" y="3629870"/>
            <a:ext cx="3870439" cy="27847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C2A650-9E37-A142-8CA6-94E2CA6DB56F}"/>
              </a:ext>
            </a:extLst>
          </p:cNvPr>
          <p:cNvSpPr txBox="1"/>
          <p:nvPr/>
        </p:nvSpPr>
        <p:spPr>
          <a:xfrm>
            <a:off x="835346" y="4364209"/>
            <a:ext cx="50722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Хорош гусь!</a:t>
            </a:r>
          </a:p>
          <a:p>
            <a:r>
              <a:rPr lang="ru-RU" sz="2400" b="1" dirty="0"/>
              <a:t>Каков гусь!</a:t>
            </a:r>
          </a:p>
          <a:p>
            <a:r>
              <a:rPr lang="ru-RU" sz="2400" b="1" dirty="0"/>
              <a:t>как с гуся вода</a:t>
            </a:r>
          </a:p>
          <a:p>
            <a:r>
              <a:rPr lang="ru-RU" sz="2400" b="1" dirty="0"/>
              <a:t>дразнить гусей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821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CA6A06-8BAE-BC4A-800B-31A2E200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85BF185-8DE5-E24E-9CE6-501CCE77B9C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233487" y="350837"/>
            <a:ext cx="5486400" cy="71532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F4B2BC-2B5E-B141-9869-1C7ACB325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854" y="395403"/>
            <a:ext cx="5486400" cy="703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325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8CDC44-2BA9-9845-978B-1DE26A61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43" y="287315"/>
            <a:ext cx="6753244" cy="701100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99CDAE0-BD91-6E43-BCE5-5BBFE870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C2FB8F0-9330-5042-B9A7-F2F79453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885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A2A0A-A195-EC4E-9B45-56B43B85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A19B7C-6D43-5045-8E07-3171475B5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07A7A9-82C6-9042-ABAA-5A7068816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350882"/>
            <a:ext cx="9143362" cy="68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22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A1EB6B8-BC43-084C-8D4D-28141454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887" y="0"/>
            <a:ext cx="6383398" cy="755967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-2" y="3485"/>
            <a:ext cx="13439777" cy="7559674"/>
            <a:chOff x="-4092975" y="0"/>
            <a:chExt cx="13439776" cy="7559677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981848" y="-111124"/>
              <a:ext cx="7559674" cy="7781928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flipV="1">
            <a:off x="11440762" y="3484"/>
            <a:ext cx="1999013" cy="134266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4FDCBC-106A-7940-B8D3-FBB3E02DB05B}"/>
              </a:ext>
            </a:extLst>
          </p:cNvPr>
          <p:cNvSpPr txBox="1"/>
          <p:nvPr/>
        </p:nvSpPr>
        <p:spPr>
          <a:xfrm>
            <a:off x="621507" y="1874837"/>
            <a:ext cx="929877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«Язык — это история народа. Язык — это путь цивилизации </a:t>
            </a:r>
            <a:r>
              <a:rPr lang="ru-RU" sz="2800" b="1" spc="79">
                <a:solidFill>
                  <a:srgbClr val="31356E"/>
                </a:solidFill>
                <a:latin typeface="Montserrat" panose="00000500000000000000" pitchFamily="50" charset="-52"/>
              </a:rPr>
              <a:t>и культуры. </a:t>
            </a:r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Поэтому-то изучение и сбережение русского языка является не праздным занятием от нечего делать, но насущной необходимостью».</a:t>
            </a:r>
          </a:p>
          <a:p>
            <a:pPr algn="r"/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А. Куприн</a:t>
            </a:r>
          </a:p>
        </p:txBody>
      </p:sp>
    </p:spTree>
    <p:extLst>
      <p:ext uri="{BB962C8B-B14F-4D97-AF65-F5344CB8AC3E}">
        <p14:creationId xmlns:p14="http://schemas.microsoft.com/office/powerpoint/2010/main" xmlns="" val="405928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686039" y="-53183"/>
            <a:ext cx="12739688" cy="7666039"/>
            <a:chOff x="-4092975" y="0"/>
            <a:chExt cx="13439776" cy="7559677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981848" y="-111124"/>
              <a:ext cx="7559674" cy="7781928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CCC828-0338-6945-9914-0948E09B28DB}"/>
              </a:ext>
            </a:extLst>
          </p:cNvPr>
          <p:cNvSpPr txBox="1"/>
          <p:nvPr/>
        </p:nvSpPr>
        <p:spPr>
          <a:xfrm>
            <a:off x="3371127" y="3600388"/>
            <a:ext cx="6742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spc="79" dirty="0">
                <a:solidFill>
                  <a:srgbClr val="FFFFFF"/>
                </a:solidFill>
                <a:latin typeface="Montserrat" panose="00000500000000000000" pitchFamily="50" charset="-52"/>
              </a:rPr>
              <a:t>Русский родной язык: содержание работы и особенности изучения языковых фактов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6700D69B-685A-3144-8803-4BB468BEA1E6}"/>
              </a:ext>
            </a:extLst>
          </p:cNvPr>
          <p:cNvSpPr txBox="1">
            <a:spLocks/>
          </p:cNvSpPr>
          <p:nvPr/>
        </p:nvSpPr>
        <p:spPr>
          <a:xfrm>
            <a:off x="3105604" y="3350982"/>
            <a:ext cx="7273297" cy="576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00459" indent="-200459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1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1pPr>
            <a:lvl2pPr marL="434329" indent="-167049" algn="l" defTabSz="5345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37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2pPr>
            <a:lvl3pPr marL="668198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3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3pPr>
            <a:lvl4pPr marL="935477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69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4pPr>
            <a:lvl5pPr marL="1202756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9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5pPr>
            <a:lvl6pPr marL="1470035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314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593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1873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400" b="1" spc="79" dirty="0">
                <a:solidFill>
                  <a:schemeClr val="accent5">
                    <a:lumMod val="75000"/>
                  </a:schemeClr>
                </a:solidFill>
              </a:rPr>
              <a:t>Благодарю за внимание!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55E0173-9BD8-9444-9186-1329587EB812}"/>
              </a:ext>
            </a:extLst>
          </p:cNvPr>
          <p:cNvSpPr txBox="1"/>
          <p:nvPr/>
        </p:nvSpPr>
        <p:spPr>
          <a:xfrm>
            <a:off x="5611780" y="4089061"/>
            <a:ext cx="3330639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>
                <a:hlinkClick r:id="rId2"/>
              </a:rPr>
              <a:t>https://natlang.ru</a:t>
            </a:r>
            <a:endParaRPr lang="ru-RU" sz="2800" dirty="0"/>
          </a:p>
          <a:p>
            <a:endParaRPr lang="ru-RU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B9EFE7AB-7D50-814F-86AA-A4EDBA68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687" y="5165335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39E348-8654-7645-A0A9-C8F97E934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" y="102766"/>
            <a:ext cx="4940300" cy="23622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3C03CC1-670F-8B49-9546-CC4E592D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BBFD4592-51E9-CC4F-9BEA-151BCF145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1" name="Picture 1" descr="page23image40318784">
            <a:extLst>
              <a:ext uri="{FF2B5EF4-FFF2-40B4-BE49-F238E27FC236}">
                <a16:creationId xmlns:a16="http://schemas.microsoft.com/office/drawing/2014/main" xmlns="" id="{07DAAB7E-2F12-4B47-80E3-FAAEB0D4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7100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048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A1EB6B8-BC43-084C-8D4D-28141454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887" y="0"/>
            <a:ext cx="6383398" cy="755967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-2" y="3485"/>
            <a:ext cx="13439777" cy="7559674"/>
            <a:chOff x="-4092975" y="0"/>
            <a:chExt cx="13439776" cy="7559677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981848" y="-111124"/>
              <a:ext cx="7559674" cy="7781928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flipV="1">
            <a:off x="11440762" y="3484"/>
            <a:ext cx="1999013" cy="134266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4FDCBC-106A-7940-B8D3-FBB3E02DB05B}"/>
              </a:ext>
            </a:extLst>
          </p:cNvPr>
          <p:cNvSpPr txBox="1"/>
          <p:nvPr/>
        </p:nvSpPr>
        <p:spPr>
          <a:xfrm>
            <a:off x="621507" y="1874837"/>
            <a:ext cx="9298779" cy="2753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«Язык всеми тончайшими фибрами своих корней связан с народным духом, и чем </a:t>
            </a:r>
            <a:r>
              <a:rPr lang="ru-RU" sz="2800" b="1" spc="79" dirty="0" err="1">
                <a:solidFill>
                  <a:srgbClr val="31356E"/>
                </a:solidFill>
                <a:latin typeface="Montserrat" panose="00000500000000000000" pitchFamily="50" charset="-52"/>
              </a:rPr>
              <a:t>соразмереннее</a:t>
            </a:r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 этот последний действует на язык, тем </a:t>
            </a:r>
            <a:r>
              <a:rPr lang="ru-RU" sz="2800" b="1" spc="79" dirty="0" err="1">
                <a:solidFill>
                  <a:srgbClr val="31356E"/>
                </a:solidFill>
                <a:latin typeface="Montserrat" panose="00000500000000000000" pitchFamily="50" charset="-52"/>
              </a:rPr>
              <a:t>закономернее</a:t>
            </a:r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 и богаче его развитие».</a:t>
            </a:r>
          </a:p>
          <a:p>
            <a:pPr algn="r"/>
            <a:r>
              <a:rPr lang="ru-RU" sz="2800" b="1" spc="79" dirty="0">
                <a:solidFill>
                  <a:srgbClr val="31356E"/>
                </a:solidFill>
                <a:latin typeface="Montserrat" panose="00000500000000000000" pitchFamily="50" charset="-52"/>
              </a:rPr>
              <a:t>Вильгельм фон Гумбольдт</a:t>
            </a:r>
          </a:p>
        </p:txBody>
      </p:sp>
    </p:spTree>
    <p:extLst>
      <p:ext uri="{BB962C8B-B14F-4D97-AF65-F5344CB8AC3E}">
        <p14:creationId xmlns:p14="http://schemas.microsoft.com/office/powerpoint/2010/main" xmlns="" val="208970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0" y="0"/>
            <a:ext cx="13508864" cy="7563125"/>
            <a:chOff x="-4112025" y="174892"/>
            <a:chExt cx="14082754" cy="7384785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913453" y="-23680"/>
              <a:ext cx="7384785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4293831" y="174893"/>
              <a:ext cx="5676898" cy="7262062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3C7AA93-93F7-5A42-B7E4-2D79B2C14FD0}"/>
              </a:ext>
            </a:extLst>
          </p:cNvPr>
          <p:cNvSpPr/>
          <p:nvPr/>
        </p:nvSpPr>
        <p:spPr>
          <a:xfrm>
            <a:off x="467543" y="1084748"/>
            <a:ext cx="12500743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расширение представлений о русском языке как духовной, нравственной и культурной ценности народа; осознание национального своеобразия русского языка; формирование познавательного интереса, любви, уважительного отношения к русскому языку;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13B5A71-4FA4-444A-B819-6B7054786FBC}"/>
              </a:ext>
            </a:extLst>
          </p:cNvPr>
          <p:cNvSpPr/>
          <p:nvPr/>
        </p:nvSpPr>
        <p:spPr>
          <a:xfrm>
            <a:off x="477977" y="2352158"/>
            <a:ext cx="12500743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формирование первоначальных представлений о национальной специфике языковых единиц русского языка;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580DF16-935A-414B-83D5-6F3A617064E2}"/>
              </a:ext>
            </a:extLst>
          </p:cNvPr>
          <p:cNvSpPr/>
          <p:nvPr/>
        </p:nvSpPr>
        <p:spPr>
          <a:xfrm>
            <a:off x="513427" y="3386614"/>
            <a:ext cx="12500743" cy="984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совершенствование умений наблюдать за функционированием языковых единиц, анализировать и классифицировать их, оценивать их с точки зрения особенностей картины мира, отраженной в языке;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D940561-B4D7-574F-9268-D14B24AAFF31}"/>
              </a:ext>
            </a:extLst>
          </p:cNvPr>
          <p:cNvSpPr/>
          <p:nvPr/>
        </p:nvSpPr>
        <p:spPr>
          <a:xfrm>
            <a:off x="498846" y="4613470"/>
            <a:ext cx="12479874" cy="7920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совершенствование умений работать с текстом, осуществлять элементарный информационный поиск, извлекать и преобразовывать необходимую информацию;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AFE2EC2-C6BB-834F-8DCC-CAD82BBB6110}"/>
              </a:ext>
            </a:extLst>
          </p:cNvPr>
          <p:cNvSpPr/>
          <p:nvPr/>
        </p:nvSpPr>
        <p:spPr>
          <a:xfrm>
            <a:off x="498846" y="5677829"/>
            <a:ext cx="12479874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совершенствование коммуникативных умений и культуры речи; обогащение словарного запаса и грамматического строя речи; развитие потребности к речевому самосовершенствованию;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10DD2D1-D8D6-A644-869E-396B571ACAA5}"/>
              </a:ext>
            </a:extLst>
          </p:cNvPr>
          <p:cNvSpPr/>
          <p:nvPr/>
        </p:nvSpPr>
        <p:spPr>
          <a:xfrm>
            <a:off x="513427" y="6678181"/>
            <a:ext cx="12479874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300" dirty="0"/>
              <a:t>- приобретение практического опыта исследовательской работы по русскому языку, воспитание самостоятельности в приобретении знаний.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35A256-2ABA-354A-8B68-CC8414429432}"/>
              </a:ext>
            </a:extLst>
          </p:cNvPr>
          <p:cNvSpPr txBox="1"/>
          <p:nvPr/>
        </p:nvSpPr>
        <p:spPr>
          <a:xfrm>
            <a:off x="928687" y="302511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spc="79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-52"/>
              </a:rPr>
              <a:t>ЦЕЛИ ИЗУЧЕНИЯ РУССКОГО РОДНОГО ЯЗЫКА</a:t>
            </a:r>
          </a:p>
        </p:txBody>
      </p:sp>
    </p:spTree>
    <p:extLst>
      <p:ext uri="{BB962C8B-B14F-4D97-AF65-F5344CB8AC3E}">
        <p14:creationId xmlns:p14="http://schemas.microsoft.com/office/powerpoint/2010/main" xmlns="" val="138679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479560" y="-8732"/>
            <a:ext cx="13407754" cy="7563125"/>
            <a:chOff x="-4006620" y="137689"/>
            <a:chExt cx="13977349" cy="7384785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808048" y="-60883"/>
              <a:ext cx="7384785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4293831" y="174893"/>
              <a:ext cx="5676898" cy="7262062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35FF66F-1F69-5E49-B7ED-C43718FBD37E}"/>
              </a:ext>
            </a:extLst>
          </p:cNvPr>
          <p:cNvSpPr txBox="1">
            <a:spLocks/>
          </p:cNvSpPr>
          <p:nvPr/>
        </p:nvSpPr>
        <p:spPr>
          <a:xfrm>
            <a:off x="1309687" y="38619"/>
            <a:ext cx="10668000" cy="1092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34558" rtl="0" eaLnBrk="1" latinLnBrk="0" hangingPunct="1">
              <a:spcBef>
                <a:spcPct val="0"/>
              </a:spcBef>
              <a:buNone/>
              <a:defRPr sz="2572" kern="1200">
                <a:solidFill>
                  <a:schemeClr val="tx1"/>
                </a:solidFill>
                <a:latin typeface="Montserrat" panose="00000500000000000000" pitchFamily="50" charset="-52"/>
                <a:ea typeface="+mj-ea"/>
                <a:cs typeface="+mj-cs"/>
              </a:defRPr>
            </a:lvl1pPr>
          </a:lstStyle>
          <a:p>
            <a:r>
              <a:rPr lang="ru-RU" sz="3200" b="1" spc="79" dirty="0"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>Содержательные блоки учебного предмета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72F1E339-FAB4-7148-AAAB-719432EFA355}"/>
              </a:ext>
            </a:extLst>
          </p:cNvPr>
          <p:cNvSpPr txBox="1">
            <a:spLocks/>
          </p:cNvSpPr>
          <p:nvPr/>
        </p:nvSpPr>
        <p:spPr>
          <a:xfrm>
            <a:off x="2117237" y="1275349"/>
            <a:ext cx="11079650" cy="469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59" indent="-200459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1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1pPr>
            <a:lvl2pPr marL="434329" indent="-167049" algn="l" defTabSz="5345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37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2pPr>
            <a:lvl3pPr marL="668198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3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3pPr>
            <a:lvl4pPr marL="935477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69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4pPr>
            <a:lvl5pPr marL="1202756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9" kern="1200">
                <a:solidFill>
                  <a:schemeClr val="tx1"/>
                </a:solidFill>
                <a:latin typeface="Montserrat" panose="00000500000000000000" pitchFamily="50" charset="-52"/>
                <a:ea typeface="+mn-ea"/>
                <a:cs typeface="+mn-cs"/>
              </a:defRPr>
            </a:lvl5pPr>
            <a:lvl6pPr marL="1470035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314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593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1873" indent="-133640" algn="l" defTabSz="534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4560" lvl="8" indent="0">
              <a:lnSpc>
                <a:spcPct val="70000"/>
              </a:lnSpc>
              <a:buFont typeface="Arial" pitchFamily="34" charset="0"/>
              <a:buNone/>
            </a:pPr>
            <a:r>
              <a:rPr lang="ru-RU" sz="2000" dirty="0"/>
              <a:t>Знания об истории русского языка, о происхождении слов, </a:t>
            </a:r>
          </a:p>
          <a:p>
            <a:pPr marL="2194560" lvl="8" indent="0">
              <a:lnSpc>
                <a:spcPct val="70000"/>
              </a:lnSpc>
              <a:buFont typeface="Arial" pitchFamily="34" charset="0"/>
              <a:buNone/>
            </a:pPr>
            <a:r>
              <a:rPr lang="ru-RU" sz="2000" dirty="0"/>
              <a:t>о происходящих в языке изменениях на уровне лексики, семантики, </a:t>
            </a:r>
          </a:p>
          <a:p>
            <a:pPr marL="2194560" lvl="8" indent="0">
              <a:lnSpc>
                <a:spcPct val="70000"/>
              </a:lnSpc>
              <a:buFont typeface="Arial" pitchFamily="34" charset="0"/>
              <a:buNone/>
            </a:pPr>
            <a:r>
              <a:rPr lang="ru-RU" sz="2000" dirty="0"/>
              <a:t> языковой нормы; </a:t>
            </a:r>
          </a:p>
          <a:p>
            <a:pPr marL="2194560" lvl="8" indent="0">
              <a:lnSpc>
                <a:spcPct val="70000"/>
              </a:lnSpc>
              <a:buFont typeface="Arial" pitchFamily="34" charset="0"/>
              <a:buNone/>
            </a:pPr>
            <a:r>
              <a:rPr lang="ru-RU" sz="2000" dirty="0"/>
              <a:t> о взаимосвязи языка и истории, языка и культуры народа.</a:t>
            </a:r>
          </a:p>
          <a:p>
            <a:pPr lvl="8"/>
            <a:endParaRPr lang="ru-RU" sz="2000" dirty="0"/>
          </a:p>
          <a:p>
            <a:pPr lvl="8">
              <a:lnSpc>
                <a:spcPct val="70000"/>
              </a:lnSpc>
            </a:pPr>
            <a:r>
              <a:rPr lang="ru-RU" sz="2000" dirty="0"/>
              <a:t>                    Наблюдение за употреблением языковых единиц; </a:t>
            </a:r>
          </a:p>
          <a:p>
            <a:pPr lvl="8">
              <a:lnSpc>
                <a:spcPct val="70000"/>
              </a:lnSpc>
            </a:pPr>
            <a:r>
              <a:rPr lang="ru-RU" sz="2000" dirty="0"/>
              <a:t>                    совершенствование навыков использования языковых единиц   в 			    учебных и практических ситуациях; 			      	       				             расширение знаний о  нормах современного русского языка</a:t>
            </a:r>
          </a:p>
          <a:p>
            <a:pPr lvl="8">
              <a:lnSpc>
                <a:spcPct val="70000"/>
              </a:lnSpc>
            </a:pPr>
            <a:endParaRPr lang="ru-RU" sz="2000" dirty="0"/>
          </a:p>
          <a:p>
            <a:pPr lvl="8">
              <a:lnSpc>
                <a:spcPct val="70000"/>
              </a:lnSpc>
            </a:pPr>
            <a:endParaRPr lang="ru-RU" sz="2000" dirty="0"/>
          </a:p>
          <a:p>
            <a:pPr lvl="8">
              <a:lnSpc>
                <a:spcPct val="70000"/>
              </a:lnSpc>
            </a:pPr>
            <a:r>
              <a:rPr lang="ru-RU" sz="2000" dirty="0"/>
              <a:t>                                                           Совершенствование четырех видов речевой 						               деятельности в их взаимосвязи;</a:t>
            </a:r>
          </a:p>
          <a:p>
            <a:pPr lvl="8">
              <a:lnSpc>
                <a:spcPct val="70000"/>
              </a:lnSpc>
            </a:pPr>
            <a:r>
              <a:rPr lang="ru-RU" sz="2000" dirty="0"/>
              <a:t>                                                           развитие коммуникативных навыков;</a:t>
            </a:r>
          </a:p>
          <a:p>
            <a:pPr lvl="8">
              <a:lnSpc>
                <a:spcPct val="70000"/>
              </a:lnSpc>
            </a:pPr>
            <a:r>
              <a:rPr lang="ru-RU" sz="2000" dirty="0"/>
              <a:t>                                                           расширение практики использования речевого                                  						     этикета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4FC6329A-6E32-2040-AB3E-E16A8F1F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4" y="1100594"/>
            <a:ext cx="3318808" cy="3605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3220FD4D-5C7A-E34A-9753-C9F81784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919" y="2512461"/>
            <a:ext cx="3295121" cy="3946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5B7B62F3-E38D-A147-97A9-A2AF8503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254" y="3842509"/>
            <a:ext cx="3318808" cy="37071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6211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1B64E1-88CC-4341-B6D3-BFD8985E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7087" y="-6"/>
            <a:ext cx="6342630" cy="770413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28179" y="-3450"/>
            <a:ext cx="12910363" cy="7742241"/>
            <a:chOff x="-4112026" y="0"/>
            <a:chExt cx="13458827" cy="7559678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4000898" y="-111124"/>
              <a:ext cx="7559674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flipV="1">
            <a:off x="10957342" y="-19058"/>
            <a:ext cx="1981200" cy="145782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24B296E2-51CE-8B4B-A578-EEC08025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0"/>
            <a:ext cx="6850403" cy="399703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8F02AD9-5415-BD4B-8FDF-D3A81000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69" y="4205659"/>
            <a:ext cx="6550762" cy="29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93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ge23image40318784">
            <a:extLst>
              <a:ext uri="{FF2B5EF4-FFF2-40B4-BE49-F238E27FC236}">
                <a16:creationId xmlns:a16="http://schemas.microsoft.com/office/drawing/2014/main" xmlns="" id="{98047D01-53C4-7C44-82B5-E1A3F8C2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799" y="-212726"/>
            <a:ext cx="5656976" cy="77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53877" y="-206057"/>
            <a:ext cx="13411596" cy="7742241"/>
            <a:chOff x="-4112026" y="0"/>
            <a:chExt cx="13458827" cy="7559678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4000898" y="-111124"/>
              <a:ext cx="7559674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rot="175915" flipV="1">
            <a:off x="11441677" y="-225678"/>
            <a:ext cx="1981200" cy="145782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1BE906-6923-884F-BCD6-BC7D92E0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503237"/>
            <a:ext cx="86471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67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ge23image40319200">
            <a:extLst>
              <a:ext uri="{FF2B5EF4-FFF2-40B4-BE49-F238E27FC236}">
                <a16:creationId xmlns:a16="http://schemas.microsoft.com/office/drawing/2014/main" xmlns="" id="{FB77E5A1-0517-0C44-A266-16C2A237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367" y="-15640"/>
            <a:ext cx="6265640" cy="76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59722" y="-26865"/>
            <a:ext cx="12357234" cy="7742241"/>
            <a:chOff x="-4112026" y="0"/>
            <a:chExt cx="13458827" cy="7559678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4000898" y="-111124"/>
              <a:ext cx="7559674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3" y="0"/>
              <a:ext cx="5676898" cy="7559675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xmlns="" id="{D65A2CF9-CE02-4FCF-8EFA-41DAEA78F7AD}"/>
              </a:ext>
            </a:extLst>
          </p:cNvPr>
          <p:cNvSpPr/>
          <p:nvPr/>
        </p:nvSpPr>
        <p:spPr>
          <a:xfrm flipV="1">
            <a:off x="10435757" y="-15640"/>
            <a:ext cx="1981200" cy="145782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xmlns="" id="{2F265A9F-25AA-204B-A971-F125248CFC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171749" y="2223645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F9BA69-B7B1-3843-8664-7A379382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62" y="579437"/>
            <a:ext cx="5845479" cy="30935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D4A0EC-218D-BF4E-B4D2-44DC2148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12" y="3844256"/>
            <a:ext cx="6116760" cy="1826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AC22D59-4F97-0542-82E0-6E107D7AB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782"/>
          <a:stretch/>
        </p:blipFill>
        <p:spPr>
          <a:xfrm>
            <a:off x="1262227" y="5670744"/>
            <a:ext cx="6100101" cy="11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56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8A2225E5-59C4-4DD4-A7DD-D3E090B45C3E}"/>
              </a:ext>
            </a:extLst>
          </p:cNvPr>
          <p:cNvGrpSpPr/>
          <p:nvPr/>
        </p:nvGrpSpPr>
        <p:grpSpPr>
          <a:xfrm flipV="1">
            <a:off x="28180" y="93942"/>
            <a:ext cx="13411595" cy="7559675"/>
            <a:chOff x="-4112025" y="178261"/>
            <a:chExt cx="13458826" cy="7381417"/>
          </a:xfrm>
          <a:solidFill>
            <a:schemeClr val="bg1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431A9299-22FB-41BA-9719-190E6076A5AE}"/>
                </a:ext>
              </a:extLst>
            </p:cNvPr>
            <p:cNvSpPr/>
            <p:nvPr/>
          </p:nvSpPr>
          <p:spPr>
            <a:xfrm rot="5400000">
              <a:off x="-3911768" y="-21995"/>
              <a:ext cx="7381416" cy="7781929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xmlns="" id="{517720EA-ACB5-4F4B-AF15-51BE59E6632F}"/>
                </a:ext>
              </a:extLst>
            </p:cNvPr>
            <p:cNvSpPr/>
            <p:nvPr/>
          </p:nvSpPr>
          <p:spPr>
            <a:xfrm>
              <a:off x="3669905" y="178261"/>
              <a:ext cx="5676896" cy="7381414"/>
            </a:xfrm>
            <a:prstGeom prst="rtTriangle">
              <a:avLst/>
            </a:prstGeom>
            <a:grpFill/>
          </p:spPr>
          <p:txBody>
            <a:bodyPr rtlCol="0" anchor="ctr"/>
            <a:lstStyle/>
            <a:p>
              <a:pPr algn="ctr"/>
              <a:endParaRPr lang="ru-RU" dirty="0">
                <a:latin typeface="Montserrat" panose="00000500000000000000" pitchFamily="50" charset="-52"/>
              </a:endParaRPr>
            </a:p>
          </p:txBody>
        </p:sp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xmlns="" id="{911C139D-FE8E-B14A-9C2A-2EA0AC93760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16571" y="1992055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DC6065-C6E2-A343-8B6F-0FAA6CC3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911" y="852949"/>
            <a:ext cx="7848600" cy="3263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B927191-CEB6-C340-B308-888B5CB6E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42" y="4116849"/>
            <a:ext cx="7340600" cy="1676400"/>
          </a:xfrm>
          <a:prstGeom prst="rect">
            <a:avLst/>
          </a:prstGeom>
        </p:spPr>
      </p:pic>
      <p:pic>
        <p:nvPicPr>
          <p:cNvPr id="9217" name="Picture 1" descr="page15image57455184">
            <a:extLst>
              <a:ext uri="{FF2B5EF4-FFF2-40B4-BE49-F238E27FC236}">
                <a16:creationId xmlns:a16="http://schemas.microsoft.com/office/drawing/2014/main" xmlns="" id="{AA0A77B4-6CC4-1F48-8DEA-C152E27C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653" y="93942"/>
            <a:ext cx="27559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15image57448352">
            <a:extLst>
              <a:ext uri="{FF2B5EF4-FFF2-40B4-BE49-F238E27FC236}">
                <a16:creationId xmlns:a16="http://schemas.microsoft.com/office/drawing/2014/main" xmlns="" id="{E30EAF46-CCAB-2B48-AEEC-05B5E254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7365" y="1794636"/>
            <a:ext cx="2851753" cy="26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age16image57507136">
            <a:extLst>
              <a:ext uri="{FF2B5EF4-FFF2-40B4-BE49-F238E27FC236}">
                <a16:creationId xmlns:a16="http://schemas.microsoft.com/office/drawing/2014/main" xmlns="" id="{855FF59E-0FAC-A84B-95FC-2F800DFA8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653" y="3514261"/>
            <a:ext cx="2755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ge16image57495824">
            <a:extLst>
              <a:ext uri="{FF2B5EF4-FFF2-40B4-BE49-F238E27FC236}">
                <a16:creationId xmlns:a16="http://schemas.microsoft.com/office/drawing/2014/main" xmlns="" id="{F4030302-A0B3-9340-AAA5-F881B415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7365" y="4803311"/>
            <a:ext cx="2879849" cy="269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087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BC3F3FF-D3DE-6D4C-B231-CF08CAE3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579437"/>
            <a:ext cx="5956300" cy="825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EF385B-FEF5-5F45-A00E-10B3A0CD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7" y="1404937"/>
            <a:ext cx="5803900" cy="5422900"/>
          </a:xfrm>
          <a:prstGeom prst="rect">
            <a:avLst/>
          </a:prstGeom>
        </p:spPr>
      </p:pic>
      <p:pic>
        <p:nvPicPr>
          <p:cNvPr id="16385" name="Picture 1" descr="page25image39934048">
            <a:extLst>
              <a:ext uri="{FF2B5EF4-FFF2-40B4-BE49-F238E27FC236}">
                <a16:creationId xmlns:a16="http://schemas.microsoft.com/office/drawing/2014/main" xmlns="" id="{2864B957-C469-6342-A2A1-6DAB6422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6574" y="138111"/>
            <a:ext cx="24765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page25image57493584">
            <a:extLst>
              <a:ext uri="{FF2B5EF4-FFF2-40B4-BE49-F238E27FC236}">
                <a16:creationId xmlns:a16="http://schemas.microsoft.com/office/drawing/2014/main" xmlns="" id="{B3A20D61-CFF1-5042-84FA-1071850B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287" y="171448"/>
            <a:ext cx="2482329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page25image57495712">
            <a:extLst>
              <a:ext uri="{FF2B5EF4-FFF2-40B4-BE49-F238E27FC236}">
                <a16:creationId xmlns:a16="http://schemas.microsoft.com/office/drawing/2014/main" xmlns="" id="{18D32BB2-01D1-C144-9278-F1B0D2A8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5431" y="3717926"/>
            <a:ext cx="2482329" cy="36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7368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332</Words>
  <Application>Microsoft Office PowerPoint</Application>
  <PresentationFormat>Произвольный</PresentationFormat>
  <Paragraphs>42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Montserrat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</cp:lastModifiedBy>
  <cp:revision>244</cp:revision>
  <dcterms:created xsi:type="dcterms:W3CDTF">2006-08-16T00:00:00Z</dcterms:created>
  <dcterms:modified xsi:type="dcterms:W3CDTF">2022-04-22T09:42:11Z</dcterms:modified>
  <dc:identifier>DAEwuR-fI4k</dc:identifier>
</cp:coreProperties>
</file>