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9" r:id="rId3"/>
    <p:sldId id="263" r:id="rId4"/>
    <p:sldId id="257" r:id="rId5"/>
    <p:sldId id="258" r:id="rId6"/>
    <p:sldId id="260" r:id="rId7"/>
    <p:sldId id="283" r:id="rId8"/>
    <p:sldId id="261" r:id="rId9"/>
    <p:sldId id="262" r:id="rId10"/>
    <p:sldId id="265" r:id="rId11"/>
    <p:sldId id="281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CBC29-84A9-4CC8-8E51-72CD60FE71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453E5-36D6-48AD-93E2-18488C02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7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53E5-36D6-48AD-93E2-18488C0255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3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87C27C-FDF8-4A28-BB3B-7943BF404E9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Реализация целевой модели наставничества в форме «ученик-ученик», «студент-ученик»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869160"/>
            <a:ext cx="6511131" cy="329259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 smtClean="0"/>
              <a:t>О.Г.Викульева</a:t>
            </a:r>
            <a:r>
              <a:rPr lang="ru-RU" sz="2000" b="1" dirty="0" smtClean="0"/>
              <a:t>, заведующий ЦНППМ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59" y="1844824"/>
            <a:ext cx="263159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9345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ученик - ученик»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Предполагает взаимодействие обучающихся одной образовательной организации, при котором один из обучающихся находится на более высокой ступени образования и обладает организаторскими и лидерскими качествами, позволяющими ему оказать весомое влияние на наставляемого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2861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3488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«ученик </a:t>
            </a:r>
            <a:r>
              <a:rPr lang="ru-RU" dirty="0"/>
              <a:t>- ученик»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Среди оцениваемых результатов: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повышение успеваемости и улучшение психоэмоционального фона внутри класса (группы) и образовательной организации;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численный рост посещаемости творческих кружков, объединений, спортивных секций;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количественный и качественный рост успешно реализованных образовательных и творческих проектов;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снижение числа обучающихся, состоящих на учете в полиции и психоневрологических диспансерах;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снижение числа жалоб от родителей и педагогов, связанных с социальной незащищенностью и конфликтами внутри коллектива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7935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Портрет участников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9443215"/>
              </p:ext>
            </p:extLst>
          </p:nvPr>
        </p:nvGraphicFramePr>
        <p:xfrm>
          <a:off x="822325" y="1100138"/>
          <a:ext cx="7521576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/>
                <a:gridCol w="37607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Наставник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Наставляемый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Активный обучающийся старшей ступени, обладающий лидерскими и организаторскими качествами, нетривиальностью мышления, демонстрирующий высокие образовательные результаты, победитель школьных и региональных олимпиад и соревнований, лидер класса (группы) или параллели, принимающий активное участие в жизни образовательной организации (конкурсы, театральные постановки, общественная деятельность, внеурочная деятельность).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Пассивный.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 или ценностно дезориентированный обучающийся более низкой по отношению к наставнику ступени, демонстрирующий неудовлетворительные образовательные результаты или проблемы с поведением, не принимающий участия в жизни школы, отстраненный от коллектива.</a:t>
                      </a:r>
                    </a:p>
                    <a:p>
                      <a:pPr algn="just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Активный.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 с особыми образовательными потребностями - например, увлеченный определенным предметом.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2206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Вариации ролевых моделей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взаимодействие «успевающий - неуспевающий», классический вариант поддержки для достижения лучших образовательных результатов;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взаимодействие «лидер - пассивный», психоэмоциональная поддержка с адаптацией в коллективе или развитием коммуникационных, творческих, лидерских навыков;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взаимодействие «равный - равному», в процессе которого происходит обмен навыками, например, когда наставник обладает критическим мышлением, а наставляемый - креативным; взаимная поддержка, совместная работа над проектом.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44644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8991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студент - ученик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Целью такой формы наставничества является успешное формирование у ученика представлений о следующей ступени образования, улучшение образовательных результатов и мотивации, расширение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метакомпетенций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Результатом правильной организации работы наставников будет повышение уровня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мотивированности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осознанности обучающихся среднего и старшего подросткового возраста в вопросах образования, саморазвития, самореализации и профессионального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ориентирования.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58" y="5053533"/>
            <a:ext cx="2608625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4594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Внедрение целевой модели наставничества может повлиять в том числе на решение следующих проблем обучающегося общеобразовательной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7992888" cy="5208692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низкую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мотивацию к учебе и саморазвитию, неудовлетворительную успеваемость;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отсутствие осознанной позиции, необходимой для выбора образовательной траектории и будущей профессиональной реализации;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невозможность качественной самореализации в рамках школьной программы;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отсутствие условий для формирования активной гражданской позиции;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низкую информированность о перспективах самостоятельного выбора векторов творческого развития, карьерных и иных возможностей;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кризис самоидентификации, разрушение или низкий уровень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сформированности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ценностных и жизненных позиций и ориентиров;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конфликтность, неразвитые коммуникативные навыки, затрудняющие горизонтальное и вертикальное социальное движение;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отсутствие условий для формирования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метапредметных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навыков и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метакомпетенций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высокий порог вхождения в образовательные программы, программы развития талантливых обучающихся;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падение эмоциональной устойчивости, психологические кризисы, связанные с общей трудностью подросткового периода на фоне отсутствия четких перспектив будущего и регулярной качественной поддержки;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проблемы адаптации в (новом) учебном коллективе: психологические, организационные и социальные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9343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Функции образовательных организаций, осуществляющих внедрение целевой модели наставничества:</a:t>
            </a:r>
            <a:br>
              <a:rPr lang="ru-RU" sz="1400" b="1" dirty="0"/>
            </a:b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8064896" cy="492066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разработка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 реализация мероприятий дорожной карты внедрения целевой модели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реализация программ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реализация кадровой политики, в том числе: привлечение, обучение и контроль деятельности наставников, принимающих участие в программе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назначение куратора внедрения целевой модели наставничества в образовательной организации;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инфраструктурное и материально-техническое обеспечение реализации программ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осуществление персонифицированного учета обучающихся, молодых специалистов и педагогов, участвующих в программах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внесение в формы федерального статистического наблюдения данных о количестве участников программ наставничества и предоставление этих форм в Министерство просвещения Российской Федерации;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проведение внутреннего мониторинга реализации и эффективности программ наставничества (в ведении образовательных организаций);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обеспечение формирования баз данных программ наставничества и лучших практик;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обеспечение условий для повышения уровня профессионального мастерства педагогических работников, задействованных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реализации целевой модели наставничества, в формате непрерывного образования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232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этапы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Подготовка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условий для запуска программы наставничества.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Формирование базы наставляемых.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Формирование базы наставников.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Отбор и обучение наставников.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Формирование наставнических пар или групп.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Организация работы наставнических пар или групп.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Завершение наставничества.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242555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Формирование базы наставляемых.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00628"/>
            <a:ext cx="7588324" cy="3768532"/>
          </a:xfrm>
        </p:spPr>
        <p:txBody>
          <a:bodyPr/>
          <a:lstStyle/>
          <a:p>
            <a:pPr algn="just"/>
            <a:r>
              <a:rPr lang="ru-RU" b="0" dirty="0" smtClean="0"/>
              <a:t>       Основная </a:t>
            </a:r>
            <a:r>
              <a:rPr lang="ru-RU" b="0" dirty="0"/>
              <a:t>задача этапа заключается в выявлении конкретных </a:t>
            </a:r>
            <a:r>
              <a:rPr lang="ru-RU" b="0" dirty="0" smtClean="0"/>
              <a:t>проблем обучающихся </a:t>
            </a:r>
            <a:r>
              <a:rPr lang="ru-RU" b="0" dirty="0"/>
              <a:t>и педагогов образовательной организации, которые можно решить с помощью наставничества. Среди таких проблем могут быть низкая успеваемость, </a:t>
            </a:r>
            <a:r>
              <a:rPr lang="ru-RU" b="0" dirty="0" err="1"/>
              <a:t>буллинг</a:t>
            </a:r>
            <a:r>
              <a:rPr lang="ru-RU" b="0" dirty="0"/>
              <a:t>, текучка кадров, отсутствие мотивации у обучающихся, отсутствие внеурочной и досуговой составляющей в жизни организации, низкие карьерные ожидания у педагогов, подавленность подростков из-за неопределенных перспектив и ценностной дезориентации и т. д.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521575" cy="22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076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Формирование базы наставников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Главная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задача этапа - поиск потенциальных наставников для формирования базы наставников. Для решения этой задачи понадобится работа как с внутренним, так и с внешним контуром связей образовательной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74" y="2780928"/>
            <a:ext cx="709987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5823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Наставничество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/>
              <a:t> </a:t>
            </a:r>
            <a:r>
              <a:rPr lang="ru-RU" sz="2800" b="0" dirty="0">
                <a:solidFill>
                  <a:schemeClr val="accent1">
                    <a:lumMod val="75000"/>
                  </a:schemeClr>
                </a:solidFill>
              </a:rPr>
              <a:t>универсальная технология передачи опыта, знаний, формирования навыков, компетенций, </a:t>
            </a:r>
            <a:r>
              <a:rPr lang="ru-RU" sz="2800" b="0" dirty="0" err="1">
                <a:solidFill>
                  <a:schemeClr val="accent1">
                    <a:lumMod val="75000"/>
                  </a:schemeClr>
                </a:solidFill>
              </a:rPr>
              <a:t>метакомпетенций</a:t>
            </a:r>
            <a:r>
              <a:rPr lang="ru-RU" sz="2800" b="0" dirty="0">
                <a:solidFill>
                  <a:schemeClr val="accent1">
                    <a:lumMod val="75000"/>
                  </a:schemeClr>
                </a:solidFill>
              </a:rPr>
              <a:t> и ценностей через неформальное </a:t>
            </a:r>
            <a:r>
              <a:rPr lang="ru-RU" sz="2800" b="0" dirty="0" err="1">
                <a:solidFill>
                  <a:schemeClr val="accent1">
                    <a:lumMod val="75000"/>
                  </a:schemeClr>
                </a:solidFill>
              </a:rPr>
              <a:t>взаимообогащающее</a:t>
            </a:r>
            <a:r>
              <a:rPr lang="ru-RU" sz="2800" b="0" dirty="0">
                <a:solidFill>
                  <a:schemeClr val="accent1">
                    <a:lumMod val="75000"/>
                  </a:schemeClr>
                </a:solidFill>
              </a:rPr>
              <a:t> общение, основанное на доверии и </a:t>
            </a: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</a:rPr>
              <a:t>партнерстве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20" y="3645024"/>
            <a:ext cx="3710768" cy="26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990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Примерная форма дорожной карты внедрения целевой модели наставничества в образовательной организации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27103"/>
            <a:ext cx="7521575" cy="21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994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Перечень документов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Приказа о назначении куратора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База наставляемых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База наставников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Дорожная карта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Положение о системе наставничества педагогических работников образовательных организаций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631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52" y="1189906"/>
            <a:ext cx="7520940" cy="548640"/>
          </a:xfrm>
        </p:spPr>
        <p:txBody>
          <a:bodyPr/>
          <a:lstStyle/>
          <a:p>
            <a:r>
              <a:rPr lang="en-US" dirty="0"/>
              <a:t>http://bipkro.ru:65000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5681"/>
            <a:ext cx="304800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478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190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52763"/>
            <a:ext cx="3305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71" y="3861048"/>
            <a:ext cx="3733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30155"/>
            <a:ext cx="81343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262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роли наставничества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1654346"/>
              </p:ext>
            </p:extLst>
          </p:nvPr>
        </p:nvGraphicFramePr>
        <p:xfrm>
          <a:off x="822325" y="1100138"/>
          <a:ext cx="75215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/>
                <a:gridCol w="37607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Наставник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Наставляемый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464139" cy="41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5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Целевая модель наставничества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система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условий, ресурсов и процессов, необходимых для реализации программ наставничества в образовательных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организациях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совокупность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структурных компонентов и механизмов, обеспечивающих ее внедрение в образовательных организациях и достижение поставленных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результатов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33478"/>
            <a:ext cx="3648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843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Форма наставничества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120460"/>
          </a:xfrm>
        </p:spPr>
        <p:txBody>
          <a:bodyPr/>
          <a:lstStyle/>
          <a:p>
            <a:r>
              <a:rPr lang="ru-RU" b="0" dirty="0" smtClean="0"/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способ реализации целевой модели через организацию работы наставнической пары или группы, участники которой находятся в заданной обстоятельствами ролевой ситуации, определяемой основной деятельностью и позицией участников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ученик - ученик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«учитель - учитель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«студент - ученик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7704856" cy="21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8304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Куратор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сотрудник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организации, осуществляющей деятельность по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общеобразовательным,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который отвечает за организацию программы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наставничества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5106913" cy="30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7262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266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Куратор назначается решением руководителя образовательной организации, планирующей внедрить целевую модель наставничества.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зоне ответственности куратора относятся следующие задачи: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сбор и работа с базой наставников и наставляемых;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организация обучения наставников (в том числе привлечение экспертов для проведения обучения);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процедуры внедрения целевой модели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проведения программ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участие в оценке вовлеченности обучающихся в различные формы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решение организационных вопросов, возникающих в процессе реализации модели;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мониторинг реализации и получение обратной связи от участников программы и иных причастных к программе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0867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Наставляемый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/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компетенции</a:t>
            </a:r>
            <a:r>
              <a:rPr lang="ru-RU" b="0" dirty="0" smtClean="0"/>
              <a:t> </a:t>
            </a:r>
          </a:p>
          <a:p>
            <a:endParaRPr lang="ru-RU" b="0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849082" cy="200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3874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Наставник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участник программы наставничества, имеющий успешный опыт в достижении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наставляемого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73" y="3781773"/>
            <a:ext cx="34247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2214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</TotalTime>
  <Words>1143</Words>
  <Application>Microsoft Office PowerPoint</Application>
  <PresentationFormat>Экран (4:3)</PresentationFormat>
  <Paragraphs>98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Углы</vt:lpstr>
      <vt:lpstr>Реализация целевой модели наставничества в форме «ученик-ученик», «студент-ученик»</vt:lpstr>
      <vt:lpstr>Наставничество</vt:lpstr>
      <vt:lpstr>Основные роли наставничества</vt:lpstr>
      <vt:lpstr>Целевая модель наставничества </vt:lpstr>
      <vt:lpstr>Форма наставничества </vt:lpstr>
      <vt:lpstr>Куратор</vt:lpstr>
      <vt:lpstr>КУратор</vt:lpstr>
      <vt:lpstr>Наставляемый</vt:lpstr>
      <vt:lpstr>Наставник</vt:lpstr>
      <vt:lpstr>«ученик - ученик»</vt:lpstr>
      <vt:lpstr>«ученик - ученик»</vt:lpstr>
      <vt:lpstr>Портрет участников </vt:lpstr>
      <vt:lpstr>Вариации ролевых моделей</vt:lpstr>
      <vt:lpstr>«студент - ученик» </vt:lpstr>
      <vt:lpstr>Внедрение целевой модели наставничества может повлиять в том числе на решение следующих проблем обучающегося общеобразовательной организации</vt:lpstr>
      <vt:lpstr>Функции образовательных организаций, осуществляющих внедрение целевой модели наставничества: </vt:lpstr>
      <vt:lpstr>Основные этапы</vt:lpstr>
      <vt:lpstr>Формирование базы наставляемых. </vt:lpstr>
      <vt:lpstr>Формирование базы наставников</vt:lpstr>
      <vt:lpstr>Примерная форма дорожной карты внедрения целевой модели наставничества в образовательной организации</vt:lpstr>
      <vt:lpstr>Перечень документов ОО</vt:lpstr>
      <vt:lpstr>http://bipkro.ru:65000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целевой модели наставничества в форме «ученик-ученик», «студент-ученик»</dc:title>
  <dc:creator>Admin</dc:creator>
  <cp:lastModifiedBy>Ольга</cp:lastModifiedBy>
  <cp:revision>49</cp:revision>
  <dcterms:created xsi:type="dcterms:W3CDTF">2022-03-16T16:45:35Z</dcterms:created>
  <dcterms:modified xsi:type="dcterms:W3CDTF">2022-04-01T08:38:31Z</dcterms:modified>
</cp:coreProperties>
</file>