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361" r:id="rId3"/>
    <p:sldId id="362" r:id="rId4"/>
    <p:sldId id="372" r:id="rId5"/>
    <p:sldId id="363" r:id="rId6"/>
    <p:sldId id="369" r:id="rId7"/>
    <p:sldId id="368" r:id="rId8"/>
    <p:sldId id="370" r:id="rId9"/>
    <p:sldId id="383" r:id="rId10"/>
    <p:sldId id="378" r:id="rId11"/>
    <p:sldId id="379" r:id="rId12"/>
    <p:sldId id="380" r:id="rId13"/>
    <p:sldId id="365" r:id="rId14"/>
    <p:sldId id="381" r:id="rId15"/>
    <p:sldId id="382" r:id="rId16"/>
    <p:sldId id="318" r:id="rId17"/>
  </p:sldIdLst>
  <p:sldSz cx="9144000" cy="6858000" type="screen4x3"/>
  <p:notesSz cx="6797675" cy="9925050"/>
  <p:embeddedFontLs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Century Gothic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-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625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625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79768" y="4714399"/>
            <a:ext cx="5438140" cy="446627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427075"/>
            <a:ext cx="2945659" cy="49625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50443" y="9427075"/>
            <a:ext cx="2945659" cy="49625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None/>
              </a:pPr>
              <a:t>‹#›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364558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79768" y="4714399"/>
            <a:ext cx="5438140" cy="4466273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>
            <a:spLocks noGrp="1"/>
          </p:cNvSpPr>
          <p:nvPr>
            <p:ph type="body" idx="1"/>
          </p:nvPr>
        </p:nvSpPr>
        <p:spPr>
          <a:xfrm>
            <a:off x="679768" y="4714399"/>
            <a:ext cx="5438140" cy="4466273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439" name="Shape 439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984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>
            <a:spLocks noGrp="1"/>
          </p:cNvSpPr>
          <p:nvPr>
            <p:ph type="body" idx="1"/>
          </p:nvPr>
        </p:nvSpPr>
        <p:spPr>
          <a:xfrm>
            <a:off x="679768" y="4714399"/>
            <a:ext cx="5438140" cy="4466273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439" name="Shape 439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34294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>
            <a:spLocks noGrp="1"/>
          </p:cNvSpPr>
          <p:nvPr>
            <p:ph type="body" idx="1"/>
          </p:nvPr>
        </p:nvSpPr>
        <p:spPr>
          <a:xfrm>
            <a:off x="679768" y="4714399"/>
            <a:ext cx="5438140" cy="4466273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439" name="Shape 439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03215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>
            <a:spLocks noGrp="1"/>
          </p:cNvSpPr>
          <p:nvPr>
            <p:ph type="body" idx="1"/>
          </p:nvPr>
        </p:nvSpPr>
        <p:spPr>
          <a:xfrm>
            <a:off x="679768" y="4714399"/>
            <a:ext cx="5438140" cy="4466273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439" name="Shape 439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48218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>
            <a:spLocks noGrp="1"/>
          </p:cNvSpPr>
          <p:nvPr>
            <p:ph type="body" idx="1"/>
          </p:nvPr>
        </p:nvSpPr>
        <p:spPr>
          <a:xfrm>
            <a:off x="679768" y="4714399"/>
            <a:ext cx="5438140" cy="4466273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439" name="Shape 439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84066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>
            <a:spLocks noGrp="1"/>
          </p:cNvSpPr>
          <p:nvPr>
            <p:ph type="body" idx="1"/>
          </p:nvPr>
        </p:nvSpPr>
        <p:spPr>
          <a:xfrm>
            <a:off x="679768" y="4714399"/>
            <a:ext cx="5438140" cy="4466273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439" name="Shape 439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73185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Shape 587"/>
          <p:cNvSpPr txBox="1">
            <a:spLocks noGrp="1"/>
          </p:cNvSpPr>
          <p:nvPr>
            <p:ph type="body" idx="1"/>
          </p:nvPr>
        </p:nvSpPr>
        <p:spPr>
          <a:xfrm>
            <a:off x="679768" y="4714399"/>
            <a:ext cx="5438140" cy="4466273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588" name="Shape 588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>
            <a:spLocks noGrp="1"/>
          </p:cNvSpPr>
          <p:nvPr>
            <p:ph type="body" idx="1"/>
          </p:nvPr>
        </p:nvSpPr>
        <p:spPr>
          <a:xfrm>
            <a:off x="679768" y="4714399"/>
            <a:ext cx="5438140" cy="4466273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439" name="Shape 439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0596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>
            <a:spLocks noGrp="1"/>
          </p:cNvSpPr>
          <p:nvPr>
            <p:ph type="body" idx="1"/>
          </p:nvPr>
        </p:nvSpPr>
        <p:spPr>
          <a:xfrm>
            <a:off x="679768" y="4714399"/>
            <a:ext cx="5438140" cy="4466273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439" name="Shape 439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9927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79768" y="4714399"/>
            <a:ext cx="5438140" cy="4466273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5171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>
            <a:spLocks noGrp="1"/>
          </p:cNvSpPr>
          <p:nvPr>
            <p:ph type="body" idx="1"/>
          </p:nvPr>
        </p:nvSpPr>
        <p:spPr>
          <a:xfrm>
            <a:off x="679768" y="4714399"/>
            <a:ext cx="5438140" cy="4466273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439" name="Shape 439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4603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>
            <a:spLocks noGrp="1"/>
          </p:cNvSpPr>
          <p:nvPr>
            <p:ph type="body" idx="1"/>
          </p:nvPr>
        </p:nvSpPr>
        <p:spPr>
          <a:xfrm>
            <a:off x="679768" y="4714399"/>
            <a:ext cx="5438140" cy="4466273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439" name="Shape 439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9001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>
            <a:spLocks noGrp="1"/>
          </p:cNvSpPr>
          <p:nvPr>
            <p:ph type="body" idx="1"/>
          </p:nvPr>
        </p:nvSpPr>
        <p:spPr>
          <a:xfrm>
            <a:off x="679768" y="4714399"/>
            <a:ext cx="5438140" cy="4466273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439" name="Shape 439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2309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>
            <a:spLocks noGrp="1"/>
          </p:cNvSpPr>
          <p:nvPr>
            <p:ph type="body" idx="1"/>
          </p:nvPr>
        </p:nvSpPr>
        <p:spPr>
          <a:xfrm>
            <a:off x="679768" y="4714399"/>
            <a:ext cx="5438140" cy="4466273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439" name="Shape 439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8069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>
            <a:spLocks noGrp="1"/>
          </p:cNvSpPr>
          <p:nvPr>
            <p:ph type="body" idx="1"/>
          </p:nvPr>
        </p:nvSpPr>
        <p:spPr>
          <a:xfrm>
            <a:off x="679768" y="4714399"/>
            <a:ext cx="5438140" cy="4466273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439" name="Shape 439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6286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ru-RU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None/>
              </a:pPr>
              <a:t>‹#›</a:t>
            </a:fld>
            <a:endParaRPr lang="ru-RU"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ru-RU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None/>
              </a:pPr>
              <a:t>‹#›</a:t>
            </a:fld>
            <a:endParaRPr lang="ru-RU"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ru-RU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None/>
              </a:pPr>
              <a:t>‹#›</a:t>
            </a:fld>
            <a:endParaRPr lang="ru-RU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ru-RU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None/>
              </a:pPr>
              <a:t>‹#›</a:t>
            </a:fld>
            <a:endParaRPr lang="ru-RU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71450" marR="0" lvl="0" indent="-190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381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ru-RU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None/>
              </a:pPr>
              <a:t>‹#›</a:t>
            </a:fld>
            <a:endParaRPr lang="ru-RU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ru-RU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None/>
              </a:pPr>
              <a:t>‹#›</a:t>
            </a:fld>
            <a:endParaRPr lang="ru-RU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ru-RU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None/>
              </a:pPr>
              <a:t>‹#›</a:t>
            </a:fld>
            <a:endParaRPr lang="ru-RU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 rot="5400000">
            <a:off x="2741216" y="2531666"/>
            <a:ext cx="5811838" cy="147875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 rot="5400000">
            <a:off x="-273446" y="1110060"/>
            <a:ext cx="5811838" cy="432196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ru-RU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None/>
              </a:pPr>
              <a:t>‹#›</a:t>
            </a:fld>
            <a:endParaRPr lang="ru-RU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ru-RU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None/>
              </a:pPr>
              <a:t>‹#›</a:t>
            </a:fld>
            <a:endParaRPr lang="ru-RU"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Shape 15"/>
          <p:cNvPicPr preferRelativeResize="0"/>
          <p:nvPr/>
        </p:nvPicPr>
        <p:blipFill rotWithShape="1">
          <a:blip r:embed="rId10">
            <a:alphaModFix/>
          </a:blip>
          <a:srcRect r="32367" b="66248"/>
          <a:stretch/>
        </p:blipFill>
        <p:spPr>
          <a:xfrm rot="-5400000">
            <a:off x="-2560982" y="2560981"/>
            <a:ext cx="6858000" cy="173603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nra-russia.ru/glavnaya/meropriyatiya/yazyiki-narodov-rossii-itogovyij-videosyuzhet-2021-goda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a-russia.ru/glavnaya/roditelskoe-prosveshhenie/poleznoe-chtenie-dlya-pedagogov/uspeshnyie-regionalnyie-praktiki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>
            <a:spLocks noGrp="1"/>
          </p:cNvSpPr>
          <p:nvPr>
            <p:ph type="ctrTitle"/>
          </p:nvPr>
        </p:nvSpPr>
        <p:spPr>
          <a:xfrm>
            <a:off x="0" y="3030399"/>
            <a:ext cx="9316995" cy="17618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38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ru-RU" sz="38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8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38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«Организация и проведение серии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cеминаров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-совещаний «Языки народов России в системе общего образования Российской Федерации» в федеральных округах Российской Федерации»</a:t>
            </a:r>
            <a:b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b="1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22689" y="210935"/>
            <a:ext cx="2418879" cy="1401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4A35560-915E-4793-A274-4C286D522E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497" y="4371879"/>
            <a:ext cx="2548000" cy="23364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2109787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 indent="-209550" algn="ctr">
              <a:buClr>
                <a:srgbClr val="0070C0"/>
              </a:buClr>
            </a:pPr>
            <a:r>
              <a:rPr lang="ru-RU" sz="2400" b="1" i="0" u="none" strike="noStrike" cap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Итоговые результаты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400" b="1" i="0" u="none" strike="noStrike" cap="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2400" b="1" i="0" u="none" strike="noStrike" cap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этапа проекта</a:t>
            </a:r>
            <a:endParaRPr lang="ru-RU" sz="2400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Shape 442"/>
          <p:cNvSpPr txBox="1">
            <a:spLocks noGrp="1"/>
          </p:cNvSpPr>
          <p:nvPr>
            <p:ph type="body" idx="1"/>
          </p:nvPr>
        </p:nvSpPr>
        <p:spPr>
          <a:xfrm>
            <a:off x="641480" y="1376362"/>
            <a:ext cx="7921625" cy="41052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Две научных статьи (10 000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п.з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.):</a:t>
            </a: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«Роль традиционных праздников в формировании родительских компетенций в вопросах этнокультурной идентичности»</a:t>
            </a:r>
            <a:r>
              <a:rPr lang="ru-RU" sz="1600" dirty="0" smtClean="0"/>
              <a:t> </a:t>
            </a:r>
            <a:r>
              <a:rPr lang="en-US" sz="1600" i="1" dirty="0" smtClean="0"/>
              <a:t>(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Журнал «Гуманитарные науки», № 4 за 2021 год</a:t>
            </a:r>
            <a:r>
              <a:rPr lang="ru-RU" sz="1600" i="1" dirty="0" smtClean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входит в перечень ВАК)</a:t>
            </a:r>
            <a:endParaRPr lang="ru-RU" sz="1600" i="1" dirty="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«Предметы «Русский родной язык» и «Литература на родном (русском) языке» как инструменты формирования у обучающихся семейных ценностей и позитивных детско-родительских отношений</a:t>
            </a:r>
            <a:r>
              <a:rPr lang="en-US" sz="1600" dirty="0" smtClean="0"/>
              <a:t>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Журнал «Современное педагогическое образование», № 10 за 2021 год</a:t>
            </a:r>
            <a:r>
              <a:rPr lang="ru-RU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входит в перечень ВАК)</a:t>
            </a:r>
          </a:p>
          <a:p>
            <a:pPr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Пять научно-популярных статей (5 000 </a:t>
            </a:r>
            <a:r>
              <a:rPr lang="ru-RU" sz="1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п.з</a:t>
            </a: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.)</a:t>
            </a: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3" name="Shape 44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9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ru-RU" sz="900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65381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>
            <a:spLocks noGrp="1"/>
          </p:cNvSpPr>
          <p:nvPr>
            <p:ph type="title"/>
          </p:nvPr>
        </p:nvSpPr>
        <p:spPr>
          <a:xfrm>
            <a:off x="899592" y="365127"/>
            <a:ext cx="7615758" cy="111965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5. Видео-ролик (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минуты)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</p:txBody>
      </p:sp>
      <p:sp>
        <p:nvSpPr>
          <p:cNvPr id="442" name="Shape 442"/>
          <p:cNvSpPr txBox="1">
            <a:spLocks noGrp="1"/>
          </p:cNvSpPr>
          <p:nvPr>
            <p:ph type="body" idx="1"/>
          </p:nvPr>
        </p:nvSpPr>
        <p:spPr>
          <a:xfrm>
            <a:off x="395536" y="1376362"/>
            <a:ext cx="8167569" cy="47889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1800" b="1" dirty="0"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https://nra-russia.ru/glavnaya/meropriyatiya/yazyiki-narodov-rossii-itogovyij-videosyuzhet-2021-goda.html</a:t>
            </a:r>
            <a:endParaRPr lang="en-US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ctr">
              <a:lnSpc>
                <a:spcPct val="150000"/>
              </a:lnSpc>
              <a:spcAft>
                <a:spcPts val="800"/>
              </a:spcAft>
              <a:buNone/>
            </a:pPr>
            <a:endParaRPr lang="ru-RU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ctr">
              <a:lnSpc>
                <a:spcPct val="150000"/>
              </a:lnSpc>
              <a:spcAft>
                <a:spcPts val="800"/>
              </a:spcAft>
              <a:buNone/>
            </a:pPr>
            <a:endParaRPr lang="ru-RU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ctr">
              <a:lnSpc>
                <a:spcPct val="150000"/>
              </a:lnSpc>
              <a:spcAft>
                <a:spcPts val="800"/>
              </a:spcAft>
              <a:buNone/>
            </a:pP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3" name="Shape 44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9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ru-RU" sz="900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5E937-2CC8-4D96-B554-74DBD4C03C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3385" y="2483148"/>
            <a:ext cx="6108171" cy="343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17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Сборник успешных региональных практик</a:t>
            </a:r>
          </a:p>
        </p:txBody>
      </p:sp>
      <p:sp>
        <p:nvSpPr>
          <p:cNvPr id="442" name="Shape 442"/>
          <p:cNvSpPr txBox="1">
            <a:spLocks noGrp="1"/>
          </p:cNvSpPr>
          <p:nvPr>
            <p:ph type="body" idx="1"/>
          </p:nvPr>
        </p:nvSpPr>
        <p:spPr>
          <a:xfrm>
            <a:off x="641479" y="1340768"/>
            <a:ext cx="7921625" cy="379094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1800" b="1" dirty="0"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https://www.nra-russia.ru/glavnaya/roditelskoe-prosveshhenie/poleznoe-chtenie-dlya-pedagogov/uspeshnyie-regionalnyie-praktiki.html</a:t>
            </a:r>
            <a:endParaRPr lang="ru-RU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ctr">
              <a:lnSpc>
                <a:spcPct val="150000"/>
              </a:lnSpc>
              <a:spcAft>
                <a:spcPts val="800"/>
              </a:spcAft>
              <a:buNone/>
            </a:pPr>
            <a:endParaRPr lang="ru-RU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ctr">
              <a:lnSpc>
                <a:spcPct val="150000"/>
              </a:lnSpc>
              <a:spcAft>
                <a:spcPts val="800"/>
              </a:spcAft>
              <a:buNone/>
            </a:pPr>
            <a:endParaRPr lang="ru-RU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ctr">
              <a:lnSpc>
                <a:spcPct val="150000"/>
              </a:lnSpc>
              <a:spcAft>
                <a:spcPts val="800"/>
              </a:spcAft>
              <a:buNone/>
            </a:pPr>
            <a:endParaRPr lang="ru-RU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ctr">
              <a:lnSpc>
                <a:spcPct val="150000"/>
              </a:lnSpc>
              <a:spcAft>
                <a:spcPts val="800"/>
              </a:spcAft>
              <a:buNone/>
            </a:pPr>
            <a:endParaRPr lang="ru-RU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ctr">
              <a:lnSpc>
                <a:spcPct val="150000"/>
              </a:lnSpc>
              <a:spcAft>
                <a:spcPts val="800"/>
              </a:spcAft>
              <a:buNone/>
            </a:pP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3" name="Shape 44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9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ru-RU" sz="900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8D6A925-01E2-4D39-A93A-1A433528A8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58" y="2480964"/>
            <a:ext cx="7132284" cy="401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155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Предложения и перспективы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2" name="Shape 442"/>
          <p:cNvSpPr txBox="1">
            <a:spLocks noGrp="1"/>
          </p:cNvSpPr>
          <p:nvPr>
            <p:ph type="body" idx="1"/>
          </p:nvPr>
        </p:nvSpPr>
        <p:spPr>
          <a:xfrm>
            <a:off x="632149" y="1376362"/>
            <a:ext cx="7921625" cy="41052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межрегиональные мониторинговые исследования преподавания языков;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федеральная площадка «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Региональные практики управления этнокультурным образованием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единая цифровая платформа по сохранению и развитию родных языков для всех;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использование современных гаджетов и технологий, близких и понятных современным детям;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3" name="Shape 44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9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ru-RU" sz="900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09108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Предложения и перспективы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2" name="Shape 442"/>
          <p:cNvSpPr txBox="1">
            <a:spLocks noGrp="1"/>
          </p:cNvSpPr>
          <p:nvPr>
            <p:ph type="body" idx="1"/>
          </p:nvPr>
        </p:nvSpPr>
        <p:spPr>
          <a:xfrm>
            <a:off x="641480" y="1376362"/>
            <a:ext cx="7921625" cy="41052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indent="0" algn="just">
              <a:lnSpc>
                <a:spcPct val="150000"/>
              </a:lnSpc>
              <a:spcBef>
                <a:spcPts val="750"/>
              </a:spcBef>
              <a:spcAft>
                <a:spcPts val="750"/>
              </a:spcAft>
              <a:buNone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общественно-государственный характер и межведомственное взаимодействие;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единый национальный алгоритм разработки УМК по родным языкам;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Bef>
                <a:spcPts val="750"/>
              </a:spcBef>
              <a:spcAft>
                <a:spcPts val="750"/>
              </a:spcAft>
              <a:buNone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онлайн - курсы повышения квалификации по современным методикам, навык работы в различных информационных средах;</a:t>
            </a: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подготовка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билингвальных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воспитателей, учителей начальных классов, педагогов-предметников, социальных педагогов, психологов в вузах и СПО;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организация конкурсов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профмастерства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профессиональным компетенциям, необходимым для работы в условиях многоязычия;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Bef>
                <a:spcPts val="750"/>
              </a:spcBef>
              <a:spcAft>
                <a:spcPts val="750"/>
              </a:spcAft>
              <a:buNone/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3" name="Shape 44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9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ru-RU" sz="900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37540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Предложения и перспективы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2" name="Shape 442"/>
          <p:cNvSpPr txBox="1">
            <a:spLocks noGrp="1"/>
          </p:cNvSpPr>
          <p:nvPr>
            <p:ph type="body" idx="1"/>
          </p:nvPr>
        </p:nvSpPr>
        <p:spPr>
          <a:xfrm>
            <a:off x="611187" y="1376362"/>
            <a:ext cx="7921625" cy="41052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разъяснения и просвещение родителей, работа с семьей обучающихся;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организация всероссийских акций, направленных на повышение речевой культуры, включение темы в традиционные ежегодные конкурсы;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Bef>
                <a:spcPts val="750"/>
              </a:spcBef>
              <a:spcAft>
                <a:spcPts val="750"/>
              </a:spcAft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повышение интереса со стороны взрослого населения, информационные продукты, позволяющие изучать родной язык вне зависимости от возраста и места жительства;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Bef>
                <a:spcPts val="750"/>
              </a:spcBef>
              <a:spcAft>
                <a:spcPts val="750"/>
              </a:spcAft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сохранение языков, диалектов и говоров в рамках музейно-краеведческой работы;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3350" indent="0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внимание к родному языку в сфере журналистики, государственного и муниципального управления, в программах гуманитарной направленности.</a:t>
            </a:r>
            <a:endParaRPr lang="ru-RU" sz="20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3" name="Shape 44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9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ru-RU" sz="900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60908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Shape 59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0955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3300"/>
              <a:buFont typeface="Calibri"/>
              <a:buNone/>
            </a:pPr>
            <a:r>
              <a:rPr lang="ru-RU" sz="33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Гусев Алексей Владимирович</a:t>
            </a:r>
          </a:p>
        </p:txBody>
      </p:sp>
      <p:sp>
        <p:nvSpPr>
          <p:cNvPr id="591" name="Shape 59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rPr lang="ru-RU" sz="32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Ответственный секретарь Национальной родительской ассоциации</a:t>
            </a:r>
          </a:p>
          <a:p>
            <a:pPr marL="0" marR="0" lvl="0" indent="-20320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rPr lang="ru-RU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</a:t>
            </a:r>
            <a:r>
              <a:rPr lang="ru-RU" sz="21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 nra-russia.ru</a:t>
            </a:r>
          </a:p>
          <a:p>
            <a:pPr marL="0" marR="0" lvl="0" indent="-133350" algn="ctr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ts val="2100"/>
              <a:buFont typeface="Noto Sans Symbols"/>
              <a:buNone/>
            </a:pPr>
            <a:r>
              <a:rPr lang="ru-RU" sz="21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pr.nra@yandex.ru</a:t>
            </a:r>
          </a:p>
        </p:txBody>
      </p:sp>
      <p:sp>
        <p:nvSpPr>
          <p:cNvPr id="592" name="Shape 59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9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lang="ru-RU" sz="900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3" name="Shape 5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1629" y="3954851"/>
            <a:ext cx="3129866" cy="210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684EB12-5712-4CDF-98BF-630B29805D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8" y="3852338"/>
            <a:ext cx="2548349" cy="233497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65104"/>
            <a:ext cx="2109787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 indent="-209550" algn="ctr">
              <a:buClr>
                <a:srgbClr val="0070C0"/>
              </a:buClr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проекта «Языки народов России в </a:t>
            </a:r>
            <a:b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системе общего образования Российской Федерации»</a:t>
            </a:r>
            <a:endParaRPr lang="ru-RU" sz="2400" b="0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Shape 442"/>
          <p:cNvSpPr txBox="1">
            <a:spLocks noGrp="1"/>
          </p:cNvSpPr>
          <p:nvPr>
            <p:ph type="body" idx="1"/>
          </p:nvPr>
        </p:nvSpPr>
        <p:spPr>
          <a:xfrm>
            <a:off x="611188" y="2276475"/>
            <a:ext cx="7921625" cy="41052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чебно-методическое обеспечение, экспертно-аналитическая и информационно-методическая поддержка преподавания развития языков народов Российской Федерации</a:t>
            </a:r>
            <a:endParaRPr lang="ru-RU" sz="2800" b="1" i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3" name="Shape 44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9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ru-RU" sz="900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77009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 indent="-209550" algn="ctr">
              <a:buClr>
                <a:srgbClr val="0070C0"/>
              </a:buClr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проекта «Языки народов России в </a:t>
            </a:r>
            <a:b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системе общего образования Российской Федерации»</a:t>
            </a:r>
            <a:endParaRPr lang="ru-RU" sz="2400" b="0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Shape 442"/>
          <p:cNvSpPr txBox="1">
            <a:spLocks noGrp="1"/>
          </p:cNvSpPr>
          <p:nvPr>
            <p:ph type="body" idx="1"/>
          </p:nvPr>
        </p:nvSpPr>
        <p:spPr>
          <a:xfrm>
            <a:off x="611188" y="2276475"/>
            <a:ext cx="7921625" cy="41052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13335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обобщить ключевые вопросы по текущему состоянию преподавания языков народов Российской Федерации в общеобразовательных организациях;</a:t>
            </a:r>
          </a:p>
          <a:p>
            <a:pPr marL="13335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организовать обмен опытом в области подготовки преподавателей языков народов Российской Федерации в школе и системе дополнительного образования, в семье;</a:t>
            </a:r>
          </a:p>
          <a:p>
            <a:pPr marL="13335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консолидировать заинтересованных участников в популяризации языков народов Российской Федерации.</a:t>
            </a:r>
          </a:p>
        </p:txBody>
      </p:sp>
      <p:sp>
        <p:nvSpPr>
          <p:cNvPr id="443" name="Shape 44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9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ru-RU" sz="900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89457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>
            <a:spLocks noGrp="1"/>
          </p:cNvSpPr>
          <p:nvPr>
            <p:ph type="ctrTitle"/>
          </p:nvPr>
        </p:nvSpPr>
        <p:spPr>
          <a:xfrm>
            <a:off x="0" y="3030399"/>
            <a:ext cx="9316995" cy="17618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indent="-241300">
              <a:buClr>
                <a:srgbClr val="002060"/>
              </a:buClr>
              <a:buSzPts val="3800"/>
            </a:pPr>
            <a:r>
              <a:rPr lang="ru-RU" sz="38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ru-RU" sz="38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8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38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8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38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с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еминаров-совещаний «Языки народов России в </a:t>
            </a:r>
            <a:b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системе общего образования Российской Федерации»</a:t>
            </a:r>
            <a:b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года</a:t>
            </a:r>
            <a:b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400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участников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800" b="1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56176" y="193220"/>
            <a:ext cx="2418879" cy="1401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4A35560-915E-4793-A274-4C286D522E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497" y="4371879"/>
            <a:ext cx="2548000" cy="23364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8289"/>
            <a:ext cx="2109787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1625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 indent="-209550" algn="ctr">
              <a:buClr>
                <a:srgbClr val="0070C0"/>
              </a:buClr>
            </a:pP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Кавказский</a:t>
            </a:r>
            <a:r>
              <a:rPr lang="ru-RU" sz="2400" b="1" i="0" u="none" strike="noStrike" cap="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2400" b="1" i="0" u="none" strike="noStrike" cap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федеральный округ</a:t>
            </a:r>
            <a:endParaRPr lang="ru-RU" sz="2400" b="0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Shape 442"/>
          <p:cNvSpPr txBox="1">
            <a:spLocks noGrp="1"/>
          </p:cNvSpPr>
          <p:nvPr>
            <p:ph type="body" idx="1"/>
          </p:nvPr>
        </p:nvSpPr>
        <p:spPr>
          <a:xfrm>
            <a:off x="641480" y="1376362"/>
            <a:ext cx="7921625" cy="41052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13335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8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1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марта 2021 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ru-RU" sz="1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Республика Дагестан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335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 марта 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2020 года. </a:t>
            </a:r>
            <a:r>
              <a:rPr lang="ru-RU" sz="1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Чеченская Республика</a:t>
            </a:r>
          </a:p>
          <a:p>
            <a:pPr marL="13335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 марта 2021 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года. </a:t>
            </a:r>
            <a:r>
              <a:rPr lang="ru-RU" sz="18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Республика Ингушетия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335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8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ru-RU" sz="1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марта 2021 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года. Республика </a:t>
            </a:r>
            <a:r>
              <a:rPr lang="ru-RU" sz="1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Северная Осетия-Алания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335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8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ru-RU" sz="1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марта 2021 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года. </a:t>
            </a:r>
            <a:r>
              <a:rPr lang="ru-RU" sz="18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Кабардино-Балкарская Республика</a:t>
            </a:r>
          </a:p>
          <a:p>
            <a:pPr marL="13335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 марта 2021 года. Карачаево-Черкесская Республика</a:t>
            </a:r>
            <a:endParaRPr lang="ru-RU" sz="18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335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25-26 марта 2021 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года итоговый межрегиональный семинар-совещание в </a:t>
            </a:r>
            <a:r>
              <a:rPr lang="ru-RU" sz="18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Ставропольском крае  (г. Ессентуки)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335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sz="24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3" name="Shape 44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9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ru-RU" sz="900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92583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 indent="-209550" algn="ctr">
              <a:buClr>
                <a:srgbClr val="0070C0"/>
              </a:buClr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Южный</a:t>
            </a:r>
            <a:r>
              <a:rPr lang="ru-RU" sz="2400" b="1" i="0" u="none" strike="noStrike" cap="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2400" b="1" i="0" u="none" strike="noStrike" cap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федеральный округ</a:t>
            </a:r>
            <a:endParaRPr lang="ru-RU" sz="2400" b="0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Shape 442"/>
          <p:cNvSpPr txBox="1">
            <a:spLocks noGrp="1"/>
          </p:cNvSpPr>
          <p:nvPr>
            <p:ph type="body" idx="1"/>
          </p:nvPr>
        </p:nvSpPr>
        <p:spPr>
          <a:xfrm>
            <a:off x="641480" y="1376362"/>
            <a:ext cx="7921625" cy="41052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13335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8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06</a:t>
            </a:r>
            <a:r>
              <a:rPr lang="ru-RU" sz="1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апреля 2021 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года.  Республика </a:t>
            </a:r>
            <a:r>
              <a:rPr lang="ru-RU" sz="18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Калмыкия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335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8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08</a:t>
            </a:r>
            <a:r>
              <a:rPr lang="ru-RU" sz="1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апреля 2021 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года. </a:t>
            </a:r>
            <a:r>
              <a:rPr lang="ru-RU" sz="18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Астраханская область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335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8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апреля 2021 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года. </a:t>
            </a:r>
            <a:r>
              <a:rPr lang="ru-RU" sz="1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Краснодарский край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335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 апреля 2021 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года. </a:t>
            </a:r>
            <a:r>
              <a:rPr lang="ru-RU" sz="18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Республика Адыгея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335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8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ru-RU" sz="1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апреля 2021 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года. </a:t>
            </a:r>
            <a:r>
              <a:rPr lang="ru-RU" sz="18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Волгоградская область</a:t>
            </a:r>
            <a:endParaRPr lang="ru-RU" sz="1800" b="1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335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8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09</a:t>
            </a:r>
            <a:r>
              <a:rPr lang="ru-RU" sz="1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-10 июня 2021 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года. Итоговый межрегиональный семинар-совещание в </a:t>
            </a:r>
            <a:r>
              <a:rPr lang="ru-RU" sz="18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Республике Крым</a:t>
            </a:r>
            <a:r>
              <a:rPr lang="ru-RU" sz="1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(г. </a:t>
            </a:r>
            <a:r>
              <a:rPr lang="ru-RU" sz="18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Симферополь</a:t>
            </a:r>
            <a:r>
              <a:rPr lang="ru-RU" sz="1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335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sz="24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3" name="Shape 44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9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ru-RU" sz="900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96462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 indent="-209550" algn="ctr">
              <a:buClr>
                <a:srgbClr val="0070C0"/>
              </a:buClr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Приволжский</a:t>
            </a:r>
            <a:r>
              <a:rPr lang="ru-RU" sz="24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федеральный округ</a:t>
            </a:r>
            <a:endParaRPr lang="ru-RU" sz="2400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Shape 442"/>
          <p:cNvSpPr txBox="1">
            <a:spLocks noGrp="1"/>
          </p:cNvSpPr>
          <p:nvPr>
            <p:ph type="body" idx="1"/>
          </p:nvPr>
        </p:nvSpPr>
        <p:spPr>
          <a:xfrm>
            <a:off x="641480" y="1376362"/>
            <a:ext cx="7921625" cy="41052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13335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 апреля 2021 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ru-RU" sz="1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Республика Мордовия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335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8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1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мая 2021 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года. </a:t>
            </a:r>
            <a:r>
              <a:rPr lang="ru-RU" sz="18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Республика Башкортостан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335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 мая 2021 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года. </a:t>
            </a:r>
            <a:r>
              <a:rPr lang="ru-RU" sz="18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Удмуртская Республика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335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8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ru-RU" sz="1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мая</a:t>
            </a:r>
            <a:r>
              <a:rPr lang="ru-RU" sz="1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2021 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года. </a:t>
            </a:r>
            <a:r>
              <a:rPr lang="ru-RU" sz="18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Республика Татарстан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335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8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 мая</a:t>
            </a:r>
            <a:r>
              <a:rPr lang="ru-RU" sz="1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2021 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года. </a:t>
            </a:r>
            <a:r>
              <a:rPr lang="ru-RU" sz="18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Республика Марий Эл</a:t>
            </a:r>
          </a:p>
          <a:p>
            <a:pPr marL="13335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 мая 2021 года. Чувашская Республика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335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8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ru-RU" sz="1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-27 мая 2021 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года. Итоговый межрегиональный семинар-совещание в </a:t>
            </a:r>
            <a:r>
              <a:rPr lang="ru-RU" sz="18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Нижегородской области</a:t>
            </a:r>
            <a:r>
              <a:rPr lang="ru-RU" sz="1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(г. </a:t>
            </a:r>
            <a:r>
              <a:rPr lang="ru-RU" sz="18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Нижний Новгород</a:t>
            </a:r>
            <a:r>
              <a:rPr lang="ru-RU" sz="1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335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sz="24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3" name="Shape 44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9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ru-RU" sz="900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38859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 indent="-209550" algn="ctr">
              <a:buClr>
                <a:srgbClr val="0070C0"/>
              </a:buClr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</a:t>
            </a:r>
            <a:r>
              <a:rPr lang="ru-RU" sz="2400" b="1" i="0" u="none" strike="noStrike" cap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емы для обсуждения на семинарах - совещаниях</a:t>
            </a:r>
            <a:endParaRPr lang="ru-RU" sz="2400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Shape 442"/>
          <p:cNvSpPr txBox="1">
            <a:spLocks noGrp="1"/>
          </p:cNvSpPr>
          <p:nvPr>
            <p:ph type="body" idx="1"/>
          </p:nvPr>
        </p:nvSpPr>
        <p:spPr>
          <a:xfrm>
            <a:off x="641480" y="1376362"/>
            <a:ext cx="7921625" cy="41052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Как формировать индивидуальную языковую политику каждого субъекта Российской Федерации, каждой образовательной организации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335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Каковы способы повышения мотивации детей к изучению родных языков? 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335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Как формировать «здоровый билингвизм»? </a:t>
            </a:r>
            <a:endParaRPr lang="ru-RU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335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Каково место и значение предмета «русский язык как родной» и родных языков в общем образовании? </a:t>
            </a:r>
            <a:endParaRPr lang="ru-RU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335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sz="24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3" name="Shape 44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9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ru-RU" sz="900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61380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 indent="-209550" algn="ctr">
              <a:buClr>
                <a:srgbClr val="0070C0"/>
              </a:buClr>
            </a:pPr>
            <a:r>
              <a:rPr lang="ru-RU" sz="2400" b="1" i="0" u="none" strike="noStrike" cap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Итоговые результаты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400" b="1" i="0" u="none" strike="noStrike" cap="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этапа </a:t>
            </a:r>
            <a:r>
              <a:rPr lang="ru-RU" sz="2400" b="1" i="0" u="none" strike="noStrike" cap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проекта</a:t>
            </a:r>
            <a:endParaRPr lang="ru-RU" sz="2400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Shape 442"/>
          <p:cNvSpPr txBox="1">
            <a:spLocks noGrp="1"/>
          </p:cNvSpPr>
          <p:nvPr>
            <p:ph type="body" idx="1"/>
          </p:nvPr>
        </p:nvSpPr>
        <p:spPr>
          <a:xfrm>
            <a:off x="641480" y="1376362"/>
            <a:ext cx="7921625" cy="41052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Анализ оценки состояния и характера развития языков федерального округа в системе общего образования Российской Федерации (отдельно по каждому из федеральных округов, в которых проводилась серия мероприятий)</a:t>
            </a: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Резолюция по итогам проведения в </a:t>
            </a:r>
            <a:r>
              <a:rPr lang="ru-RU" sz="1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</a:t>
            </a:r>
            <a:r>
              <a:rPr lang="en-US" sz="1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1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году серии мероприятий «Языки народов России в системе общего образования Российской Федерации»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3" name="Shape 44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9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ru-RU" sz="900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5248DDF-B3CF-4440-AC85-A8EFD7448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4217939"/>
            <a:ext cx="2548349" cy="23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5691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Кутюр">
      <a:dk1>
        <a:srgbClr val="000000"/>
      </a:dk1>
      <a:lt1>
        <a:srgbClr val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619</Words>
  <Application>Microsoft Office PowerPoint</Application>
  <PresentationFormat>Экран (4:3)</PresentationFormat>
  <Paragraphs>94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Noto Sans Symbols</vt:lpstr>
      <vt:lpstr>Times New Roman</vt:lpstr>
      <vt:lpstr>Тема Office</vt:lpstr>
      <vt:lpstr>    «Организация и проведение серии cеминаров-совещаний «Языки народов России в системе общего образования Российской Федерации» в федеральных округах Российской Федерации» 3 этап </vt:lpstr>
      <vt:lpstr>Цель проекта «Языки народов России в  системе общего образования Российской Федерации»</vt:lpstr>
      <vt:lpstr>Задачи проекта «Языки народов России в  системе общего образования Российской Федерации»</vt:lpstr>
      <vt:lpstr>    20 семинаров-совещаний «Языки народов России в  системе общего образования Российской Федерации»  2021 года  1 400 участников  </vt:lpstr>
      <vt:lpstr>Северо - Кавказский федеральный округ</vt:lpstr>
      <vt:lpstr>Южный федеральный округ</vt:lpstr>
      <vt:lpstr>Приволжский федеральный округ</vt:lpstr>
      <vt:lpstr>Основные темы для обсуждения на семинарах - совещаниях</vt:lpstr>
      <vt:lpstr>Итоговые результаты II этапа проекта</vt:lpstr>
      <vt:lpstr>Итоговые результаты II этапа проекта</vt:lpstr>
      <vt:lpstr>5. Видео-ролик (24 минуты):</vt:lpstr>
      <vt:lpstr>6. Сборник успешных региональных практик</vt:lpstr>
      <vt:lpstr>Предложения и перспективы</vt:lpstr>
      <vt:lpstr>Предложения и перспективы</vt:lpstr>
      <vt:lpstr>Предложения и перспективы</vt:lpstr>
      <vt:lpstr>Гусев Алексей Владимирович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Всероссийский проект  «Формирование семейных ценностей в студенческой среде»</dc:title>
  <dc:creator>HP</dc:creator>
  <cp:lastModifiedBy>ADMIN</cp:lastModifiedBy>
  <cp:revision>96</cp:revision>
  <cp:lastPrinted>2020-05-20T08:27:17Z</cp:lastPrinted>
  <dcterms:modified xsi:type="dcterms:W3CDTF">2022-03-15T08:00:56Z</dcterms:modified>
</cp:coreProperties>
</file>