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7" r:id="rId6"/>
    <p:sldId id="268" r:id="rId7"/>
    <p:sldId id="272" r:id="rId8"/>
    <p:sldId id="271" r:id="rId9"/>
    <p:sldId id="269" r:id="rId10"/>
    <p:sldId id="270" r:id="rId11"/>
    <p:sldId id="259" r:id="rId12"/>
    <p:sldId id="273" r:id="rId13"/>
    <p:sldId id="274" r:id="rId14"/>
    <p:sldId id="265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9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0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DE15A83-4818-4A47-A348-F4A9AFA9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CBBB980-E8FC-4067-86A7-1D4907ECF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D01FB7-F1A8-433A-BC55-59C7C400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08FB03DB-2728-4350-BACD-52B9237E3137}"/>
              </a:ext>
            </a:extLst>
          </p:cNvPr>
          <p:cNvSpPr/>
          <p:nvPr userDrawn="1"/>
        </p:nvSpPr>
        <p:spPr>
          <a:xfrm>
            <a:off x="5891514" y="0"/>
            <a:ext cx="6300486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Рисунок 8">
            <a:extLst>
              <a:ext uri="{FF2B5EF4-FFF2-40B4-BE49-F238E27FC236}">
                <a16:creationId xmlns="" xmlns:a16="http://schemas.microsoft.com/office/drawing/2014/main" id="{FFA21717-33CB-400E-99B3-8F2D814A74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891213" cy="6858000"/>
          </a:xfrm>
        </p:spPr>
        <p:txBody>
          <a:bodyPr/>
          <a:lstStyle/>
          <a:p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5F9860-E7AA-4B15-9EB5-DAA925921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65134" y="136525"/>
            <a:ext cx="5953246" cy="2387600"/>
          </a:xfrm>
        </p:spPr>
        <p:txBody>
          <a:bodyPr anchor="b"/>
          <a:lstStyle>
            <a:lvl1pPr algn="ctr">
              <a:defRPr sz="6000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70C7889-FEAE-4D81-9328-48F835D920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602038"/>
            <a:ext cx="595324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9473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24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0DFF78-39D7-4937-98E8-F57FB15C4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95237F67-7887-4F79-9086-2D4E7C41D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1E47127-0BAA-48A8-B6F8-8F7AF2B64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E152EC-92EC-47F8-8905-AEB3824F3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86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9B0B3EC-B4DF-48E5-8D49-912B3B562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9577FBE-9365-476D-A0C7-B0BFE240C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68A4208-4596-4570-8A48-D601F1ED5F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4768763-5A91-4409-893B-F87ABA4DA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AAE3A2D-50DE-4F80-84DB-FD3E13A59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922462E-A153-40EE-9FBF-CE14C9F97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73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9F8B33-EE05-426A-BB94-37FC4755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DB95E92-26F9-42A7-9612-E965D17A17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64C2F5B-A1B9-4449-A41D-B55E31C6B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9C5F5A-F6A2-4FBA-845D-97A93F2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34B308A-38D5-4D17-AF8B-1EE105306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076F7CB-AC52-43B4-AD6D-AD433BBEB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9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83E0C11-F975-45E8-BA3E-55FFB4BA5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A29AAF6-AF28-4EC4-920C-E10415C7FB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8C4C7B9-CAC3-42EE-A8E2-0F73AF396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BDBA44D-A820-4823-89E3-9F96458DE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A0E0266-68E3-4D86-9523-1E4C2F30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29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298C4361-FBF7-455B-A690-B29413D343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C6B34A3-84EB-40F7-AF48-61C84CD741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786928E-2BDC-46DC-A8FE-6610F8187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2EE9B7-51BC-4834-A25D-F8B9C6BE1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4B9BC63-6A65-46A2-85DF-3D18833C6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60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D3E4AB-007C-48CF-8A3A-B64245858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69C0369-AC97-4306-8FA4-D63F6C153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0393BF6-30A5-4619-86E0-C6FCAD4F0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49F7F8-0AD7-426E-B538-B6DB07F9B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6050621-D5FD-43FC-ADA7-81BAB7DC0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Фигура, имеющая форму буквы L 6">
            <a:extLst>
              <a:ext uri="{FF2B5EF4-FFF2-40B4-BE49-F238E27FC236}">
                <a16:creationId xmlns="" xmlns:a16="http://schemas.microsoft.com/office/drawing/2014/main" id="{2A4BBBCF-31DF-4475-9E88-8F57A3B2C09E}"/>
              </a:ext>
            </a:extLst>
          </p:cNvPr>
          <p:cNvSpPr/>
          <p:nvPr userDrawn="1"/>
        </p:nvSpPr>
        <p:spPr>
          <a:xfrm>
            <a:off x="0" y="5428527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Фигура, имеющая форму буквы L 7">
            <a:extLst>
              <a:ext uri="{FF2B5EF4-FFF2-40B4-BE49-F238E27FC236}">
                <a16:creationId xmlns="" xmlns:a16="http://schemas.microsoft.com/office/drawing/2014/main" id="{344C342A-AFC3-4328-946C-6882274610AA}"/>
              </a:ext>
            </a:extLst>
          </p:cNvPr>
          <p:cNvSpPr/>
          <p:nvPr userDrawn="1"/>
        </p:nvSpPr>
        <p:spPr>
          <a:xfrm rot="10800000">
            <a:off x="11173428" y="0"/>
            <a:ext cx="1018572" cy="142947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Фигура, имеющая форму буквы L 8">
            <a:extLst>
              <a:ext uri="{FF2B5EF4-FFF2-40B4-BE49-F238E27FC236}">
                <a16:creationId xmlns="" xmlns:a16="http://schemas.microsoft.com/office/drawing/2014/main" id="{61889BE7-1BC9-4DB5-9627-64C2ABFE345C}"/>
              </a:ext>
            </a:extLst>
          </p:cNvPr>
          <p:cNvSpPr/>
          <p:nvPr userDrawn="1"/>
        </p:nvSpPr>
        <p:spPr>
          <a:xfrm rot="16200000">
            <a:off x="10987271" y="5613903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Фигура, имеющая форму буквы L 9">
            <a:extLst>
              <a:ext uri="{FF2B5EF4-FFF2-40B4-BE49-F238E27FC236}">
                <a16:creationId xmlns="" xmlns:a16="http://schemas.microsoft.com/office/drawing/2014/main" id="{D7E3AD0D-FD9E-447A-BC7C-9DFB2452477E}"/>
              </a:ext>
            </a:extLst>
          </p:cNvPr>
          <p:cNvSpPr/>
          <p:nvPr userDrawn="1"/>
        </p:nvSpPr>
        <p:spPr>
          <a:xfrm rot="5400000">
            <a:off x="-186160" y="186160"/>
            <a:ext cx="1429473" cy="1057153"/>
          </a:xfrm>
          <a:prstGeom prst="corner">
            <a:avLst>
              <a:gd name="adj1" fmla="val 21815"/>
              <a:gd name="adj2" fmla="val 22099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829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2086CDA-E4D9-4680-9160-749F6D68D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5441D36-FD8D-467A-9F0C-C15D03101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B013D4-5D6D-4F16-B92B-DCDC02203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D8A6D1C-C5C1-4F42-A25A-D272BE54D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C91FEAB-E3DA-4A2A-B748-4B754A11F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2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B0B63CB-98F7-4FD2-AE6A-A9D1D0BBD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07B4AB-69EB-4069-9839-993D2E79C3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2A4005B-2E7F-4189-B96D-CAEFC1F367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E87EA7BC-84F9-4F7B-8CAB-E2239A3A0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64A9B47-FDE3-4CE0-81AF-A83E6641E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B2AFF76-4729-4763-A734-414D60FEC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6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C7A0613-0D99-4D1A-B35E-69F2AE2E9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9161D37-3665-4485-9C81-A0284C59B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E66577C-7E72-4461-97F1-2EFF35D06E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8327E4B-ABF3-4BBF-87D0-979FF17CE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C838068-9821-41C4-A10F-9F910F9206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AAFDDEA-5124-47FD-B4EF-22941F87F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88D7621D-5914-4DCC-8B50-376C51D37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B0F9F542-2397-4C5D-B9B4-43036BE7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1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B741AA3-DEB8-4E03-B716-EE5AD8A3E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47B8DF54-7B63-463D-A705-C0CD820F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E19A30-CCCE-4D0F-A5EA-2694C83C5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DB863358-8F31-42DB-A75E-2CC034FE6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7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5D96FC90-666A-41D8-AC3D-8F635019BD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Рисунок 5">
            <a:extLst>
              <a:ext uri="{FF2B5EF4-FFF2-40B4-BE49-F238E27FC236}">
                <a16:creationId xmlns="" xmlns:a16="http://schemas.microsoft.com/office/drawing/2014/main" id="{477A18B6-7186-4923-A2C6-B06CC71BFC9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51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Рисунок 5">
            <a:extLst>
              <a:ext uri="{FF2B5EF4-FFF2-40B4-BE49-F238E27FC236}">
                <a16:creationId xmlns="" xmlns:a16="http://schemas.microsoft.com/office/drawing/2014/main" id="{75DAD50F-D376-4968-9022-8740455F48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5">
            <a:extLst>
              <a:ext uri="{FF2B5EF4-FFF2-40B4-BE49-F238E27FC236}">
                <a16:creationId xmlns="" xmlns:a16="http://schemas.microsoft.com/office/drawing/2014/main" id="{C77762DE-954C-4411-AB2A-49A43212FD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7858" y="3429000"/>
            <a:ext cx="3044142" cy="3429000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075DF8B3-B61E-42DF-9749-0A9A8505A4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51175" y="-6906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="" xmlns:a16="http://schemas.microsoft.com/office/drawing/2014/main" id="{320D08EE-D804-40FB-AE7E-CEE254F635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88063" y="3430929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02F63D49-B812-486B-B5E6-9C030000DC8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22907" y="3429000"/>
            <a:ext cx="3036888" cy="34290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Текст 10">
            <a:extLst>
              <a:ext uri="{FF2B5EF4-FFF2-40B4-BE49-F238E27FC236}">
                <a16:creationId xmlns="" xmlns:a16="http://schemas.microsoft.com/office/drawing/2014/main" id="{28D52F32-A499-4CCC-A1BE-7EF779BE7B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124268" y="0"/>
            <a:ext cx="3036888" cy="3429000"/>
          </a:xfrm>
          <a:solidFill>
            <a:schemeClr val="accent6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00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E5460A7A-40FB-40F9-9F01-826315E498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76479" y="474562"/>
            <a:ext cx="3079750" cy="2954438"/>
          </a:xfrm>
          <a:solidFill>
            <a:schemeClr val="accent6"/>
          </a:solidFill>
          <a:ln>
            <a:noFill/>
          </a:ln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r">
              <a:buNone/>
              <a:defRPr>
                <a:solidFill>
                  <a:schemeClr val="bg1"/>
                </a:solidFill>
              </a:defRPr>
            </a:lvl2pPr>
            <a:lvl3pPr marL="914400" indent="0" algn="r">
              <a:buNone/>
              <a:defRPr>
                <a:solidFill>
                  <a:schemeClr val="bg1"/>
                </a:solidFill>
              </a:defRPr>
            </a:lvl3pPr>
            <a:lvl4pPr marL="1371600" indent="0" algn="r">
              <a:buNone/>
              <a:defRPr>
                <a:solidFill>
                  <a:schemeClr val="bg1"/>
                </a:solidFill>
              </a:defRPr>
            </a:lvl4pPr>
            <a:lvl5pPr marL="1828800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="" xmlns:a16="http://schemas.microsoft.com/office/drawing/2014/main" id="{4E0003B5-56A3-4F15-9E0F-FFAD95C293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96729" y="474562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6F17BB5-1285-4C8E-A946-54AAA5C077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576479" y="3429000"/>
            <a:ext cx="3079750" cy="2954438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="" xmlns:a16="http://schemas.microsoft.com/office/drawing/2014/main" id="{213F24E3-9D87-431E-A109-DE113A1389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96729" y="3429000"/>
            <a:ext cx="3079750" cy="2954438"/>
          </a:xfrm>
          <a:solidFill>
            <a:schemeClr val="accent6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="" xmlns:a16="http://schemas.microsoft.com/office/drawing/2014/main" id="{64BCA4AD-2453-4D3A-A6F4-32B0C81B42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5771" y="1770926"/>
            <a:ext cx="4429768" cy="4612511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Заголовок 11">
            <a:extLst>
              <a:ext uri="{FF2B5EF4-FFF2-40B4-BE49-F238E27FC236}">
                <a16:creationId xmlns="" xmlns:a16="http://schemas.microsoft.com/office/drawing/2014/main" id="{D9592A19-466D-444B-BE3E-E2D807AE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72" y="365125"/>
            <a:ext cx="4429768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825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7FD8F8F2-4624-4188-A5F6-724E8774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5623" y="365125"/>
            <a:ext cx="52578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="" xmlns:a16="http://schemas.microsoft.com/office/drawing/2014/main" id="{3593B03F-2009-4E1E-B76F-4E7AC5351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5623" y="1885950"/>
            <a:ext cx="5257800" cy="446881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="" xmlns:a16="http://schemas.microsoft.com/office/drawing/2014/main" id="{F427EE61-8BDE-44DD-A358-2FAD275FBA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8577" y="1023846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E85987E3-7190-47E0-9255-D36D3D11BF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577" y="471164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="" xmlns:a16="http://schemas.microsoft.com/office/drawing/2014/main" id="{D3CB2DBF-86BD-4842-BD8D-ED74947211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577" y="572847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10">
            <a:extLst>
              <a:ext uri="{FF2B5EF4-FFF2-40B4-BE49-F238E27FC236}">
                <a16:creationId xmlns="" xmlns:a16="http://schemas.microsoft.com/office/drawing/2014/main" id="{3743E8B6-7CBB-471E-A471-58E2B78D32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8577" y="517579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="" xmlns:a16="http://schemas.microsoft.com/office/drawing/2014/main" id="{43700CC0-27A7-41CD-9023-C5A13EDC28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8577" y="4184064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10">
            <a:extLst>
              <a:ext uri="{FF2B5EF4-FFF2-40B4-BE49-F238E27FC236}">
                <a16:creationId xmlns="" xmlns:a16="http://schemas.microsoft.com/office/drawing/2014/main" id="{C7E1DB0A-9FF1-40B4-BDB5-AC63D12110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577" y="3631382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="" xmlns:a16="http://schemas.microsoft.com/office/drawing/2014/main" id="{9D51BF41-F634-4D57-A637-FF8A0EC4BB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8577" y="2558629"/>
            <a:ext cx="4057891" cy="822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="" xmlns:a16="http://schemas.microsoft.com/office/drawing/2014/main" id="{A1A49660-1072-4AE0-8537-A7BC419F15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577" y="2005947"/>
            <a:ext cx="3305175" cy="428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graphicFrame>
        <p:nvGraphicFramePr>
          <p:cNvPr id="18" name="Таблица 18">
            <a:extLst>
              <a:ext uri="{FF2B5EF4-FFF2-40B4-BE49-F238E27FC236}">
                <a16:creationId xmlns="" xmlns:a16="http://schemas.microsoft.com/office/drawing/2014/main" id="{70B24C5F-4D3D-4415-A815-49971BABC5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75099799"/>
              </p:ext>
            </p:extLst>
          </p:nvPr>
        </p:nvGraphicFramePr>
        <p:xfrm>
          <a:off x="4745620" y="471163"/>
          <a:ext cx="1435261" cy="6080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35261">
                  <a:extLst>
                    <a:ext uri="{9D8B030D-6E8A-4147-A177-3AD203B41FA5}">
                      <a16:colId xmlns="" xmlns:a16="http://schemas.microsoft.com/office/drawing/2014/main" val="3484662148"/>
                    </a:ext>
                  </a:extLst>
                </a:gridCol>
              </a:tblGrid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2690842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9783475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21002084"/>
                  </a:ext>
                </a:extLst>
              </a:tr>
              <a:tr h="15200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219575"/>
                  </a:ext>
                </a:extLst>
              </a:tr>
            </a:tbl>
          </a:graphicData>
        </a:graphic>
      </p:graphicFrame>
      <p:sp>
        <p:nvSpPr>
          <p:cNvPr id="20" name="Рисунок 19">
            <a:extLst>
              <a:ext uri="{FF2B5EF4-FFF2-40B4-BE49-F238E27FC236}">
                <a16:creationId xmlns="" xmlns:a16="http://schemas.microsoft.com/office/drawing/2014/main" id="{C502F727-D6EE-497C-A5B0-DE090ED478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4326" y="696054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1" name="Рисунок 19">
            <a:extLst>
              <a:ext uri="{FF2B5EF4-FFF2-40B4-BE49-F238E27FC236}">
                <a16:creationId xmlns="" xmlns:a16="http://schemas.microsoft.com/office/drawing/2014/main" id="{0A240E27-AEFA-43F0-89FF-2A74A5D77D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42389" y="2199183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2" name="Рисунок 19">
            <a:extLst>
              <a:ext uri="{FF2B5EF4-FFF2-40B4-BE49-F238E27FC236}">
                <a16:creationId xmlns="" xmlns:a16="http://schemas.microsoft.com/office/drawing/2014/main" id="{27F5EEBF-34A9-48CF-83E0-D6D660A5179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42389" y="3739045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/>
          </a:p>
        </p:txBody>
      </p:sp>
      <p:sp>
        <p:nvSpPr>
          <p:cNvPr id="23" name="Рисунок 19">
            <a:extLst>
              <a:ext uri="{FF2B5EF4-FFF2-40B4-BE49-F238E27FC236}">
                <a16:creationId xmlns="" xmlns:a16="http://schemas.microsoft.com/office/drawing/2014/main" id="{190A3F46-C204-4178-985D-47AB747A32D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4326" y="5261562"/>
            <a:ext cx="1029786" cy="1101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0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3177DD-DF81-4F80-A921-6C4F2C0AA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64B142D-96E1-400F-9902-09D8626B24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3BA0E2-FBA8-48E6-91B5-D882FB555D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BD04A-233C-4E8F-A10D-8C0D98297D7F}" type="datetimeFigureOut">
              <a:rPr lang="ru-RU" smtClean="0"/>
              <a:t>27.02.2022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981118-B587-4460-83FC-ED85EF5E8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81D7A8-14B2-492F-9F61-6C741CF79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7FFB2-FA83-4A05-BBB4-8E512F12736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7"/>
            <a:extLst>
              <a:ext uri="{FF2B5EF4-FFF2-40B4-BE49-F238E27FC236}">
                <a16:creationId xmlns="" xmlns:a16="http://schemas.microsoft.com/office/drawing/2014/main" id="{DB681911-E539-4075-B5C8-107AF8BC28C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450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63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hyperlink" Target="https://tehurok.ru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tehur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4.jpe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12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11" Type="http://schemas.openxmlformats.org/officeDocument/2006/relationships/image" Target="../media/image12.jpeg"/><Relationship Id="rId5" Type="http://schemas.openxmlformats.org/officeDocument/2006/relationships/image" Target="../media/image8.svg"/><Relationship Id="rId10" Type="http://schemas.openxmlformats.org/officeDocument/2006/relationships/image" Target="../media/image11.jpe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testpad.com/ru/test/245550-russkij-yazyk-8-klass-vpr-2020" TargetMode="External"/><Relationship Id="rId2" Type="http://schemas.openxmlformats.org/officeDocument/2006/relationships/hyperlink" Target="https://rus8-vpr.sdamgia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4ege.ru/vpr/59151-variant-vpr-po-russkomu-yazyku-onlayn-8-klass.html" TargetMode="External"/><Relationship Id="rId4" Type="http://schemas.openxmlformats.org/officeDocument/2006/relationships/hyperlink" Target="https://skills4u.ru/school/russkij-yazyk/vpr/vpr-8-klas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tehurok.ru/" TargetMode="Externa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tehur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tehur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tehur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tehur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tehurok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ehurok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56" descr="Изображение выглядит как текст, внутренний&#10;&#10;Автоматически созданное описание">
            <a:extLst>
              <a:ext uri="{FF2B5EF4-FFF2-40B4-BE49-F238E27FC236}">
                <a16:creationId xmlns="" xmlns:a16="http://schemas.microsoft.com/office/drawing/2014/main" id="{0C8B248D-5DB5-42B4-82E7-5353AFE7CAC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4" b="374"/>
          <a:stretch>
            <a:fillRect/>
          </a:stretch>
        </p:blipFill>
        <p:spPr/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71255BE-FC6E-4FA6-8B7E-130C4FA38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9281" y="4874179"/>
            <a:ext cx="5953246" cy="1655762"/>
          </a:xfrm>
        </p:spPr>
        <p:txBody>
          <a:bodyPr>
            <a:norm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Из опыта работы 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учителя русского языка и литературы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МОУ – СОШ села </a:t>
            </a:r>
            <a:r>
              <a:rPr lang="ru-RU" sz="20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Найтоповичи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Унечского района Брянской области</a:t>
            </a:r>
            <a:b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Скорибченко Валентины Николаевны</a:t>
            </a: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841D019-94F4-47D8-A54B-AD6E24AD83D9}"/>
              </a:ext>
            </a:extLst>
          </p:cNvPr>
          <p:cNvSpPr/>
          <p:nvPr/>
        </p:nvSpPr>
        <p:spPr>
          <a:xfrm>
            <a:off x="3131388" y="1664066"/>
            <a:ext cx="8471139" cy="2631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42F0B-5640-44F2-AAAA-19FBC87FA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1387" y="1664066"/>
            <a:ext cx="8471139" cy="2387600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latin typeface="Yandex Sans Display Bold" pitchFamily="2" charset="-52"/>
                <a:ea typeface="Microsoft YaHei UI" panose="020B0503020204020204" pitchFamily="34" charset="-122"/>
              </a:rPr>
              <a:t/>
            </a:r>
            <a:br>
              <a:rPr lang="ru-RU" sz="4400" dirty="0" smtClean="0">
                <a:latin typeface="Yandex Sans Display Bold" pitchFamily="2" charset="-52"/>
                <a:ea typeface="Microsoft YaHei UI" panose="020B0503020204020204" pitchFamily="34" charset="-122"/>
              </a:rPr>
            </a:br>
            <a:r>
              <a:rPr lang="ru-RU" sz="4400" dirty="0" smtClean="0">
                <a:latin typeface="Yandex Sans Display Bold" pitchFamily="2" charset="-52"/>
                <a:ea typeface="Microsoft YaHei UI" panose="020B0503020204020204" pitchFamily="34" charset="-122"/>
              </a:rPr>
              <a:t>Использование </a:t>
            </a:r>
            <a:r>
              <a:rPr lang="ru-RU" sz="4400" dirty="0">
                <a:latin typeface="Yandex Sans Display Bold" pitchFamily="2" charset="-52"/>
                <a:ea typeface="Microsoft YaHei UI" panose="020B0503020204020204" pitchFamily="34" charset="-122"/>
              </a:rPr>
              <a:t>результатов всероссийских проверочных работ как путь к успеху ученика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780FBE9-1027-42AA-BC12-A7181B4E10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50" y="353106"/>
            <a:ext cx="1923292" cy="1950724"/>
          </a:xfrm>
          <a:prstGeom prst="rect">
            <a:avLst/>
          </a:prstGeom>
        </p:spPr>
      </p:pic>
      <p:sp>
        <p:nvSpPr>
          <p:cNvPr id="14" name="Нижний колонтитул 4">
            <a:extLst>
              <a:ext uri="{FF2B5EF4-FFF2-40B4-BE49-F238E27FC236}">
                <a16:creationId xmlns="" xmlns:a16="http://schemas.microsoft.com/office/drawing/2014/main" id="{D7C653E5-DEA4-4303-B01B-9998919BFBE7}"/>
              </a:ext>
            </a:extLst>
          </p:cNvPr>
          <p:cNvSpPr txBox="1">
            <a:spLocks/>
          </p:cNvSpPr>
          <p:nvPr/>
        </p:nvSpPr>
        <p:spPr>
          <a:xfrm>
            <a:off x="7875214" y="593564"/>
            <a:ext cx="4227327" cy="365126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B4A33E2D-2DDE-49C6-ACD9-AF2BE984375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382" y="353106"/>
            <a:ext cx="846042" cy="84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40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105377B-1A8E-4D93-AF22-A6E520F9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087" y="74197"/>
            <a:ext cx="11284788" cy="71051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Некоторые эффективные</a:t>
            </a: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приёмы  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6CA8AFF-54B1-4EDA-81E5-73A7B29AD1A1}"/>
              </a:ext>
            </a:extLst>
          </p:cNvPr>
          <p:cNvSpPr txBox="1"/>
          <p:nvPr/>
        </p:nvSpPr>
        <p:spPr>
          <a:xfrm>
            <a:off x="727379" y="606622"/>
            <a:ext cx="1078445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Анализ выполненных работ в формате беседы и практического занятия в виде работы над ошибками.</a:t>
            </a:r>
            <a:endParaRPr lang="ru-RU" sz="2800" dirty="0"/>
          </a:p>
          <a:p>
            <a:pPr lvl="0"/>
            <a:r>
              <a:rPr lang="ru-RU" sz="2800" b="1" dirty="0"/>
              <a:t>Рефлексия.</a:t>
            </a:r>
            <a:endParaRPr lang="ru-RU" sz="2800" dirty="0"/>
          </a:p>
          <a:p>
            <a:pPr lvl="0"/>
            <a:r>
              <a:rPr lang="ru-RU" sz="2800" b="1" dirty="0"/>
              <a:t>Знакомство с демоверсиями.</a:t>
            </a:r>
            <a:endParaRPr lang="ru-RU" sz="2800" dirty="0"/>
          </a:p>
          <a:p>
            <a:pPr lvl="0"/>
            <a:r>
              <a:rPr lang="ru-RU" sz="2800" b="1" dirty="0"/>
              <a:t>Приём «яркого пятна».</a:t>
            </a:r>
            <a:endParaRPr lang="ru-RU" sz="2800" dirty="0"/>
          </a:p>
          <a:p>
            <a:pPr lvl="0"/>
            <a:r>
              <a:rPr lang="ru-RU" sz="2800" b="1" dirty="0"/>
              <a:t>Выполнение стандартных заданий, сформулированных в нетрадиционной </a:t>
            </a:r>
            <a:r>
              <a:rPr lang="ru-RU" sz="2800" b="1" dirty="0" smtClean="0"/>
              <a:t>форме.</a:t>
            </a:r>
            <a:endParaRPr lang="ru-RU" sz="2800" dirty="0"/>
          </a:p>
          <a:p>
            <a:pPr lvl="0"/>
            <a:r>
              <a:rPr lang="ru-RU" sz="2800" b="1" dirty="0"/>
              <a:t>Использование собственного </a:t>
            </a:r>
            <a:r>
              <a:rPr lang="ru-RU" sz="2800" b="1" dirty="0" smtClean="0"/>
              <a:t>Интернет-ресурса.</a:t>
            </a:r>
            <a:endParaRPr lang="ru-RU" sz="2800" dirty="0"/>
          </a:p>
          <a:p>
            <a:pPr lvl="0"/>
            <a:r>
              <a:rPr lang="ru-RU" sz="2800" b="1" dirty="0"/>
              <a:t>Использование книг и </a:t>
            </a:r>
            <a:r>
              <a:rPr lang="ru-RU" sz="2800" b="1" dirty="0" smtClean="0"/>
              <a:t>онлайн-тестирования.</a:t>
            </a:r>
            <a:endParaRPr lang="ru-RU" sz="2800" dirty="0"/>
          </a:p>
          <a:p>
            <a:pPr lvl="0"/>
            <a:r>
              <a:rPr lang="ru-RU" sz="2800" b="1" dirty="0"/>
              <a:t>Психологическая подготовка обучающихся к проведению </a:t>
            </a:r>
            <a:r>
              <a:rPr lang="ru-RU" sz="2800" b="1" dirty="0" smtClean="0"/>
              <a:t>ВПР.</a:t>
            </a:r>
            <a:endParaRPr lang="ru-RU" sz="2800" dirty="0"/>
          </a:p>
          <a:p>
            <a:pPr lvl="0"/>
            <a:r>
              <a:rPr lang="ru-RU" sz="2800" b="1" dirty="0"/>
              <a:t>Индивидуальные консультации для детей и </a:t>
            </a:r>
            <a:r>
              <a:rPr lang="ru-RU" sz="2800" b="1" dirty="0" smtClean="0"/>
              <a:t>родителей.</a:t>
            </a:r>
            <a:endParaRPr lang="ru-RU" sz="2800" dirty="0"/>
          </a:p>
          <a:p>
            <a:pPr lvl="0"/>
            <a:r>
              <a:rPr lang="ru-RU" sz="2800" b="1" dirty="0" smtClean="0"/>
              <a:t>Работа </a:t>
            </a:r>
            <a:r>
              <a:rPr lang="ru-RU" sz="2800" b="1" dirty="0"/>
              <a:t>со слабыми учащимися в </a:t>
            </a:r>
            <a:r>
              <a:rPr lang="ru-RU" sz="2800" b="1" dirty="0" smtClean="0"/>
              <a:t>ГПД.</a:t>
            </a:r>
            <a:endParaRPr lang="ru-RU" sz="2800" dirty="0"/>
          </a:p>
          <a:p>
            <a:pPr lvl="0"/>
            <a:r>
              <a:rPr lang="ru-RU" sz="2800" b="1" dirty="0" smtClean="0"/>
              <a:t>Участие </a:t>
            </a:r>
            <a:r>
              <a:rPr lang="ru-RU" sz="2800" b="1" dirty="0"/>
              <a:t>в олимпиадах с сильными и одарёнными учениками и др.</a:t>
            </a:r>
            <a:endParaRPr lang="ru-RU" sz="2800" dirty="0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="" xmlns:a16="http://schemas.microsoft.com/office/drawing/2014/main" id="{1BAA75D1-88F0-4D0E-B69A-8426902BA6A1}"/>
              </a:ext>
            </a:extLst>
          </p:cNvPr>
          <p:cNvSpPr txBox="1">
            <a:spLocks/>
          </p:cNvSpPr>
          <p:nvPr/>
        </p:nvSpPr>
        <p:spPr>
          <a:xfrm>
            <a:off x="8065697" y="619685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5595F3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rgbClr val="5595F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rgbClr val="5595F3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8425D54-17D9-442A-B712-84F9F2A31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3" y="6122394"/>
            <a:ext cx="470229" cy="4702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DD305E93-333B-40E5-A742-F6EA26D430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95" y="338126"/>
            <a:ext cx="680080" cy="6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5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CF1BD528-E0DE-441C-B5BA-C9C75FF34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2800" dirty="0"/>
          </a:p>
          <a:p>
            <a:endParaRPr lang="en-US" sz="2800" dirty="0"/>
          </a:p>
          <a:p>
            <a:endParaRPr lang="ru-RU" sz="2800" dirty="0"/>
          </a:p>
        </p:txBody>
      </p:sp>
      <p:sp>
        <p:nvSpPr>
          <p:cNvPr id="11" name="Текст 10">
            <a:extLst>
              <a:ext uri="{FF2B5EF4-FFF2-40B4-BE49-F238E27FC236}">
                <a16:creationId xmlns="" xmlns:a16="http://schemas.microsoft.com/office/drawing/2014/main" id="{A6348B3F-61FA-4E17-ABD4-C6521F2D3F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 </a:t>
            </a:r>
          </a:p>
          <a:p>
            <a:endParaRPr lang="ru-RU" sz="2400" dirty="0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24E39AAE-9132-44E0-91E3-6832DA0E03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3" name="Текст 12">
            <a:extLst>
              <a:ext uri="{FF2B5EF4-FFF2-40B4-BE49-F238E27FC236}">
                <a16:creationId xmlns="" xmlns:a16="http://schemas.microsoft.com/office/drawing/2014/main" id="{D7BE0A96-FDDC-4EA1-B056-3A06CA513C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Lorem ipsum dolor sit </a:t>
            </a:r>
            <a:r>
              <a:rPr lang="en-US" sz="2800" dirty="0" err="1"/>
              <a:t>amet</a:t>
            </a:r>
            <a:r>
              <a:rPr lang="en-US" sz="2800" dirty="0"/>
              <a:t>, </a:t>
            </a:r>
            <a:r>
              <a:rPr lang="en-US" sz="2800" dirty="0" err="1"/>
              <a:t>consectetur</a:t>
            </a:r>
            <a:r>
              <a:rPr lang="en-US" sz="2800" dirty="0"/>
              <a:t> </a:t>
            </a:r>
            <a:r>
              <a:rPr lang="en-US" sz="2800" dirty="0" err="1"/>
              <a:t>adipiscing</a:t>
            </a:r>
            <a:r>
              <a:rPr lang="en-US" sz="2800" dirty="0"/>
              <a:t> </a:t>
            </a:r>
            <a:r>
              <a:rPr lang="en-US" sz="2800" dirty="0" err="1"/>
              <a:t>elit</a:t>
            </a:r>
            <a:r>
              <a:rPr lang="en-US" sz="2800" dirty="0"/>
              <a:t>, sed do </a:t>
            </a:r>
            <a:r>
              <a:rPr lang="en-US" sz="2800" dirty="0" err="1"/>
              <a:t>eiusmod</a:t>
            </a:r>
            <a:r>
              <a:rPr lang="en-US" sz="2800" dirty="0"/>
              <a:t> </a:t>
            </a:r>
            <a:r>
              <a:rPr lang="en-US" sz="2800" dirty="0" err="1"/>
              <a:t>tempor</a:t>
            </a:r>
            <a:r>
              <a:rPr lang="en-US" sz="2800" dirty="0"/>
              <a:t> </a:t>
            </a:r>
            <a:r>
              <a:rPr lang="en-US" sz="2800" dirty="0" err="1"/>
              <a:t>incididunt</a:t>
            </a:r>
            <a:r>
              <a:rPr lang="en-US" sz="2800" dirty="0"/>
              <a:t> </a:t>
            </a:r>
            <a:r>
              <a:rPr lang="en-US" sz="2800" dirty="0" err="1"/>
              <a:t>ut</a:t>
            </a:r>
            <a:r>
              <a:rPr lang="en-US" sz="2800" dirty="0"/>
              <a:t> labore et dolore magna </a:t>
            </a:r>
            <a:r>
              <a:rPr lang="en-US" sz="2800" dirty="0" err="1"/>
              <a:t>aliqua</a:t>
            </a:r>
            <a:r>
              <a:rPr lang="en-US" sz="2800" dirty="0"/>
              <a:t>. </a:t>
            </a:r>
          </a:p>
          <a:p>
            <a:endParaRPr lang="ru-RU" sz="2800" dirty="0"/>
          </a:p>
          <a:p>
            <a:endParaRPr lang="ru-RU" dirty="0"/>
          </a:p>
        </p:txBody>
      </p:sp>
      <p:sp>
        <p:nvSpPr>
          <p:cNvPr id="14" name="Текст 13">
            <a:extLst>
              <a:ext uri="{FF2B5EF4-FFF2-40B4-BE49-F238E27FC236}">
                <a16:creationId xmlns="" xmlns:a16="http://schemas.microsoft.com/office/drawing/2014/main" id="{157EB4C6-E15C-4A2C-A26C-F492AC27CC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sed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labore et dolore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algn="just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</a:p>
        </p:txBody>
      </p:sp>
      <p:sp>
        <p:nvSpPr>
          <p:cNvPr id="15" name="Заголовок 14">
            <a:extLst>
              <a:ext uri="{FF2B5EF4-FFF2-40B4-BE49-F238E27FC236}">
                <a16:creationId xmlns="" xmlns:a16="http://schemas.microsoft.com/office/drawing/2014/main" id="{C8D46529-F884-43C7-9504-E8A1FB1F1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Lorem ipsum dolor</a:t>
            </a:r>
            <a:endParaRPr lang="ru-RU" b="1" dirty="0"/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E9469D05-AF4A-4FF7-9721-24C08ABEBE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57792" y="3429000"/>
            <a:ext cx="757625" cy="7576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ECAA20DC-B32F-432A-8DD5-A2DE03B0B3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57792" y="582145"/>
            <a:ext cx="757625" cy="75762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AAADD97E-312B-40FC-B746-D79EB770448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7540" y="582145"/>
            <a:ext cx="757625" cy="75762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8A83693C-9B51-4925-8C8D-D209CA593E9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37541" y="3536583"/>
            <a:ext cx="757625" cy="7576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262" y="494775"/>
            <a:ext cx="3081213" cy="295891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51" y="460420"/>
            <a:ext cx="3104674" cy="2968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93" y="3384102"/>
            <a:ext cx="6160963" cy="2979123"/>
          </a:xfrm>
          <a:prstGeom prst="rect">
            <a:avLst/>
          </a:prstGeom>
        </p:spPr>
      </p:pic>
      <p:pic>
        <p:nvPicPr>
          <p:cNvPr id="16" name="Рисунок 15" descr="D:\МО русского языка\VXZ5THOFLwU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21" y="505645"/>
            <a:ext cx="4789671" cy="587779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4262907" y="2640169"/>
            <a:ext cx="4288644" cy="743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СТРАНИЦЫ ДЕТСКИХ СПРАВОЧНИКОВ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954" y="95947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Выполнение стандартных заданий, сформулированных в нетрадиционной форме</a:t>
            </a:r>
            <a:br>
              <a:rPr lang="ru-RU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2800" dirty="0">
                <a:latin typeface="+mn-lt"/>
                <a:ea typeface="+mn-ea"/>
                <a:cs typeface="+mn-cs"/>
              </a:rPr>
              <a:t>Сложи карточку вдоль. Читай слова из левого столбика.</a:t>
            </a:r>
            <a:br>
              <a:rPr lang="ru-RU" sz="2800" dirty="0">
                <a:latin typeface="+mn-lt"/>
                <a:ea typeface="+mn-ea"/>
                <a:cs typeface="+mn-cs"/>
              </a:rPr>
            </a:br>
            <a:r>
              <a:rPr lang="ru-RU" sz="2800" dirty="0">
                <a:latin typeface="+mn-lt"/>
                <a:ea typeface="+mn-ea"/>
                <a:cs typeface="+mn-cs"/>
              </a:rPr>
              <a:t> Если сомневаешься, открой второй столбец и проверь себя!</a:t>
            </a:r>
            <a:br>
              <a:rPr lang="ru-RU" sz="2800" dirty="0">
                <a:latin typeface="+mn-lt"/>
                <a:ea typeface="+mn-ea"/>
                <a:cs typeface="+mn-cs"/>
              </a:rPr>
            </a:br>
            <a:endParaRPr lang="ru-RU" sz="28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3471671"/>
              </p:ext>
            </p:extLst>
          </p:nvPr>
        </p:nvGraphicFramePr>
        <p:xfrm>
          <a:off x="2537338" y="2704559"/>
          <a:ext cx="6318831" cy="3959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301"/>
                <a:gridCol w="2422591"/>
                <a:gridCol w="1049417"/>
                <a:gridCol w="2009522"/>
              </a:tblGrid>
              <a:tr h="395965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ВЗЯЛА                                 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ВЗЯЛА́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ЗАНЯТА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ЗАНЯТА́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ИЗДАВНА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И́ЗДАВНА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ПОНЯЛА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ПОНЯЛА́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ДОСУГ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ДОСУ́Г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ВОРОТА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ВОРО́ТА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КВАРТАЛ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SzPts val="1000"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КВАРТА́Л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ПРИНЯЛ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ПРИ́НЯЛ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КРАСИВЕЕ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КРАСИ́ВЕЕ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  <a:tr h="395965">
                <a:tc>
                  <a:txBody>
                    <a:bodyPr/>
                    <a:lstStyle/>
                    <a:p>
                      <a:pPr marL="228600" lvl="0" indent="-2286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>
                          <a:effectLst/>
                        </a:rPr>
                        <a:t>ПОЗВОНИШЬ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100">
                        <a:solidFill>
                          <a:srgbClr val="333333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1800"/>
                        </a:spcAft>
                      </a:pPr>
                      <a:r>
                        <a:rPr lang="ru-RU" sz="1400" dirty="0">
                          <a:effectLst/>
                        </a:rPr>
                        <a:t>ПОЗВОНИ́ШЬ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675" marR="66675" marT="47625" marB="47625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6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865" y="50006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Использование собственного Интернет-ресурса </a:t>
            </a:r>
            <a:r>
              <a:rPr lang="ru-RU" dirty="0"/>
              <a:t>- </a:t>
            </a:r>
            <a:r>
              <a:rPr lang="en-US" dirty="0" err="1"/>
              <a:t>tehurok</a:t>
            </a:r>
            <a:r>
              <a:rPr lang="ru-RU" dirty="0"/>
              <a:t>.</a:t>
            </a:r>
            <a:r>
              <a:rPr lang="en-US" dirty="0" err="1"/>
              <a:t>ru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949" y="1413904"/>
            <a:ext cx="9465503" cy="53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199765-881A-49AD-AC39-6DA7E0490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Используемые ресурсы: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A7E031E-B278-43E2-B700-A7D89BCDE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sz="1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9600" u="sng" dirty="0">
                <a:hlinkClick r:id="rId2"/>
              </a:rPr>
              <a:t>https://rus8-vpr.sdamgia.ru/</a:t>
            </a:r>
            <a:endParaRPr lang="ru-RU" sz="9600" dirty="0"/>
          </a:p>
          <a:p>
            <a:r>
              <a:rPr lang="ru-RU" sz="9600" u="sng" dirty="0">
                <a:hlinkClick r:id="rId3"/>
              </a:rPr>
              <a:t>https://onlinetestpad.com/ru/test/245550-russkij-yazyk-8-klass-vpr-2020</a:t>
            </a:r>
            <a:endParaRPr lang="ru-RU" sz="9600" dirty="0"/>
          </a:p>
          <a:p>
            <a:r>
              <a:rPr lang="ru-RU" sz="9600" u="sng" dirty="0">
                <a:hlinkClick r:id="rId4"/>
              </a:rPr>
              <a:t>https://skills4u.ru/school/russkij-yazyk/vpr/vpr-8-klass/</a:t>
            </a:r>
            <a:endParaRPr lang="ru-RU" sz="9600" dirty="0"/>
          </a:p>
          <a:p>
            <a:r>
              <a:rPr lang="ru-RU" sz="9600" u="sng" dirty="0">
                <a:hlinkClick r:id="rId5"/>
              </a:rPr>
              <a:t>https://</a:t>
            </a:r>
            <a:r>
              <a:rPr lang="ru-RU" sz="9600" u="sng" dirty="0" smtClean="0">
                <a:hlinkClick r:id="rId5"/>
              </a:rPr>
              <a:t>4ege.ru/vpr/59151-variant-vpr-po-russkomu-yazyku-onlayn-8-klass.html</a:t>
            </a:r>
            <a:endParaRPr lang="ru-RU" sz="9600" u="sng" dirty="0" smtClean="0"/>
          </a:p>
          <a:p>
            <a:r>
              <a:rPr lang="ru-RU" sz="6000" dirty="0"/>
              <a:t>Иванова, Г. Б. Использование результатов процедур оценки ВПР в повышении качества школьного образования / Г. Б. Иванова. — Текст : непосредственный // Проблемы и перспективы развития образования : материалы X </a:t>
            </a:r>
            <a:r>
              <a:rPr lang="ru-RU" sz="6000" dirty="0" err="1"/>
              <a:t>Междунар</a:t>
            </a:r>
            <a:r>
              <a:rPr lang="ru-RU" sz="6000" dirty="0"/>
              <a:t>. науч. </a:t>
            </a:r>
            <a:r>
              <a:rPr lang="ru-RU" sz="6000" dirty="0" err="1"/>
              <a:t>конф</a:t>
            </a:r>
            <a:r>
              <a:rPr lang="ru-RU" sz="6000" dirty="0"/>
              <a:t>. (г. Краснодар, февраль 2019 г.). — Краснодар : Новация, 2019. — С. 36-38.</a:t>
            </a:r>
            <a:endParaRPr lang="ru-RU" sz="13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6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87D93B6-1F11-49D1-B967-B699349FB954}"/>
              </a:ext>
            </a:extLst>
          </p:cNvPr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6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9">
            <a:extLst>
              <a:ext uri="{FF2B5EF4-FFF2-40B4-BE49-F238E27FC236}">
                <a16:creationId xmlns="" xmlns:a16="http://schemas.microsoft.com/office/drawing/2014/main" id="{159E7D65-FCA2-4EE3-93FD-F5486779F7E2}"/>
              </a:ext>
            </a:extLst>
          </p:cNvPr>
          <p:cNvSpPr txBox="1">
            <a:spLocks/>
          </p:cNvSpPr>
          <p:nvPr/>
        </p:nvSpPr>
        <p:spPr>
          <a:xfrm>
            <a:off x="5151002" y="2585573"/>
            <a:ext cx="4432499" cy="1150267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 smtClean="0">
                <a:solidFill>
                  <a:schemeClr val="bg1"/>
                </a:solidFill>
              </a:rPr>
              <a:t>СПАСИБО !</a:t>
            </a:r>
            <a:endParaRPr lang="ru-RU" sz="7200" b="1" dirty="0">
              <a:solidFill>
                <a:schemeClr val="bg1"/>
              </a:solidFill>
            </a:endParaRPr>
          </a:p>
        </p:txBody>
      </p:sp>
      <p:sp>
        <p:nvSpPr>
          <p:cNvPr id="10" name="Текст 11">
            <a:extLst>
              <a:ext uri="{FF2B5EF4-FFF2-40B4-BE49-F238E27FC236}">
                <a16:creationId xmlns="" xmlns:a16="http://schemas.microsoft.com/office/drawing/2014/main" id="{FBCD7404-0305-4A9D-9EED-D188566968FB}"/>
              </a:ext>
            </a:extLst>
          </p:cNvPr>
          <p:cNvSpPr txBox="1">
            <a:spLocks/>
          </p:cNvSpPr>
          <p:nvPr/>
        </p:nvSpPr>
        <p:spPr>
          <a:xfrm>
            <a:off x="2608499" y="2882976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="" xmlns:a16="http://schemas.microsoft.com/office/drawing/2014/main" id="{2D74DF5B-65A6-41A9-960A-4DAC704025F0}"/>
              </a:ext>
            </a:extLst>
          </p:cNvPr>
          <p:cNvSpPr txBox="1">
            <a:spLocks/>
          </p:cNvSpPr>
          <p:nvPr/>
        </p:nvSpPr>
        <p:spPr>
          <a:xfrm>
            <a:off x="4813538" y="473414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chemeClr val="bg1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41935C5-7A57-4E13-BBE6-A65BD3159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4" y="4659684"/>
            <a:ext cx="470229" cy="4702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13266" y="1819893"/>
            <a:ext cx="3245476" cy="243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3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Цитата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63" y="1566832"/>
            <a:ext cx="10515600" cy="4555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«Необходимо, чтобы школьники получали прочные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знания и на их базе смогли овладеть будущей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профессией, добиться успеха, и в жизни быть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востребованными и полезными для своей страны…»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None/>
            </a:pPr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Президент Российской Федерации В.В. Путин</a:t>
            </a:r>
            <a:endParaRPr lang="en-US" sz="2000" i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r">
              <a:buNone/>
            </a:pPr>
            <a:endParaRPr lang="ru-RU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="" xmlns:a16="http://schemas.microsoft.com/office/drawing/2014/main" id="{ED050511-571E-4E30-8B75-3F947FC58738}"/>
              </a:ext>
            </a:extLst>
          </p:cNvPr>
          <p:cNvSpPr txBox="1">
            <a:spLocks/>
          </p:cNvSpPr>
          <p:nvPr/>
        </p:nvSpPr>
        <p:spPr>
          <a:xfrm>
            <a:off x="8065697" y="619685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5595F3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rgbClr val="5595F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rgbClr val="5595F3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BEACD3E4-C2BB-466B-9FA9-B68E41CFF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3" y="6122394"/>
            <a:ext cx="470229" cy="47022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491BE12-99A3-4BB7-A01F-CC7304B6EE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95" y="338126"/>
            <a:ext cx="680080" cy="6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12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A76A67-772F-4905-A095-E39462598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833" y="33812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Использование результатов всероссийских проверочных работ как путь к успеху ученика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D2B5441-63C2-46D7-AE01-8336336CD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68" y="2015406"/>
            <a:ext cx="10515600" cy="435133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CC62BA-3495-4544-8688-43A5E61BFCF2}"/>
              </a:ext>
            </a:extLst>
          </p:cNvPr>
          <p:cNvSpPr txBox="1"/>
          <p:nvPr/>
        </p:nvSpPr>
        <p:spPr>
          <a:xfrm>
            <a:off x="974785" y="1906438"/>
            <a:ext cx="1037901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ВПР -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Всероссийские проверочные 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работы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призваны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оценить качество стандартного школьного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образования, обеспечить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единство образовательного пространства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РФ.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Школе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необходим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мониторинг уровня подготовки обучающихся в соответствии с федеральными государственными образовательными стандартами, совершенствование преподавания учебных предметов и повышение качества образования в образовательных организациях.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Задача учителя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подготовить школьников к комплексной проверочной работе, которая даёт ученику возможность увидеть свой уровень знаний по предмету, что, в свою очередь, создаст для ребёнка ситуацию стремления к успеху.</a:t>
            </a:r>
          </a:p>
          <a:p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931FCC3-786B-47A2-83C2-E7049D5D9CCF}"/>
              </a:ext>
            </a:extLst>
          </p:cNvPr>
          <p:cNvSpPr txBox="1">
            <a:spLocks/>
          </p:cNvSpPr>
          <p:nvPr/>
        </p:nvSpPr>
        <p:spPr>
          <a:xfrm>
            <a:off x="8065697" y="619685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5595F3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rgbClr val="5595F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rgbClr val="5595F3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459E6916-D819-4AE2-B244-06BDAF2DB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3" y="6122394"/>
            <a:ext cx="470229" cy="4702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3D85B27-60B6-4CBD-A5F2-8BC9173DDF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95" y="338126"/>
            <a:ext cx="680080" cy="6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105377B-1A8E-4D93-AF22-A6E520F9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82" y="229686"/>
            <a:ext cx="10515600" cy="13255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Анализ результатов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ВПР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(сентябрь)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B3F4FFD-9920-4214-B100-386575C42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77734"/>
              </p:ext>
            </p:extLst>
          </p:nvPr>
        </p:nvGraphicFramePr>
        <p:xfrm>
          <a:off x="1027980" y="1790162"/>
          <a:ext cx="9705425" cy="4087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086">
                  <a:extLst>
                    <a:ext uri="{9D8B030D-6E8A-4147-A177-3AD203B41FA5}">
                      <a16:colId xmlns="" xmlns:a16="http://schemas.microsoft.com/office/drawing/2014/main" val="822675496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130952560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589733083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96388276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13137079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138954737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89882650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16350780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05878104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944968648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66620632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13328871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989135906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044078998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636966011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43825019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227613950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326634098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14660310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572632173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5295018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969344466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22036204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970002770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806401047"/>
                    </a:ext>
                  </a:extLst>
                </a:gridCol>
                <a:gridCol w="299017">
                  <a:extLst>
                    <a:ext uri="{9D8B030D-6E8A-4147-A177-3AD203B41FA5}">
                      <a16:colId xmlns="" xmlns:a16="http://schemas.microsoft.com/office/drawing/2014/main" val="889419755"/>
                    </a:ext>
                  </a:extLst>
                </a:gridCol>
                <a:gridCol w="463808">
                  <a:extLst>
                    <a:ext uri="{9D8B030D-6E8A-4147-A177-3AD203B41FA5}">
                      <a16:colId xmlns="" xmlns:a16="http://schemas.microsoft.com/office/drawing/2014/main" val="2500905296"/>
                    </a:ext>
                  </a:extLst>
                </a:gridCol>
                <a:gridCol w="564810">
                  <a:extLst>
                    <a:ext uri="{9D8B030D-6E8A-4147-A177-3AD203B41FA5}">
                      <a16:colId xmlns="" xmlns:a16="http://schemas.microsoft.com/office/drawing/2014/main" val="3024282581"/>
                    </a:ext>
                  </a:extLst>
                </a:gridCol>
              </a:tblGrid>
              <a:tr h="328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Задание №: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Баллы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Оценка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6776897"/>
                  </a:ext>
                </a:extLst>
              </a:tr>
              <a:tr h="32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К3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К3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К4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9168553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Белогурова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А.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17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4082173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Боровец Л.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29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018926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Быченок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А.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544019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Ковтунова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Д.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6582149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Кулешова А.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143547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Мизгунов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Р.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060842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Платонов А.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15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967071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Саврико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Г.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39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3627638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Смоляк Н.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8273738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Юсова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Э.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5073698"/>
                  </a:ext>
                </a:extLst>
              </a:tr>
            </a:tbl>
          </a:graphicData>
        </a:graphic>
      </p:graphicFrame>
      <p:sp>
        <p:nvSpPr>
          <p:cNvPr id="13" name="Нижний колонтитул 4">
            <a:extLst>
              <a:ext uri="{FF2B5EF4-FFF2-40B4-BE49-F238E27FC236}">
                <a16:creationId xmlns="" xmlns:a16="http://schemas.microsoft.com/office/drawing/2014/main" id="{D469FF8B-C3B5-4AA1-A665-CD4C48C8C2E7}"/>
              </a:ext>
            </a:extLst>
          </p:cNvPr>
          <p:cNvSpPr txBox="1">
            <a:spLocks/>
          </p:cNvSpPr>
          <p:nvPr/>
        </p:nvSpPr>
        <p:spPr>
          <a:xfrm>
            <a:off x="8065697" y="619685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5595F3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rgbClr val="5595F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rgbClr val="5595F3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0759F41E-FE85-484A-97FD-ED844FCB45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3" y="6122394"/>
            <a:ext cx="470229" cy="47022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C30D60D9-0898-4F7B-ADAA-882BDDA85C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95" y="338126"/>
            <a:ext cx="680080" cy="6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0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105377B-1A8E-4D93-AF22-A6E520F9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82" y="229686"/>
            <a:ext cx="10515600" cy="1325563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Анализ результатов </a:t>
            </a: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ВПР</a:t>
            </a:r>
            <a:b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 (март)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B3F4FFD-9920-4214-B100-386575C42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639447"/>
              </p:ext>
            </p:extLst>
          </p:nvPr>
        </p:nvGraphicFramePr>
        <p:xfrm>
          <a:off x="1027980" y="1790162"/>
          <a:ext cx="9705425" cy="40878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6086">
                  <a:extLst>
                    <a:ext uri="{9D8B030D-6E8A-4147-A177-3AD203B41FA5}">
                      <a16:colId xmlns="" xmlns:a16="http://schemas.microsoft.com/office/drawing/2014/main" val="822675496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130952560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589733083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96388276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13137079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138954737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89882650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16350780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05878104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944968648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66620632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13328871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989135906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044078998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636966011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2438250195"/>
                    </a:ext>
                  </a:extLst>
                </a:gridCol>
                <a:gridCol w="302728">
                  <a:extLst>
                    <a:ext uri="{9D8B030D-6E8A-4147-A177-3AD203B41FA5}">
                      <a16:colId xmlns="" xmlns:a16="http://schemas.microsoft.com/office/drawing/2014/main" val="3227613950"/>
                    </a:ext>
                  </a:extLst>
                </a:gridCol>
                <a:gridCol w="262082">
                  <a:extLst>
                    <a:ext uri="{9D8B030D-6E8A-4147-A177-3AD203B41FA5}">
                      <a16:colId xmlns="" xmlns:a16="http://schemas.microsoft.com/office/drawing/2014/main" val="2326634098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146603105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572632173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35295018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969344466"/>
                    </a:ext>
                  </a:extLst>
                </a:gridCol>
                <a:gridCol w="283069">
                  <a:extLst>
                    <a:ext uri="{9D8B030D-6E8A-4147-A177-3AD203B41FA5}">
                      <a16:colId xmlns="" xmlns:a16="http://schemas.microsoft.com/office/drawing/2014/main" val="220362048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970002770"/>
                    </a:ext>
                  </a:extLst>
                </a:gridCol>
                <a:gridCol w="282405">
                  <a:extLst>
                    <a:ext uri="{9D8B030D-6E8A-4147-A177-3AD203B41FA5}">
                      <a16:colId xmlns="" xmlns:a16="http://schemas.microsoft.com/office/drawing/2014/main" val="806401047"/>
                    </a:ext>
                  </a:extLst>
                </a:gridCol>
                <a:gridCol w="299017">
                  <a:extLst>
                    <a:ext uri="{9D8B030D-6E8A-4147-A177-3AD203B41FA5}">
                      <a16:colId xmlns="" xmlns:a16="http://schemas.microsoft.com/office/drawing/2014/main" val="889419755"/>
                    </a:ext>
                  </a:extLst>
                </a:gridCol>
                <a:gridCol w="463808">
                  <a:extLst>
                    <a:ext uri="{9D8B030D-6E8A-4147-A177-3AD203B41FA5}">
                      <a16:colId xmlns="" xmlns:a16="http://schemas.microsoft.com/office/drawing/2014/main" val="2500905296"/>
                    </a:ext>
                  </a:extLst>
                </a:gridCol>
                <a:gridCol w="564810">
                  <a:extLst>
                    <a:ext uri="{9D8B030D-6E8A-4147-A177-3AD203B41FA5}">
                      <a16:colId xmlns="" xmlns:a16="http://schemas.microsoft.com/office/drawing/2014/main" val="3024282581"/>
                    </a:ext>
                  </a:extLst>
                </a:gridCol>
              </a:tblGrid>
              <a:tr h="3283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Задание №: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8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10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12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13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14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Баллы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8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Оценка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06776897"/>
                  </a:ext>
                </a:extLst>
              </a:tr>
              <a:tr h="324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К3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К3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К4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К1</a:t>
                      </a:r>
                      <a:endParaRPr lang="ru-RU" sz="1100" b="1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К2</a:t>
                      </a:r>
                      <a:endParaRPr lang="ru-RU" sz="1100" b="1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49168553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Белогурова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А.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44082173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Боровец Л.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38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7018926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Быченок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А.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6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79544019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Ковтунова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Д.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76582149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Кулешова А.</a:t>
                      </a:r>
                      <a:endParaRPr lang="ru-RU" sz="12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76143547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Мизгунов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Р.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 </a:t>
                      </a: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80060842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Платонов А.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36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16967071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Саврико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Г.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ea typeface="Calibri" panose="020F0502020204030204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9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23627638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Смоляк Н.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25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8273738"/>
                  </a:ext>
                </a:extLst>
              </a:tr>
              <a:tr h="34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 err="1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Юсова</a:t>
                      </a:r>
                      <a:r>
                        <a:rPr lang="ru-RU" sz="12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 Э.</a:t>
                      </a:r>
                      <a:endParaRPr lang="ru-RU" sz="12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0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2</a:t>
                      </a:r>
                      <a:endParaRPr lang="ru-RU" sz="110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3</a:t>
                      </a: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Segoe UI Light" panose="020B0502040204020203" pitchFamily="34" charset="0"/>
                          <a:cs typeface="Segoe UI Light" panose="020B0502040204020203" pitchFamily="34" charset="0"/>
                        </a:rPr>
                        <a:t>4</a:t>
                      </a:r>
                      <a:endParaRPr lang="ru-RU" sz="1100" dirty="0">
                        <a:effectLst/>
                        <a:latin typeface="Segoe UI Light" panose="020B0502040204020203" pitchFamily="34" charset="0"/>
                        <a:ea typeface="Calibri" panose="020F0502020204030204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05073698"/>
                  </a:ext>
                </a:extLst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7537A39-F2B1-401D-BD42-0D79CEC099C0}"/>
              </a:ext>
            </a:extLst>
          </p:cNvPr>
          <p:cNvSpPr txBox="1">
            <a:spLocks/>
          </p:cNvSpPr>
          <p:nvPr/>
        </p:nvSpPr>
        <p:spPr>
          <a:xfrm>
            <a:off x="8065697" y="619685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5595F3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rgbClr val="5595F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rgbClr val="5595F3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A3891CD-0FE2-49D3-ACB8-D6A646902E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3" y="6122394"/>
            <a:ext cx="470229" cy="470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EA94C84-E547-47C4-91AE-ED5648E790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95" y="338126"/>
            <a:ext cx="680080" cy="6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105377B-1A8E-4D93-AF22-A6E520F9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82" y="229686"/>
            <a:ext cx="10515600" cy="1325563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 </a:t>
            </a:r>
            <a:endParaRPr lang="ru-RU" sz="4000" dirty="0">
              <a:solidFill>
                <a:schemeClr val="accent6">
                  <a:lumMod val="75000"/>
                </a:schemeClr>
              </a:solidFill>
              <a:latin typeface="Sitka Banner" panose="02000505000000020004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5F8093F-BA63-48A0-8BD6-354D86AD25A1}"/>
              </a:ext>
            </a:extLst>
          </p:cNvPr>
          <p:cNvSpPr txBox="1"/>
          <p:nvPr/>
        </p:nvSpPr>
        <p:spPr>
          <a:xfrm>
            <a:off x="847678" y="1536951"/>
            <a:ext cx="981686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результатов ВПР в одном классе и дальнейшее построение поля проблем позволяют 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вести 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учёт </a:t>
            </a:r>
            <a:r>
              <a:rPr lang="ru-RU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выявленных пробелов для адресной помощи в ликвидации слабых сторон 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обучающихся.</a:t>
            </a:r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sz="4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. 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19D41D68-BE97-463B-99F7-64EBC793BEE0}"/>
              </a:ext>
            </a:extLst>
          </p:cNvPr>
          <p:cNvSpPr txBox="1">
            <a:spLocks/>
          </p:cNvSpPr>
          <p:nvPr/>
        </p:nvSpPr>
        <p:spPr>
          <a:xfrm>
            <a:off x="8065697" y="619685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5595F3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rgbClr val="5595F3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rgbClr val="5595F3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B5FBFE-F714-42BF-AEC3-835A1F0E14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3" y="6122394"/>
            <a:ext cx="470229" cy="470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7EDF4E4-BF9F-4F8E-8402-84F777C1E6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95" y="338126"/>
            <a:ext cx="680080" cy="6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169" y="0"/>
            <a:ext cx="10515600" cy="660378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Поле проблем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432627"/>
              </p:ext>
            </p:extLst>
          </p:nvPr>
        </p:nvGraphicFramePr>
        <p:xfrm>
          <a:off x="838200" y="660400"/>
          <a:ext cx="10515600" cy="521843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</a:t>
                      </a:r>
                      <a:r>
                        <a:rPr lang="ru-RU" sz="3200" dirty="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</a:t>
                      </a:r>
                      <a:r>
                        <a:rPr lang="ru-RU" sz="3200">
                          <a:solidFill>
                            <a:srgbClr val="464646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ЗАДАНИЕ </a:t>
                      </a:r>
                      <a:r>
                        <a:rPr lang="ru-RU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К3-4</a:t>
                      </a:r>
                      <a:b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Владеть навыками </a:t>
                      </a:r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морфологи-</a:t>
                      </a:r>
                      <a:r>
                        <a:rPr lang="ru-RU" sz="32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ческого</a:t>
                      </a:r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и </a:t>
                      </a:r>
                      <a:r>
                        <a:rPr lang="ru-RU" sz="32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синтаксичес</a:t>
                      </a:r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-кого </a:t>
                      </a: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разборов 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К1</a:t>
                      </a:r>
                      <a:b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Определять части речи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К1</a:t>
                      </a:r>
                      <a:b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</a:b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Употреблять правильные </a:t>
                      </a:r>
                      <a:r>
                        <a:rPr lang="ru-RU" sz="32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граммати-ческие</a:t>
                      </a:r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формы слов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К2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Определять лексическое значение слова, употреблять в речи </a:t>
                      </a:r>
                      <a:r>
                        <a:rPr lang="ru-RU" sz="3200" b="1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многознач-ные</a:t>
                      </a:r>
                      <a:r>
                        <a:rPr lang="ru-RU" sz="32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ru-RU" sz="32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Segoe UI" panose="020B0502040204020203" pitchFamily="34" charset="0"/>
                          <a:ea typeface="+mn-ea"/>
                          <a:cs typeface="Segoe UI" panose="020B0502040204020203" pitchFamily="34" charset="0"/>
                        </a:rPr>
                        <a:t>слова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5622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Поле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проблем глазами учеников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014" y="1326524"/>
            <a:ext cx="9465972" cy="5331854"/>
          </a:xfrm>
        </p:spPr>
      </p:pic>
    </p:spTree>
    <p:extLst>
      <p:ext uri="{BB962C8B-B14F-4D97-AF65-F5344CB8AC3E}">
        <p14:creationId xmlns:p14="http://schemas.microsoft.com/office/powerpoint/2010/main" val="127664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="" xmlns:a16="http://schemas.microsoft.com/office/drawing/2014/main" id="{3105377B-1A8E-4D93-AF22-A6E520F99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1" y="540237"/>
            <a:ext cx="11284788" cy="143521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Направления адресной поддержки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/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</a:br>
            <a:r>
              <a:rPr lang="ru-RU" sz="3600" dirty="0">
                <a:solidFill>
                  <a:schemeClr val="accent6">
                    <a:lumMod val="75000"/>
                  </a:schemeClr>
                </a:solidFill>
                <a:latin typeface="Sitka Banner" panose="02000505000000020004" pitchFamily="2" charset="0"/>
              </a:rPr>
              <a:t>УЧЕНИКОВ – ТРАЕКТОРИЯ индивидуального развития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5D46CD8C-24CE-42C7-871F-E8DC361B69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43787"/>
              </p:ext>
            </p:extLst>
          </p:nvPr>
        </p:nvGraphicFramePr>
        <p:xfrm>
          <a:off x="622541" y="2040158"/>
          <a:ext cx="9241790" cy="13972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3457">
                  <a:extLst>
                    <a:ext uri="{9D8B030D-6E8A-4147-A177-3AD203B41FA5}">
                      <a16:colId xmlns="" xmlns:a16="http://schemas.microsoft.com/office/drawing/2014/main" val="3329964435"/>
                    </a:ext>
                  </a:extLst>
                </a:gridCol>
                <a:gridCol w="2190680">
                  <a:extLst>
                    <a:ext uri="{9D8B030D-6E8A-4147-A177-3AD203B41FA5}">
                      <a16:colId xmlns="" xmlns:a16="http://schemas.microsoft.com/office/drawing/2014/main" val="1992474119"/>
                    </a:ext>
                  </a:extLst>
                </a:gridCol>
                <a:gridCol w="1273951">
                  <a:extLst>
                    <a:ext uri="{9D8B030D-6E8A-4147-A177-3AD203B41FA5}">
                      <a16:colId xmlns="" xmlns:a16="http://schemas.microsoft.com/office/drawing/2014/main" val="611826320"/>
                    </a:ext>
                  </a:extLst>
                </a:gridCol>
                <a:gridCol w="1283183">
                  <a:extLst>
                    <a:ext uri="{9D8B030D-6E8A-4147-A177-3AD203B41FA5}">
                      <a16:colId xmlns="" xmlns:a16="http://schemas.microsoft.com/office/drawing/2014/main" val="3270793875"/>
                    </a:ext>
                  </a:extLst>
                </a:gridCol>
                <a:gridCol w="1264720">
                  <a:extLst>
                    <a:ext uri="{9D8B030D-6E8A-4147-A177-3AD203B41FA5}">
                      <a16:colId xmlns="" xmlns:a16="http://schemas.microsoft.com/office/drawing/2014/main" val="1016719560"/>
                    </a:ext>
                  </a:extLst>
                </a:gridCol>
                <a:gridCol w="1885799">
                  <a:extLst>
                    <a:ext uri="{9D8B030D-6E8A-4147-A177-3AD203B41FA5}">
                      <a16:colId xmlns="" xmlns:a16="http://schemas.microsoft.com/office/drawing/2014/main" val="4051613648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Белогурова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А.  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0785306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 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Владеть навыками морфологического и синтаксического разборов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Орфоэпические навыки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частей речи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Пунктуационный разбор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Распознавать стилистически окрашенное слово в заданном контексте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2933005369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Виды помощи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Выполнение заданий в интерактивной тетради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Проект «Говорим правильно»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Решение онлайн-тестов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Консультация учителя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Помощь подготовленных учеников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8140063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Срок 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Январь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Декабрь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Декабрь-январь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 течение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242013156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A5AC969-8602-41D2-8FE5-6F5B935C4E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921696"/>
              </p:ext>
            </p:extLst>
          </p:nvPr>
        </p:nvGraphicFramePr>
        <p:xfrm>
          <a:off x="622541" y="3537560"/>
          <a:ext cx="9241790" cy="23756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029">
                  <a:extLst>
                    <a:ext uri="{9D8B030D-6E8A-4147-A177-3AD203B41FA5}">
                      <a16:colId xmlns="" xmlns:a16="http://schemas.microsoft.com/office/drawing/2014/main" val="2571378790"/>
                    </a:ext>
                  </a:extLst>
                </a:gridCol>
                <a:gridCol w="2260121">
                  <a:extLst>
                    <a:ext uri="{9D8B030D-6E8A-4147-A177-3AD203B41FA5}">
                      <a16:colId xmlns="" xmlns:a16="http://schemas.microsoft.com/office/drawing/2014/main" val="1907100791"/>
                    </a:ext>
                  </a:extLst>
                </a:gridCol>
                <a:gridCol w="1242203">
                  <a:extLst>
                    <a:ext uri="{9D8B030D-6E8A-4147-A177-3AD203B41FA5}">
                      <a16:colId xmlns="" xmlns:a16="http://schemas.microsoft.com/office/drawing/2014/main" val="1237525685"/>
                    </a:ext>
                  </a:extLst>
                </a:gridCol>
                <a:gridCol w="1095555">
                  <a:extLst>
                    <a:ext uri="{9D8B030D-6E8A-4147-A177-3AD203B41FA5}">
                      <a16:colId xmlns="" xmlns:a16="http://schemas.microsoft.com/office/drawing/2014/main" val="996093746"/>
                    </a:ext>
                  </a:extLst>
                </a:gridCol>
                <a:gridCol w="948586">
                  <a:extLst>
                    <a:ext uri="{9D8B030D-6E8A-4147-A177-3AD203B41FA5}">
                      <a16:colId xmlns="" xmlns:a16="http://schemas.microsoft.com/office/drawing/2014/main" val="2856934522"/>
                    </a:ext>
                  </a:extLst>
                </a:gridCol>
                <a:gridCol w="1184148">
                  <a:extLst>
                    <a:ext uri="{9D8B030D-6E8A-4147-A177-3AD203B41FA5}">
                      <a16:colId xmlns="" xmlns:a16="http://schemas.microsoft.com/office/drawing/2014/main" val="114746192"/>
                    </a:ext>
                  </a:extLst>
                </a:gridCol>
                <a:gridCol w="1184148">
                  <a:extLst>
                    <a:ext uri="{9D8B030D-6E8A-4147-A177-3AD203B41FA5}">
                      <a16:colId xmlns="" xmlns:a16="http://schemas.microsoft.com/office/drawing/2014/main" val="274097584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Мизгунов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 Р.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№13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4225795845"/>
                  </a:ext>
                </a:extLst>
              </a:tr>
              <a:tr h="25717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Виды помощи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Списывать текст с пропусками орфограмм и </a:t>
                      </a:r>
                      <a:r>
                        <a:rPr lang="ru-RU" sz="1000" dirty="0" err="1">
                          <a:effectLst/>
                        </a:rPr>
                        <a:t>пунктограмм</a:t>
                      </a:r>
                      <a:r>
                        <a:rPr lang="ru-RU" sz="1000" dirty="0">
                          <a:effectLst/>
                        </a:rPr>
                        <a:t>, соблюдать в практике письма изученные орфографические и пунктуационные нормы/ совершенствовать орфографические и пунктуационные умения и навыки на основе знаний о нормах русского литературного языка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Владеть навыками морфологического и синтаксического разборов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Орфоэпические навыки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Определение частей речи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Пунктуационный разбор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Распознавать стилистически окрашенное слово в заданном контексте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1409260369"/>
                  </a:ext>
                </a:extLst>
              </a:tr>
              <a:tr h="25717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Виды помощи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Дополнительные инд. задания в ГПД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Выполнение заданий в интерактивной тетради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Проект «Говорим правильно»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Решение онлайн-тестов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Консультация учителя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Помощь подготовленных учеников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329082731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Segoe UI Light" panose="020B0502040204020203" pitchFamily="34" charset="0"/>
                        </a:rPr>
                        <a:t>Срок </a:t>
                      </a:r>
                    </a:p>
                  </a:txBody>
                  <a:tcPr marL="47625" marR="47625" marT="47625" marB="47625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В течение года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Январь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Декабрь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>
                          <a:effectLst/>
                        </a:rPr>
                        <a:t>Декабрь-январь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dirty="0">
                          <a:effectLst/>
                        </a:rPr>
                        <a:t>В течение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="" xmlns:a16="http://schemas.microsoft.com/office/drawing/2014/main" val="84817888"/>
                  </a:ext>
                </a:extLst>
              </a:tr>
            </a:tbl>
          </a:graphicData>
        </a:graphic>
      </p:graphicFrame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BAED3970-CD15-41AF-A602-41C717886C4F}"/>
              </a:ext>
            </a:extLst>
          </p:cNvPr>
          <p:cNvSpPr txBox="1">
            <a:spLocks/>
          </p:cNvSpPr>
          <p:nvPr/>
        </p:nvSpPr>
        <p:spPr>
          <a:xfrm>
            <a:off x="8065697" y="6196857"/>
            <a:ext cx="3849625" cy="2817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>
                <a:solidFill>
                  <a:srgbClr val="5595F3"/>
                </a:solidFill>
              </a:rPr>
              <a:t>При поддержке учебного портала  </a:t>
            </a:r>
            <a:r>
              <a:rPr lang="en-US" sz="1400" dirty="0">
                <a:solidFill>
                  <a:srgbClr val="5595F3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tehurok.ru</a:t>
            </a:r>
            <a:endParaRPr lang="ru-RU" sz="1400" dirty="0">
              <a:solidFill>
                <a:srgbClr val="5595F3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9CA9553-C950-4AF9-BB5F-B3433E0BD5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233" y="6122394"/>
            <a:ext cx="470229" cy="4702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BA78768-BF36-4473-9B84-9FF4D0D9A5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795" y="338126"/>
            <a:ext cx="680080" cy="68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14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</TotalTime>
  <Words>1324</Words>
  <Application>Microsoft Office PowerPoint</Application>
  <PresentationFormat>Широкоэкранный</PresentationFormat>
  <Paragraphs>804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Microsoft YaHei UI</vt:lpstr>
      <vt:lpstr>Arial</vt:lpstr>
      <vt:lpstr>Calibri</vt:lpstr>
      <vt:lpstr>Calibri Light</vt:lpstr>
      <vt:lpstr>Courier New</vt:lpstr>
      <vt:lpstr>Segoe UI</vt:lpstr>
      <vt:lpstr>Segoe UI Light</vt:lpstr>
      <vt:lpstr>Segoe UI Semibold</vt:lpstr>
      <vt:lpstr>Sitka Banner</vt:lpstr>
      <vt:lpstr>Times New Roman</vt:lpstr>
      <vt:lpstr>Yandex Sans Display Bold</vt:lpstr>
      <vt:lpstr>Тема Office</vt:lpstr>
      <vt:lpstr> Использование результатов всероссийских проверочных работ как путь к успеху ученика</vt:lpstr>
      <vt:lpstr>Цитата</vt:lpstr>
      <vt:lpstr>Использование результатов всероссийских проверочных работ как путь к успеху ученика</vt:lpstr>
      <vt:lpstr>Анализ результатов ВПР  (сентябрь)</vt:lpstr>
      <vt:lpstr>Анализ результатов ВПР  (март)</vt:lpstr>
      <vt:lpstr> </vt:lpstr>
      <vt:lpstr>Поле проблем</vt:lpstr>
      <vt:lpstr>Поле проблем глазами учеников</vt:lpstr>
      <vt:lpstr>Направления адресной поддержки УЧЕНИКОВ – ТРАЕКТОРИЯ индивидуального развития</vt:lpstr>
      <vt:lpstr>Некоторые эффективные приёмы  </vt:lpstr>
      <vt:lpstr>Lorem ipsum dolor</vt:lpstr>
      <vt:lpstr>Выполнение стандартных заданий, сформулированных в нетрадиционной форме Сложи карточку вдоль. Читай слова из левого столбика.  Если сомневаешься, открой второй столбец и проверь себя! </vt:lpstr>
      <vt:lpstr>Использование собственного Интернет-ресурса - tehurok.ru </vt:lpstr>
      <vt:lpstr>Используемые ресурсы: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Валентина</cp:lastModifiedBy>
  <cp:revision>48</cp:revision>
  <dcterms:created xsi:type="dcterms:W3CDTF">2021-12-09T11:10:51Z</dcterms:created>
  <dcterms:modified xsi:type="dcterms:W3CDTF">2022-02-27T07:10:19Z</dcterms:modified>
</cp:coreProperties>
</file>