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8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4299659-BB2E-4B4C-B9C5-25B8C39B46D6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F17840C-7C91-4128-9223-03BDFA5A3C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08912" cy="568863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Форма наставничества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«ученик-ученик»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модель «Ученик в условиях адаптации»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МБОУ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Юдиновская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Погарский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200" dirty="0" smtClean="0">
                <a:latin typeface="+mn-lt"/>
              </a:rPr>
              <a:t>зам. директора по УВР</a:t>
            </a:r>
            <a:br>
              <a:rPr lang="ru-RU" sz="2200" dirty="0" smtClean="0">
                <a:latin typeface="+mn-lt"/>
              </a:rPr>
            </a:br>
            <a:r>
              <a:rPr lang="ru-RU" sz="2200" dirty="0" err="1" smtClean="0">
                <a:latin typeface="+mn-lt"/>
              </a:rPr>
              <a:t>Двоеконко</a:t>
            </a:r>
            <a:r>
              <a:rPr lang="ru-RU" sz="2200" dirty="0" smtClean="0">
                <a:latin typeface="+mn-lt"/>
              </a:rPr>
              <a:t> Светлана Кузьминична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953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620688"/>
            <a:ext cx="75608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7625" indent="450215" algn="just">
              <a:spcBef>
                <a:spcPts val="750"/>
              </a:spcBef>
              <a:spcAft>
                <a:spcPts val="0"/>
              </a:spcAft>
            </a:pP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Адаптация — естественное состояние человека, проявляющееся в приспособлении (привыкании) к новым условиям жизни, новой деятельности, новым социальным контактам, новым социальным ролям. </a:t>
            </a:r>
            <a:endParaRPr lang="ru-RU" sz="2800" dirty="0" smtClean="0">
              <a:latin typeface="Calibri" pitchFamily="34" charset="0"/>
              <a:ea typeface="Calibri"/>
              <a:cs typeface="Calibri" pitchFamily="34" charset="0"/>
            </a:endParaRPr>
          </a:p>
          <a:p>
            <a:pPr marR="47625" indent="450215" algn="just">
              <a:spcBef>
                <a:spcPts val="750"/>
              </a:spcBef>
              <a:spcAft>
                <a:spcPts val="0"/>
              </a:spcAft>
            </a:pPr>
            <a:r>
              <a:rPr lang="ru-RU" sz="2800" dirty="0">
                <a:latin typeface="Calibri" pitchFamily="34" charset="0"/>
                <a:ea typeface="Calibri"/>
                <a:cs typeface="Calibri" pitchFamily="34" charset="0"/>
              </a:rPr>
              <a:t>Адаптационный процесс может быть управляемым и </a:t>
            </a:r>
            <a:r>
              <a:rPr lang="ru-RU" sz="2800" dirty="0" smtClean="0">
                <a:latin typeface="Calibri" pitchFamily="34" charset="0"/>
                <a:ea typeface="Calibri"/>
                <a:cs typeface="Calibri" pitchFamily="34" charset="0"/>
              </a:rPr>
              <a:t>самопроизвольным.</a:t>
            </a:r>
          </a:p>
          <a:p>
            <a:pPr marR="47625" indent="450215" algn="just">
              <a:spcBef>
                <a:spcPts val="750"/>
              </a:spcBef>
              <a:spcAft>
                <a:spcPts val="0"/>
              </a:spcAft>
            </a:pPr>
            <a:endParaRPr lang="ru-RU" sz="2800" dirty="0" smtClean="0">
              <a:effectLst/>
              <a:latin typeface="Calibri" pitchFamily="34" charset="0"/>
              <a:ea typeface="Times New Roman"/>
              <a:cs typeface="Calibri" pitchFamily="34" charset="0"/>
            </a:endParaRPr>
          </a:p>
          <a:p>
            <a:pPr marR="47625" indent="450215" algn="just">
              <a:spcBef>
                <a:spcPts val="750"/>
              </a:spcBef>
              <a:spcAft>
                <a:spcPts val="0"/>
              </a:spcAft>
            </a:pPr>
            <a:r>
              <a:rPr lang="ru-RU" sz="2800" dirty="0" smtClean="0">
                <a:effectLst/>
                <a:latin typeface="Calibri" pitchFamily="34" charset="0"/>
                <a:ea typeface="Times New Roman"/>
                <a:cs typeface="Calibri" pitchFamily="34" charset="0"/>
              </a:rPr>
              <a:t>Благополучная адаптация ребенка к школьной жизни — залог его успешности и личностного благополучия.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710718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u="sng" dirty="0">
                <a:ea typeface="Calibri"/>
                <a:cs typeface="Times New Roman"/>
              </a:rPr>
              <a:t>Цель: </a:t>
            </a:r>
            <a:r>
              <a:rPr lang="ru-RU" sz="2800" dirty="0">
                <a:ea typeface="Calibri"/>
                <a:cs typeface="Times New Roman"/>
              </a:rPr>
              <a:t>временная помощь в адаптации к новым условиям </a:t>
            </a:r>
            <a:r>
              <a:rPr lang="ru-RU" sz="2800" dirty="0" smtClean="0">
                <a:ea typeface="Calibri"/>
                <a:cs typeface="Times New Roman"/>
              </a:rPr>
              <a:t>обучения, новым социальным контактам.</a:t>
            </a:r>
            <a:endParaRPr lang="ru-RU" sz="2800" dirty="0">
              <a:ea typeface="Calibri"/>
              <a:cs typeface="Times New Roman"/>
            </a:endParaRPr>
          </a:p>
          <a:p>
            <a:pPr lvl="0"/>
            <a:r>
              <a:rPr lang="ru-RU" sz="2800" u="sng" dirty="0">
                <a:ea typeface="Calibri"/>
                <a:cs typeface="Times New Roman"/>
              </a:rPr>
              <a:t>Задачи: </a:t>
            </a:r>
          </a:p>
          <a:p>
            <a:pPr lvl="0"/>
            <a:r>
              <a:rPr lang="ru-RU" sz="2800" dirty="0">
                <a:ea typeface="Calibri"/>
                <a:cs typeface="Times New Roman"/>
              </a:rPr>
              <a:t>1. Оказание помощи в адаптации к новым условиям среды. </a:t>
            </a:r>
          </a:p>
          <a:p>
            <a:pPr lvl="0"/>
            <a:r>
              <a:rPr lang="ru-RU" sz="2800" dirty="0">
                <a:ea typeface="Calibri"/>
                <a:cs typeface="Times New Roman"/>
              </a:rPr>
              <a:t>2. Создание комфортных условий и коммуникаций внутри образовательной организации</a:t>
            </a:r>
            <a:r>
              <a:rPr lang="ru-RU" sz="2800" dirty="0" smtClean="0">
                <a:ea typeface="Calibri"/>
                <a:cs typeface="Times New Roman"/>
              </a:rPr>
              <a:t>.</a:t>
            </a:r>
            <a:endParaRPr lang="ru-RU" sz="2800" u="sng" dirty="0" smtClean="0">
              <a:ea typeface="Calibri"/>
              <a:cs typeface="Times New Roman"/>
            </a:endParaRPr>
          </a:p>
          <a:p>
            <a:pPr lvl="0"/>
            <a:r>
              <a:rPr lang="ru-RU" sz="2800" u="sng" dirty="0" smtClean="0">
                <a:ea typeface="Calibri"/>
                <a:cs typeface="Times New Roman"/>
              </a:rPr>
              <a:t>Планируемый </a:t>
            </a:r>
            <a:r>
              <a:rPr lang="ru-RU" sz="2800" u="sng" dirty="0">
                <a:ea typeface="Calibri"/>
                <a:cs typeface="Times New Roman"/>
              </a:rPr>
              <a:t>результат: </a:t>
            </a:r>
          </a:p>
          <a:p>
            <a:pPr lvl="0"/>
            <a:r>
              <a:rPr lang="ru-RU" sz="2800" dirty="0">
                <a:ea typeface="Calibri"/>
                <a:cs typeface="Times New Roman"/>
              </a:rPr>
              <a:t>1. Успешная адаптация наставляемого в образовательной организации.</a:t>
            </a:r>
          </a:p>
          <a:p>
            <a:pPr lvl="0"/>
            <a:r>
              <a:rPr lang="ru-RU" sz="2800" dirty="0">
                <a:ea typeface="Calibri"/>
                <a:cs typeface="Times New Roman"/>
              </a:rPr>
              <a:t>2. Высокий уровень включения наставляемого во все социальные, культурные и образовательные процессы. </a:t>
            </a:r>
          </a:p>
        </p:txBody>
      </p:sp>
    </p:spTree>
    <p:extLst>
      <p:ext uri="{BB962C8B-B14F-4D97-AF65-F5344CB8AC3E}">
        <p14:creationId xmlns="" xmlns:p14="http://schemas.microsoft.com/office/powerpoint/2010/main" val="356081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764704"/>
            <a:ext cx="6840760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Этапы реализации программы наставничества </a:t>
            </a:r>
            <a:endParaRPr lang="ru-RU" sz="2400" dirty="0"/>
          </a:p>
          <a:p>
            <a:r>
              <a:rPr lang="ru-RU" sz="2400" dirty="0"/>
              <a:t>1. Подготовка условий для запуска программы наставничества</a:t>
            </a:r>
          </a:p>
          <a:p>
            <a:r>
              <a:rPr lang="ru-RU" sz="2400" dirty="0"/>
              <a:t>2. Отбор и обучение наставника</a:t>
            </a:r>
          </a:p>
          <a:p>
            <a:r>
              <a:rPr lang="ru-RU" sz="2400" dirty="0"/>
              <a:t>3. Организация хода наставнической программы</a:t>
            </a:r>
          </a:p>
          <a:p>
            <a:r>
              <a:rPr lang="ru-RU" sz="2400" dirty="0"/>
              <a:t>4. Завершение программы </a:t>
            </a:r>
            <a:r>
              <a:rPr lang="ru-RU" sz="2400" dirty="0" smtClean="0"/>
              <a:t>наставничества</a:t>
            </a:r>
          </a:p>
          <a:p>
            <a:endParaRPr lang="ru-RU" sz="2400" dirty="0" smtClean="0"/>
          </a:p>
          <a:p>
            <a:r>
              <a:rPr lang="ru-RU" sz="2400" b="1" dirty="0" smtClean="0"/>
              <a:t>Индивидуальный план развития под          руководством наставника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rgbClr val="303030"/>
                </a:solidFill>
              </a:rPr>
              <a:t>Раздел 1. Анализ трудностей и способ их преодоления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rgbClr val="303030"/>
                </a:solidFill>
              </a:rPr>
              <a:t>Раздел 2. Направления развития ученика</a:t>
            </a:r>
          </a:p>
          <a:p>
            <a:pPr marL="274320" lvl="0" indent="-274320">
              <a:spcBef>
                <a:spcPct val="20000"/>
              </a:spcBef>
              <a:buClr>
                <a:srgbClr val="AD0101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rgbClr val="303030"/>
                </a:solidFill>
              </a:rPr>
              <a:t>Раздел 3. Диагностика </a:t>
            </a:r>
            <a:r>
              <a:rPr lang="ru-RU" sz="2400" dirty="0" smtClean="0">
                <a:solidFill>
                  <a:srgbClr val="303030"/>
                </a:solidFill>
              </a:rPr>
              <a:t>затруднений</a:t>
            </a:r>
            <a:endParaRPr lang="ru-RU" sz="2400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438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1709" y="548680"/>
            <a:ext cx="8064896" cy="5445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a typeface="Calibri"/>
                <a:cs typeface="Times New Roman"/>
              </a:rPr>
              <a:t>Гид новичка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3200" dirty="0" smtClean="0">
                <a:ea typeface="Calibri"/>
                <a:cs typeface="Times New Roman"/>
              </a:rPr>
              <a:t>- </a:t>
            </a:r>
            <a:r>
              <a:rPr lang="ru-RU" sz="2800" dirty="0">
                <a:ea typeface="Calibri"/>
                <a:cs typeface="Times New Roman"/>
              </a:rPr>
              <a:t>имена всех учителей, директора и административного персонала</a:t>
            </a:r>
          </a:p>
          <a:p>
            <a:pPr>
              <a:lnSpc>
                <a:spcPct val="115000"/>
              </a:lnSpc>
            </a:pPr>
            <a:r>
              <a:rPr lang="ru-RU" sz="2800" dirty="0">
                <a:ea typeface="Calibri"/>
                <a:cs typeface="Times New Roman"/>
              </a:rPr>
              <a:t>- официальные правила школы</a:t>
            </a:r>
          </a:p>
          <a:p>
            <a:pPr>
              <a:lnSpc>
                <a:spcPct val="115000"/>
              </a:lnSpc>
            </a:pPr>
            <a:r>
              <a:rPr lang="ru-RU" sz="2800" dirty="0">
                <a:ea typeface="Calibri"/>
                <a:cs typeface="Times New Roman"/>
              </a:rPr>
              <a:t>- традиции класса</a:t>
            </a:r>
          </a:p>
          <a:p>
            <a:pPr marL="457200" indent="-457200">
              <a:lnSpc>
                <a:spcPct val="115000"/>
              </a:lnSpc>
              <a:buFontTx/>
              <a:buChar char="-"/>
            </a:pPr>
            <a:r>
              <a:rPr lang="ru-RU" sz="2800" dirty="0" smtClean="0">
                <a:ea typeface="Calibri"/>
                <a:cs typeface="Times New Roman"/>
              </a:rPr>
              <a:t>имена </a:t>
            </a:r>
            <a:r>
              <a:rPr lang="ru-RU" sz="2800" dirty="0">
                <a:ea typeface="Calibri"/>
                <a:cs typeface="Times New Roman"/>
              </a:rPr>
              <a:t>учеников </a:t>
            </a:r>
            <a:endParaRPr lang="ru-RU" sz="28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ffectLst/>
                <a:ea typeface="Calibri"/>
                <a:cs typeface="Times New Roman"/>
              </a:rPr>
              <a:t>Экскурсия по школе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a typeface="Calibri"/>
              </a:rPr>
              <a:t>Ролевая ситуация </a:t>
            </a:r>
            <a:r>
              <a:rPr lang="ru-RU" sz="3600" b="1" dirty="0">
                <a:ea typeface="Calibri"/>
              </a:rPr>
              <a:t>«Знакомство с новеньким» </a:t>
            </a:r>
            <a:endParaRPr lang="ru-RU" sz="3600" b="1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975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35901"/>
            <a:ext cx="7344816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a typeface="Calibri"/>
                <a:cs typeface="Times New Roman"/>
              </a:rPr>
              <a:t>Взаимодействие наставника и наставляемого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ea typeface="Calibri"/>
                <a:cs typeface="Times New Roman"/>
              </a:rPr>
              <a:t>внеурочная деятельность     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ea typeface="Calibri"/>
                <a:cs typeface="Times New Roman"/>
              </a:rPr>
              <a:t>классные часы   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ea typeface="Calibri"/>
                <a:cs typeface="Times New Roman"/>
              </a:rPr>
              <a:t>совместные конкурсы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ea typeface="Calibri"/>
                <a:cs typeface="Times New Roman"/>
              </a:rPr>
              <a:t>проектные работы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ea typeface="Calibri"/>
                <a:cs typeface="Times New Roman"/>
              </a:rPr>
              <a:t>подготовка к конкурсам и олимпиадам              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ea typeface="Calibri"/>
                <a:cs typeface="Times New Roman"/>
              </a:rPr>
              <a:t>участие в </a:t>
            </a:r>
            <a:r>
              <a:rPr lang="ru-RU" sz="2400" dirty="0" smtClean="0">
                <a:ea typeface="Calibri"/>
                <a:cs typeface="Times New Roman"/>
              </a:rPr>
              <a:t>олимпиадах</a:t>
            </a:r>
            <a:r>
              <a:rPr lang="ru-RU" sz="2400" dirty="0">
                <a:ea typeface="Calibri"/>
                <a:cs typeface="Times New Roman"/>
              </a:rPr>
              <a:t>, акциях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>
                <a:ea typeface="Calibri"/>
                <a:cs typeface="Times New Roman"/>
              </a:rPr>
              <a:t>подготовка к мероприятиям школьного </a:t>
            </a:r>
            <a:r>
              <a:rPr lang="ru-RU" sz="2400" dirty="0" smtClean="0">
                <a:ea typeface="Calibri"/>
                <a:cs typeface="Times New Roman"/>
              </a:rPr>
              <a:t>сообщества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dirty="0">
                <a:ea typeface="Calibri"/>
                <a:cs typeface="Times New Roman"/>
              </a:rPr>
              <a:t>б</a:t>
            </a:r>
            <a:r>
              <a:rPr lang="ru-RU" sz="2400" dirty="0" smtClean="0">
                <a:ea typeface="Calibri"/>
                <a:cs typeface="Times New Roman"/>
              </a:rPr>
              <a:t>еседы и консультации </a:t>
            </a:r>
            <a:endParaRPr lang="ru-RU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ea typeface="Calibri"/>
                <a:cs typeface="Times New Roman"/>
              </a:rPr>
              <a:t>Все </a:t>
            </a:r>
            <a:r>
              <a:rPr lang="ru-RU" sz="2400" dirty="0">
                <a:ea typeface="Calibri"/>
                <a:cs typeface="Times New Roman"/>
              </a:rPr>
              <a:t>это способствовало развитию чувства сопричастности, интеграции в сообщество.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848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000" dirty="0" smtClean="0"/>
              <a:t>Ролевая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000" dirty="0" smtClean="0"/>
              <a:t>ситуация</a:t>
            </a:r>
            <a:br>
              <a:rPr lang="ru-RU" sz="4000" dirty="0" smtClean="0"/>
            </a:br>
            <a:r>
              <a:rPr lang="ru-RU" sz="4000" dirty="0" smtClean="0"/>
              <a:t>«Знакомство с новеньким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1" y="1357298"/>
            <a:ext cx="3333773" cy="2500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1357298"/>
            <a:ext cx="3419872" cy="256490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337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4149080"/>
            <a:ext cx="6781800" cy="21259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Торжественная  </a:t>
            </a:r>
            <a:br>
              <a:rPr lang="ru-RU" sz="2400" dirty="0" smtClean="0"/>
            </a:br>
            <a:r>
              <a:rPr lang="ru-RU" sz="2400" dirty="0" smtClean="0"/>
              <a:t>линейка, </a:t>
            </a:r>
            <a:br>
              <a:rPr lang="ru-RU" sz="2400" dirty="0" smtClean="0"/>
            </a:br>
            <a:r>
              <a:rPr lang="ru-RU" sz="2400" dirty="0" smtClean="0"/>
              <a:t>посвященная  </a:t>
            </a:r>
            <a:br>
              <a:rPr lang="ru-RU" sz="2400" dirty="0" smtClean="0"/>
            </a:br>
            <a:r>
              <a:rPr lang="ru-RU" sz="2400" dirty="0" smtClean="0"/>
              <a:t>освобождению с. </a:t>
            </a:r>
            <a:r>
              <a:rPr lang="ru-RU" sz="2400" dirty="0" err="1" smtClean="0"/>
              <a:t>Юдиново</a:t>
            </a:r>
            <a:r>
              <a:rPr lang="ru-RU" sz="2400" dirty="0"/>
              <a:t> </a:t>
            </a:r>
            <a:r>
              <a:rPr lang="ru-RU" sz="2400" dirty="0" smtClean="0"/>
              <a:t>от немецко-фашистских захватчиков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44" y="928670"/>
            <a:ext cx="4262264" cy="3196698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475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157192"/>
            <a:ext cx="6781800" cy="10150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ДЕНЬ УЧИТЕЛЯ</a:t>
            </a:r>
            <a:br>
              <a:rPr lang="ru-RU" sz="2400" dirty="0" smtClean="0"/>
            </a:br>
            <a:r>
              <a:rPr lang="ru-RU" sz="2400" dirty="0" smtClean="0"/>
              <a:t>ТВОРИ ДОБРО «ЦВЕТЫ  УЧИТЕЛЯМ-ПЕНСИОНЕРАМ»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428604"/>
            <a:ext cx="4055819" cy="4608512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9453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780</TotalTime>
  <Words>246</Words>
  <Application>Microsoft Office PowerPoint</Application>
  <PresentationFormat>Экран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        Форма наставничества  «ученик-ученик»  модель «Ученик в условиях адаптации» МБОУ – Юдиновская СОШ Погарский район    зам. директора по УВР Двоеконко Светлана Кузьминична </vt:lpstr>
      <vt:lpstr>Слайд 2</vt:lpstr>
      <vt:lpstr>Слайд 3</vt:lpstr>
      <vt:lpstr>Слайд 4</vt:lpstr>
      <vt:lpstr>Слайд 5</vt:lpstr>
      <vt:lpstr>Слайд 6</vt:lpstr>
      <vt:lpstr>Ролевая  ситуация «Знакомство с новеньким» </vt:lpstr>
      <vt:lpstr>Торжественная   линейка,  посвященная   освобождению с. Юдиново от немецко-фашистских захватчиков</vt:lpstr>
      <vt:lpstr>ДЕНЬ УЧИТЕЛЯ ТВОРИ ДОБРО «ЦВЕТЫ  УЧИТЕЛЯМ-ПЕНСИОНЕРАМ»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наставничества  «ученик-ученик»  модель «Ученик в условиях адаптации» МБОУ – Юдиновская сош зам. директора по УВР Двоеконко Светлана Кузьминична</dc:title>
  <dc:creator>Настя</dc:creator>
  <cp:lastModifiedBy>Ольга</cp:lastModifiedBy>
  <cp:revision>29</cp:revision>
  <dcterms:created xsi:type="dcterms:W3CDTF">2022-03-11T10:36:52Z</dcterms:created>
  <dcterms:modified xsi:type="dcterms:W3CDTF">2022-03-18T06:56:44Z</dcterms:modified>
</cp:coreProperties>
</file>