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  <p:sldMasterId id="2147483903" r:id="rId2"/>
  </p:sldMasterIdLst>
  <p:sldIdLst>
    <p:sldId id="332" r:id="rId3"/>
    <p:sldId id="266" r:id="rId4"/>
    <p:sldId id="300" r:id="rId5"/>
    <p:sldId id="264" r:id="rId6"/>
    <p:sldId id="265" r:id="rId7"/>
    <p:sldId id="257" r:id="rId8"/>
    <p:sldId id="258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329" r:id="rId24"/>
    <p:sldId id="330" r:id="rId25"/>
    <p:sldId id="331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92" r:id="rId35"/>
    <p:sldId id="289" r:id="rId36"/>
    <p:sldId id="291" r:id="rId37"/>
    <p:sldId id="293" r:id="rId38"/>
    <p:sldId id="294" r:id="rId39"/>
    <p:sldId id="295" r:id="rId40"/>
    <p:sldId id="299" r:id="rId41"/>
    <p:sldId id="301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315" r:id="rId56"/>
    <p:sldId id="316" r:id="rId57"/>
    <p:sldId id="317" r:id="rId58"/>
    <p:sldId id="318" r:id="rId59"/>
    <p:sldId id="319" r:id="rId60"/>
    <p:sldId id="320" r:id="rId61"/>
    <p:sldId id="321" r:id="rId62"/>
    <p:sldId id="322" r:id="rId63"/>
    <p:sldId id="323" r:id="rId64"/>
    <p:sldId id="324" r:id="rId65"/>
    <p:sldId id="325" r:id="rId66"/>
    <p:sldId id="326" r:id="rId67"/>
    <p:sldId id="327" r:id="rId68"/>
    <p:sldId id="259" r:id="rId69"/>
    <p:sldId id="260" r:id="rId7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4483" autoAdjust="0"/>
  </p:normalViewPr>
  <p:slideViewPr>
    <p:cSldViewPr>
      <p:cViewPr varScale="1">
        <p:scale>
          <a:sx n="94" d="100"/>
          <a:sy n="94" d="100"/>
        </p:scale>
        <p:origin x="-20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" Type="http://schemas.openxmlformats.org/officeDocument/2006/relationships/slide" Target="slides/slide5.xml"/><Relationship Id="rId71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ProPowerPoint\Шаблоны\ОБРАЗОВАНИЕ\Физика\Fizi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9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013176"/>
            <a:ext cx="6300192" cy="82195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856" y="6093296"/>
            <a:ext cx="5680720" cy="625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15.03.2022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4863314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15.03.2022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7260587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700522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060352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4259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7997306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7094403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15.03.2022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706278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15.03.2022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16491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15.03.2022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1860748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15.03.2022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387568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ProPowerPoint\Шаблоны\ОБРАЗОВАНИЕ\Физика\FizikaSlid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692150"/>
            <a:ext cx="822960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9" name="TextBox 6"/>
          <p:cNvSpPr txBox="1">
            <a:spLocks noChangeArrowheads="1"/>
          </p:cNvSpPr>
          <p:nvPr/>
        </p:nvSpPr>
        <p:spPr bwMode="auto">
          <a:xfrm>
            <a:off x="7729538" y="6581775"/>
            <a:ext cx="1414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1200" smtClean="0">
                <a:solidFill>
                  <a:srgbClr val="558ED5"/>
                </a:solidFill>
                <a:latin typeface="Ariston" pitchFamily="66" charset="0"/>
              </a:rPr>
              <a:t>ProPowerPoint.Ru</a:t>
            </a:r>
            <a:endParaRPr lang="ru-RU" sz="1200" smtClean="0">
              <a:solidFill>
                <a:srgbClr val="558ED5"/>
              </a:solidFill>
              <a:latin typeface="Ariston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</p:sldLayoutIdLst>
  <p:transition spd="med">
    <p:wipe dir="d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45C43-65A5-46DB-BDB4-50B1AA9A402C}" type="datetimeFigureOut">
              <a:rPr lang="ru-RU" smtClean="0"/>
              <a:pPr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E1E0F-7F64-419E-8274-31A86D8B0E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81572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czOZIEgnF6U" TargetMode="External"/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7002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Разработка среднесрочной программы ОО в рамках проекта «500+»</a:t>
            </a:r>
            <a:endParaRPr lang="ru-RU" dirty="0"/>
          </a:p>
        </p:txBody>
      </p:sp>
      <p:pic>
        <p:nvPicPr>
          <p:cNvPr id="5" name="Содержимое 4" descr="partner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5913" y="2020163"/>
            <a:ext cx="5242104" cy="4079012"/>
          </a:xfr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Паспорт 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428736"/>
          <a:ext cx="9144000" cy="5429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7701"/>
                <a:gridCol w="6626299"/>
              </a:tblGrid>
              <a:tr h="991056">
                <a:tc>
                  <a:txBody>
                    <a:bodyPr/>
                    <a:lstStyle/>
                    <a:p>
                      <a:pPr marL="6794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r>
                        <a:rPr lang="en-US" sz="2000" b="1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spc="-10" dirty="0" err="1">
                          <a:latin typeface="Times New Roman"/>
                          <a:ea typeface="Times New Roman"/>
                          <a:cs typeface="Times New Roman"/>
                        </a:rPr>
                        <a:t>программы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Среднесрочная программа развития </a:t>
                      </a: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ОО 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 2021 год</a:t>
                      </a:r>
                      <a:endParaRPr lang="ru-RU" sz="2000" dirty="0"/>
                    </a:p>
                  </a:txBody>
                  <a:tcPr/>
                </a:tc>
              </a:tr>
              <a:tr h="4438208"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Цель</a:t>
                      </a:r>
                      <a:r>
                        <a:rPr lang="en-US" sz="2000" b="1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и </a:t>
                      </a:r>
                      <a:r>
                        <a:rPr lang="en-US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задачи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spc="-10" dirty="0" err="1">
                          <a:latin typeface="Times New Roman"/>
                          <a:ea typeface="Times New Roman"/>
                          <a:cs typeface="Times New Roman"/>
                        </a:rPr>
                        <a:t>программы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первую очередь цель должна быть конкретная и понятная всем участникам процесса. Кроме того, цель должна быть измеримая, что означает наличие имеющихся или потенциально существующих способов или средств ее измерения (диагностические мониторинги, опросы и аналитика и т.п.). Также цель должна быть достижимая и иметь четкие сроки реализации.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Паспорт 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0716"/>
                <a:gridCol w="5548883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Целевые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ru-RU" sz="1800" b="1" spc="-1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индикаторы</a:t>
                      </a:r>
                      <a:r>
                        <a:rPr lang="ru-RU" sz="1800" b="1" spc="-5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800" b="1" spc="-5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показатели программы</a:t>
                      </a:r>
                      <a:endParaRPr lang="ru-RU" sz="1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Наличие данного пункта обязательно, поскольку именно оценка действий администрации образовательной организации является индикатором правильности поставленных целей, а также задач, составленных для ее достижения. Показатели для оценки прогресса образовательная организация выбирает самостоятельно в рамках своей программы по выходу из кризисной ситуации. Показатели могут быть как качественными, так и количественными, они обязательно должны соответствовать цели и не иметь негативных последствий для участников образовательного процесса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Паспорт 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4633"/>
                <a:gridCol w="5064967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Методы</a:t>
                      </a:r>
                      <a:r>
                        <a:rPr lang="ru-RU" sz="2400" b="1" spc="185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сбора</a:t>
                      </a:r>
                      <a:r>
                        <a:rPr lang="ru-RU" sz="2400" b="1" spc="185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2400" b="1" spc="185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обработки </a:t>
                      </a:r>
                      <a:r>
                        <a:rPr lang="ru-RU" sz="2400" b="1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информации</a:t>
                      </a:r>
                      <a:endParaRPr lang="ru-RU" sz="2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Данный пункт важен для измерения поставленной цели. Сбор или мониторинг данных способен доказать или опровергнуть правильность управленческих решений администрации образовательной организации, а также поможет скорректировать или поставить перед командой новые задачи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Паспорт 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r>
                        <a:rPr lang="ru-RU" sz="2400" b="1" spc="14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2400" b="1" spc="14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этапы</a:t>
                      </a:r>
                      <a:r>
                        <a:rPr lang="ru-RU" sz="2400" b="1" spc="135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реализации </a:t>
                      </a:r>
                      <a:r>
                        <a:rPr lang="ru-RU" sz="2400" b="1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программы</a:t>
                      </a:r>
                      <a:endParaRPr lang="ru-RU" sz="2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	данном</a:t>
                      </a:r>
                      <a:r>
                        <a:rPr lang="ru-RU" sz="2400" b="1" i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разделе</a:t>
                      </a:r>
                      <a:r>
                        <a:rPr lang="ru-RU" sz="2400" b="1" i="1" kern="1200" baseline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i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следует	указать</a:t>
                      </a:r>
                      <a:r>
                        <a:rPr lang="ru-RU" sz="2400" b="1" i="1" kern="1200" baseline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i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этапы </a:t>
                      </a:r>
                      <a:r>
                        <a:rPr lang="ru-RU" sz="24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реализации программы и сроки их реализации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Паспорт 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3764"/>
                <a:gridCol w="499583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Основные</a:t>
                      </a:r>
                      <a:r>
                        <a:rPr lang="en-US" sz="2000" b="1" spc="-75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мероприятия</a:t>
                      </a:r>
                      <a:r>
                        <a:rPr lang="en-US" sz="2000" b="1" spc="-75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spc="-1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проекты</a:t>
                      </a:r>
                      <a:r>
                        <a:rPr lang="ru-RU" sz="2000" b="1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 программы/перечень подпрограмм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данном разделе следует перечислить основные мероприятия, которые планируется проводить для достижения поставленной цели.</a:t>
                      </a:r>
                    </a:p>
                    <a:p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случае если в образовательной организации выявлено несколько рисков, в данном разделе следует перечислить эти риски в виде подпрограмм, в дальнейшем для каждой подпрограммы должны быть определены цель и задачи, показатели, методы сбора данных, перечень мер и/или мероприятий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Паспорт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Ожидаемые</a:t>
                      </a:r>
                      <a:r>
                        <a:rPr lang="ru-RU" sz="2800" b="1" spc="-1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b="1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конечные 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результаты реализации </a:t>
                      </a:r>
                      <a:r>
                        <a:rPr lang="ru-RU" sz="2800" b="1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программы</a:t>
                      </a:r>
                      <a:endParaRPr lang="ru-RU" sz="2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данном разделе нужно кратко описать ожидаемые конечные результаты реализации программы в соответствии с целью и задачами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Паспорт 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895"/>
                <a:gridCol w="4926705"/>
              </a:tblGrid>
              <a:tr h="370840">
                <a:tc>
                  <a:txBody>
                    <a:bodyPr/>
                    <a:lstStyle/>
                    <a:p>
                      <a:pPr marL="6794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400" b="1" spc="-1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2400" b="1" spc="-1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Исполнители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62865" indent="449580" algn="just">
                        <a:spcAft>
                          <a:spcPts val="0"/>
                        </a:spcAft>
                      </a:pPr>
                      <a:r>
                        <a:rPr lang="ru-RU" sz="2400" i="1" dirty="0">
                          <a:latin typeface="Times New Roman"/>
                          <a:ea typeface="Times New Roman"/>
                          <a:cs typeface="Times New Roman"/>
                        </a:rPr>
                        <a:t>Требуется указать, кто из участников образовательного процесса будет принимать участие в реализации программы развития ОО (коллектив школы, совет родителей (законных представителей), обучающиеся и пр.)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Паспорт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67945" marR="61595">
                        <a:spcAft>
                          <a:spcPts val="0"/>
                        </a:spcAft>
                        <a:tabLst>
                          <a:tab pos="1204595" algn="l"/>
                        </a:tabLst>
                      </a:pPr>
                      <a:r>
                        <a:rPr lang="en-US" sz="2800" b="1" spc="-10" dirty="0" err="1">
                          <a:latin typeface="Times New Roman"/>
                          <a:ea typeface="Times New Roman"/>
                          <a:cs typeface="Times New Roman"/>
                        </a:rPr>
                        <a:t>Порядок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en-US" sz="2800" b="1" spc="-10" dirty="0" err="1">
                          <a:latin typeface="Times New Roman"/>
                          <a:ea typeface="Times New Roman"/>
                          <a:cs typeface="Times New Roman"/>
                        </a:rPr>
                        <a:t>управления</a:t>
                      </a:r>
                      <a:r>
                        <a:rPr lang="en-US" sz="2800" b="1" spc="-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dirty="0" err="1">
                          <a:latin typeface="Times New Roman"/>
                          <a:ea typeface="Times New Roman"/>
                          <a:cs typeface="Times New Roman"/>
                        </a:rPr>
                        <a:t>реализацией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dirty="0" err="1">
                          <a:latin typeface="Times New Roman"/>
                          <a:ea typeface="Times New Roman"/>
                          <a:cs typeface="Times New Roman"/>
                        </a:rPr>
                        <a:t>программы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59690" indent="449580" algn="just">
                        <a:spcAft>
                          <a:spcPts val="0"/>
                        </a:spcAft>
                      </a:pPr>
                      <a:r>
                        <a:rPr lang="ru-RU" sz="2800" i="1" dirty="0">
                          <a:latin typeface="Times New Roman"/>
                          <a:ea typeface="Times New Roman"/>
                          <a:cs typeface="Times New Roman"/>
                        </a:rPr>
                        <a:t>В данном пункте необходимо указать, каким образом будет происходить корректировка программы развития, кто осуществляет управление реализацией </a:t>
                      </a:r>
                      <a:r>
                        <a:rPr lang="ru-RU" sz="2800" i="1" spc="-10" dirty="0">
                          <a:latin typeface="Times New Roman"/>
                          <a:ea typeface="Times New Roman"/>
                          <a:cs typeface="Times New Roman"/>
                        </a:rPr>
                        <a:t>программы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4400" b="1" dirty="0" smtClean="0"/>
              <a:t>Основное содержание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429157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de-DE" b="1" dirty="0" smtClean="0"/>
              <a:t>I. </a:t>
            </a:r>
            <a:r>
              <a:rPr lang="ru-RU" b="1" dirty="0" smtClean="0"/>
              <a:t>Основные цель и задачи Среднесрочной программы, сроки и этапы ее реализации, перечень целевых индикаторов и показателей, отражающих ход ее выполнения</a:t>
            </a:r>
            <a:endParaRPr lang="ru-RU" dirty="0" smtClean="0"/>
          </a:p>
          <a:p>
            <a:r>
              <a:rPr lang="ru-RU" dirty="0" smtClean="0"/>
              <a:t>Целью программы является… </a:t>
            </a:r>
            <a:r>
              <a:rPr lang="ru-RU" i="1" dirty="0" smtClean="0"/>
              <a:t>описание цели…</a:t>
            </a:r>
            <a:endParaRPr lang="ru-RU" dirty="0" smtClean="0"/>
          </a:p>
          <a:p>
            <a:r>
              <a:rPr lang="ru-RU" dirty="0" smtClean="0"/>
              <a:t>Указанная цель будет достигнута в процессе решения следующих задач: </a:t>
            </a:r>
            <a:r>
              <a:rPr lang="ru-RU" i="1" dirty="0" smtClean="0"/>
              <a:t>описание задач…</a:t>
            </a:r>
            <a:endParaRPr lang="ru-RU" dirty="0" smtClean="0"/>
          </a:p>
          <a:p>
            <a:r>
              <a:rPr lang="ru-RU" dirty="0" smtClean="0"/>
              <a:t>Какие цели и задачи в отношении установленных рисков будут решены школой до конца 2021 года?</a:t>
            </a:r>
          </a:p>
          <a:p>
            <a:r>
              <a:rPr lang="ru-RU" dirty="0" smtClean="0"/>
              <a:t>Целевые показатели и индикаторы цели – как школа узнает об успешном решении</a:t>
            </a:r>
          </a:p>
          <a:p>
            <a:r>
              <a:rPr lang="ru-RU" dirty="0" smtClean="0"/>
              <a:t>задач?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Основное содержание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de-DE" b="1" dirty="0" smtClean="0"/>
              <a:t>II. </a:t>
            </a:r>
            <a:r>
              <a:rPr lang="ru-RU" b="1" dirty="0" smtClean="0"/>
              <a:t>Мероприятия Среднесрочной программы и направления, обеспечивающие</a:t>
            </a:r>
          </a:p>
          <a:p>
            <a:r>
              <a:rPr lang="ru-RU" b="1" dirty="0" smtClean="0"/>
              <a:t>реализацию ее задач</a:t>
            </a:r>
            <a:endParaRPr lang="ru-RU" dirty="0" smtClean="0"/>
          </a:p>
          <a:p>
            <a:r>
              <a:rPr lang="ru-RU" dirty="0" smtClean="0"/>
              <a:t>Решение задач программы обеспечивается путем реализации системы соответствующих мероприятий и комплексных проектов/подпрограмм – </a:t>
            </a:r>
            <a:r>
              <a:rPr lang="ru-RU" dirty="0" err="1" smtClean="0"/>
              <a:t>антирисковых</a:t>
            </a:r>
            <a:r>
              <a:rPr lang="ru-RU" dirty="0" smtClean="0"/>
              <a:t> программ по соответствующим направлениям риска, активированным школой.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752" y="857232"/>
            <a:ext cx="8503920" cy="5241816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Концептуальные документы </a:t>
            </a:r>
            <a:r>
              <a:rPr lang="ru-RU" dirty="0" smtClean="0"/>
              <a:t>разрабатываются на основе данных анализа внешних и внутренних условий работы, текущего состояния развития организации, в том числе с учетом анализа «рискового профиля» образовательной организации. В концептуальных документах фиксируются цели и задачи развития образовательной организации на определенный период, указываются показатели, на основании которых будут делаться выводы о результативности деятельности  образовательной  организации,  описываются  методы  сбора  и  обработки информации. К концептуальным документам относятся Концепция развития образовательной организации, </a:t>
            </a:r>
            <a:r>
              <a:rPr lang="ru-RU" b="1" dirty="0" smtClean="0"/>
              <a:t>Среднесрочная программа развития ОО.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Основное содержание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5" y="1527175"/>
          <a:ext cx="8858312" cy="2413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473"/>
                <a:gridCol w="895089"/>
                <a:gridCol w="1584413"/>
                <a:gridCol w="1316917"/>
                <a:gridCol w="1265473"/>
                <a:gridCol w="1245062"/>
                <a:gridCol w="1285885"/>
              </a:tblGrid>
              <a:tr h="370840">
                <a:tc>
                  <a:txBody>
                    <a:bodyPr/>
                    <a:lstStyle/>
                    <a:p>
                      <a:pPr marL="92710" marR="86995"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92710" marR="86995"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Направление</a:t>
                      </a:r>
                      <a:r>
                        <a:rPr lang="ru-RU" sz="1800" b="1" spc="-65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в соответствии</a:t>
                      </a:r>
                      <a:r>
                        <a:rPr lang="ru-RU" sz="1800" b="1" spc="-6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с </a:t>
                      </a:r>
                      <a:r>
                        <a:rPr lang="ru-RU" sz="1800" b="1" spc="-10" dirty="0">
                          <a:latin typeface="Times New Roman"/>
                          <a:ea typeface="Times New Roman"/>
                          <a:cs typeface="Times New Roman"/>
                        </a:rPr>
                        <a:t>риском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endParaRPr lang="ru-RU" sz="1800" b="1" spc="-1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Задача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endParaRPr lang="ru-RU" sz="1800" b="1" spc="-1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90170"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Мероприятие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185" indent="147320">
                        <a:spcAft>
                          <a:spcPts val="0"/>
                        </a:spcAft>
                      </a:pPr>
                      <a:r>
                        <a:rPr lang="en-US" sz="1800" b="1" spc="-1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r>
                        <a:rPr lang="en-US" sz="1800" b="1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spc="-10" dirty="0" err="1">
                          <a:latin typeface="Times New Roman"/>
                          <a:ea typeface="Times New Roman"/>
                          <a:cs typeface="Times New Roman"/>
                        </a:rPr>
                        <a:t>реализации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indent="-3175">
                        <a:spcAft>
                          <a:spcPts val="0"/>
                        </a:spcAft>
                      </a:pPr>
                      <a:r>
                        <a:rPr lang="en-US" sz="1800" b="1" spc="-10">
                          <a:latin typeface="Times New Roman"/>
                          <a:ea typeface="Times New Roman"/>
                          <a:cs typeface="Times New Roman"/>
                        </a:rPr>
                        <a:t>Показатели реализации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endParaRPr lang="ru-RU" sz="1800" b="1" spc="-1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Ответственные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endParaRPr lang="ru-RU" sz="1800" b="1" spc="-1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8105"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Участники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4492" marR="94492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Основное содержание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de-DE" b="1" dirty="0" smtClean="0"/>
              <a:t>III.</a:t>
            </a:r>
            <a:r>
              <a:rPr lang="ru-RU" b="1" dirty="0" smtClean="0"/>
              <a:t>Механизм реализации программы</a:t>
            </a:r>
          </a:p>
          <a:p>
            <a:r>
              <a:rPr lang="ru-RU" dirty="0" smtClean="0"/>
              <a:t>Руководителем программы является </a:t>
            </a:r>
            <a:r>
              <a:rPr lang="ru-RU" i="1" dirty="0" smtClean="0"/>
              <a:t>руководитель ОО</a:t>
            </a:r>
            <a:r>
              <a:rPr lang="ru-RU" dirty="0" smtClean="0"/>
              <a:t>, который несет персональную ответственность за ее реализацию, конечные результаты, целевое и эффективное использование выделяемых на выполнение программы финансовых средств (</a:t>
            </a:r>
            <a:r>
              <a:rPr lang="ru-RU" i="1" dirty="0" smtClean="0"/>
              <a:t>финансовый раздел программы опционален для участников проекта</a:t>
            </a:r>
            <a:r>
              <a:rPr lang="ru-RU" dirty="0" smtClean="0"/>
              <a:t>), а также определяет формы и методы управления реализацией программы.</a:t>
            </a:r>
          </a:p>
          <a:p>
            <a:r>
              <a:rPr lang="ru-RU" dirty="0" smtClean="0"/>
              <a:t>В ходе выполнения программы допускается уточнение целевых показателей и расходов на ее реализацию, совершенствование механизма реализации программы.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r>
              <a:rPr lang="ru-RU" dirty="0" smtClean="0"/>
              <a:t>На основе рискового профиля совместно с куратором школой были определены 2 основных фактора низких результатов образовательной деятельности: </a:t>
            </a:r>
          </a:p>
          <a:p>
            <a:r>
              <a:rPr lang="ru-RU" u="sng" dirty="0" smtClean="0"/>
              <a:t>низкий уровень вовлечённости родителей;</a:t>
            </a:r>
          </a:p>
          <a:p>
            <a:r>
              <a:rPr lang="ru-RU" u="sng" dirty="0" smtClean="0"/>
              <a:t>пониженный уровень школьного благополучия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Самодиагностика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714356"/>
          <a:ext cx="9144000" cy="7445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733"/>
                <a:gridCol w="6953267"/>
              </a:tblGrid>
              <a:tr h="402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Факторы риска (только актуальные для ОО)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Краткое описание мер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427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Пониженный уровень школьного благополучия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Мониторинг школьного контингента по вопросам выявления несовершеннолетних с низким социальным статусом, с проблемным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девиантным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поведением.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Знакомство с основными этапами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психопрофилактики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методами и технологиями по работе с несовершеннолетними с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девиантным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поведением, а также оказавшимся в трудной жизненной ситуации.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межведомственного взаимодействия.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Разработка мероприятий по профилактике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девиантного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поведения обучающихся.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методического сопровождения педагогов по вопросам повышения  уровня профессионального сотрудничества педагогического коллектива, который предполагает как индивидуальный профессионализм школьных учителей, так и развитые навыки педагогического взаимодействия, эффективного использования имеющихся ресурсов и готовности принимать на себя ответственность за определенные решения.</a:t>
                      </a:r>
                    </a:p>
                    <a:p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Самодиагностика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285861"/>
          <a:ext cx="9144000" cy="5577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2616"/>
                <a:gridCol w="5921384"/>
              </a:tblGrid>
              <a:tr h="4006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Факторы риска (только актуальные для ОО)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Краткое описание мер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</a:tr>
              <a:tr h="5028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Низкий уровень вовлеченности родителей</a:t>
                      </a:r>
                    </a:p>
                    <a:p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Диагностика родителей по выявлению причин низкого уровня вовлечённости в образовательный процесс.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Ознакомление родителей с  доступными способами поддержания учебного процесса своих детей.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консультирования родителей по вопросам организации учебного процесса детей.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совместных учебно-воспитательных мероприятий с родителями, делегирование полномочий родителям по вопросам организации и проведения внешкольных и внеклассных мероприятий.</a:t>
                      </a:r>
                    </a:p>
                    <a:p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4492" marR="94492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521497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 УТВЕРЖДАЮ </a:t>
            </a:r>
          </a:p>
          <a:p>
            <a:r>
              <a:rPr lang="ru-RU" dirty="0" smtClean="0"/>
              <a:t>Директор   МБОУ «</a:t>
            </a:r>
            <a:r>
              <a:rPr lang="ru-RU" dirty="0" err="1" smtClean="0"/>
              <a:t>Сновская</a:t>
            </a:r>
            <a:r>
              <a:rPr lang="ru-RU" dirty="0" smtClean="0"/>
              <a:t> СОШ»</a:t>
            </a:r>
          </a:p>
          <a:p>
            <a:r>
              <a:rPr lang="ru-RU" dirty="0" smtClean="0"/>
              <a:t>_______________ </a:t>
            </a:r>
            <a:r>
              <a:rPr lang="ru-RU" dirty="0" err="1" smtClean="0"/>
              <a:t>В.А.Молочек</a:t>
            </a:r>
            <a:endParaRPr lang="ru-RU" dirty="0" smtClean="0"/>
          </a:p>
          <a:p>
            <a:r>
              <a:rPr lang="ru-RU" dirty="0" smtClean="0"/>
              <a:t>« 11 » января 2021г.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b="1" dirty="0" smtClean="0"/>
              <a:t>Среднесрочная  программа развития</a:t>
            </a:r>
            <a:endParaRPr lang="ru-RU" dirty="0" smtClean="0"/>
          </a:p>
          <a:p>
            <a:r>
              <a:rPr lang="ru-RU" b="1" dirty="0" smtClean="0"/>
              <a:t>МБОУ «</a:t>
            </a:r>
            <a:r>
              <a:rPr lang="ru-RU" b="1" dirty="0" err="1" smtClean="0"/>
              <a:t>Сновская</a:t>
            </a:r>
            <a:r>
              <a:rPr lang="ru-RU" b="1" dirty="0" smtClean="0"/>
              <a:t> СОШ» </a:t>
            </a:r>
            <a:endParaRPr lang="ru-RU" dirty="0" smtClean="0"/>
          </a:p>
          <a:p>
            <a:r>
              <a:rPr lang="ru-RU" b="1" dirty="0" err="1" smtClean="0"/>
              <a:t>Новозыбковского</a:t>
            </a:r>
            <a:r>
              <a:rPr lang="ru-RU" b="1" dirty="0" smtClean="0"/>
              <a:t> городского округа </a:t>
            </a:r>
            <a:endParaRPr lang="ru-RU" dirty="0" smtClean="0"/>
          </a:p>
          <a:p>
            <a:r>
              <a:rPr lang="ru-RU" b="1" dirty="0" smtClean="0"/>
              <a:t>Брянской области</a:t>
            </a:r>
            <a:endParaRPr lang="ru-RU" dirty="0" smtClean="0"/>
          </a:p>
          <a:p>
            <a:r>
              <a:rPr lang="ru-RU" b="1" dirty="0" smtClean="0"/>
              <a:t>на 2021 год</a:t>
            </a: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Паспорт программы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2635"/>
                <a:gridCol w="5781365"/>
              </a:tblGrid>
              <a:tr h="6944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программы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Среднесрочная программа развития МБОУ «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Сновская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СОШ» на 2021 год</a:t>
                      </a:r>
                      <a:endParaRPr lang="ru-RU" dirty="0"/>
                    </a:p>
                  </a:txBody>
                  <a:tcPr/>
                </a:tc>
              </a:tr>
              <a:tr h="45633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Цель и задачи программы 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Цель: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Переход в эффективный режим работы путем повышения уровня школьного благополучия,  уровня вовлеченности родителей в образовательный процесс, повышение их заинтересованной конструктивной активности относительно школы, создание в учреждении благоприятной психологической среды развития личности ребенка, самореализации в интеллектуальной, информационной, коммуникативной и рефлексивной культуре,  удовлетворение их образовательных потребностей, успешного социального становления.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Паспорт программы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032"/>
                <a:gridCol w="668656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Цель и задачи программы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Задачи: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Всесторонний мониторинг  школьного контингента, контингента родителей.</a:t>
                      </a:r>
                    </a:p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2. Выявление причин и условий высокого уровня тревожности, планирование и реализация мероприятий по устранению факторов, влияющих на  негативное эмоциональное состояние школьников.</a:t>
                      </a:r>
                    </a:p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Организация работы по повышению психолого-педагогической грамотности педагогов, устранению  недостатков культуры педагогического общения, формированию навыков   конструктивного решения   проблемных педагогических ситуаций,   овладению способами профилактики и преодоления эмоциональной напряженности.</a:t>
                      </a:r>
                    </a:p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Разработка мероприятий по профилактике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девиантного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поведения обучающихся.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Паспорт программы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6362"/>
                <a:gridCol w="6397638"/>
              </a:tblGrid>
              <a:tr h="1118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Цель и задачи программы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Задачи: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413911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Организация взаимодействия с городскими службами психолого-педагогического сопровождения.</a:t>
                      </a:r>
                    </a:p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Выявление  и всестороннее изучение причин низкого уровня вовлеченности родителей.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Разработка и реализация мероприятий по повышению уровня вовлеченности родителей, в  том числе:    изучение и внедрение способов и практик  по выстраиванию неконфликтного общения с семьями обучающихся, выстраиванию открытых, эффективных, доверительных и сотруднических отношений с семьей, с учетом индивидуальных особенностей семей.</a:t>
                      </a:r>
                      <a:endParaRPr lang="ru-RU" sz="1800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Паспорт программы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357298"/>
          <a:ext cx="9144000" cy="5500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4774"/>
                <a:gridCol w="7079226"/>
              </a:tblGrid>
              <a:tr h="55007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Целевые индикаторы и показатели программы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1. Положительная динамика результатов промежуточной и итоговой аттестации обучающихся по итогам  2020-21 учебного года в сравнении с предыдущими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уч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г.г.</a:t>
                      </a:r>
                    </a:p>
                    <a:p>
                      <a:pPr lvl="0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2. Увеличение доли обучающихся школы, вовлеченных в проектные и программные мероприятия по воспитанию и социализации.</a:t>
                      </a:r>
                    </a:p>
                    <a:p>
                      <a:pPr lvl="0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3. Увеличение доли родителей (законных представителей) школы, вовлеченных в совместные с обучающимися,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педколлективом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учебно-воспитательные мероприятия.</a:t>
                      </a:r>
                    </a:p>
                    <a:p>
                      <a:pPr lvl="0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4. Увеличение доли педагогов, овладевших способами  и практиками  по выстраиванию неконфликтного общения с семьями обучающихся, выстраиванию открытых, эффективных, доверительных и сотруднических отношений с семьей, с учетом индивидуальных особенностей семей.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отличия концепции развития ОО от среднесрочной программы </a:t>
            </a:r>
            <a:r>
              <a:rPr lang="ru-RU" dirty="0" err="1" smtClean="0"/>
              <a:t>развитияОО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3" y="1857362"/>
          <a:ext cx="9144002" cy="5000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1"/>
                <a:gridCol w="4572001"/>
              </a:tblGrid>
              <a:tr h="108822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Концепция развития ОО</a:t>
                      </a:r>
                      <a:endParaRPr lang="ru-RU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Среднесрочная</a:t>
                      </a:r>
                      <a:r>
                        <a:rPr lang="ru-RU" sz="2000" baseline="0" dirty="0" smtClean="0"/>
                        <a:t> программа развития ОО</a:t>
                      </a:r>
                      <a:endParaRPr lang="ru-RU" sz="2000" dirty="0"/>
                    </a:p>
                  </a:txBody>
                  <a:tcPr marL="94492" marR="94492"/>
                </a:tc>
              </a:tr>
              <a:tr h="63047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Срок реализации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2-3 года</a:t>
                      </a:r>
                      <a:endParaRPr lang="ru-RU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Срок реализации 1 год</a:t>
                      </a:r>
                      <a:endParaRPr lang="ru-RU" sz="2000" dirty="0"/>
                    </a:p>
                  </a:txBody>
                  <a:tcPr marL="94492" marR="94492"/>
                </a:tc>
              </a:tr>
              <a:tr h="63047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Перспективное планирование</a:t>
                      </a:r>
                      <a:endParaRPr lang="ru-RU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Оперативное планирование</a:t>
                      </a:r>
                      <a:endParaRPr lang="ru-RU" sz="2000" dirty="0"/>
                    </a:p>
                  </a:txBody>
                  <a:tcPr marL="94492" marR="94492"/>
                </a:tc>
              </a:tr>
              <a:tr h="202098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Основное внимание</a:t>
                      </a:r>
                      <a:r>
                        <a:rPr lang="ru-RU" sz="2000" baseline="0" dirty="0" smtClean="0"/>
                        <a:t> в документе: уделено целям  развития школы исходя из текущего состояния</a:t>
                      </a:r>
                      <a:endParaRPr lang="ru-RU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План действий</a:t>
                      </a:r>
                      <a:r>
                        <a:rPr lang="ru-RU" sz="2000" baseline="0" dirty="0" smtClean="0"/>
                        <a:t>: задачи развития «в моменте», описание того, как будут созданы условия для выхода из зоны риска снижения результатов</a:t>
                      </a:r>
                      <a:endParaRPr lang="ru-RU" sz="2000" dirty="0"/>
                    </a:p>
                  </a:txBody>
                  <a:tcPr marL="94492" marR="94492"/>
                </a:tc>
              </a:tr>
              <a:tr h="63047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4492" marR="94492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Паспорт программы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Методы сбора и обработки информации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Аналитико-диагностические (наблюдение, анкетирование, тестирование, опрос, собеседование, изучение и анализ документации,  анализ проводимых мероприятий)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Паспорт программы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1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36"/>
                <a:gridCol w="6115065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Сроки и этапы реализации программы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1. Первый этап (январь-апрель  2021) – аналитико-диагностический (определение перспектив ближайшего развития, разработка и утверждение концептуальных документов, размещение в личном кабинете ИС МЭДК (не позднее 30 апреля 2021 г.);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2. Второй этап (май- декабрь 2021  год) –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деятельностный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(реализация программы, доработка и реализация подпрограмм;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3. Третий этап (июнь, ноябрь  2021 года) –этап промежуточного контроля и коррекции (отслеживание и корректировка планов реализации программы)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4. Четвертый этап (декабрь 2021года) -завершающий (подведение итогов реализации программы, объективная оценка достигнутых результатов по переходу школы в эффективный режим работы)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Паспорт программы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7544"/>
                <a:gridCol w="497205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Основные мероприятия или проекты 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программы/перечень подпрограмм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1.Подпрограмма  «Повышение школьного благополучия»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2. Подпрограмма  «Повышение уровня вовлеченности родителей»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Паспорт программы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357298"/>
          <a:ext cx="9144000" cy="5500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606"/>
                <a:gridCol w="7191394"/>
              </a:tblGrid>
              <a:tr h="55007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Ожидаемые конечные результаты реализации программы 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1. Повышение  качества  образования  в образовательном учреждении: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-положительная динамика результатов  внешних оценочных процедур (ГИА, ВПР);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 эффективная реализация образовательных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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программ, в том числе программ внеурочной деятельности; 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 повышение эффективности воспитательной  работы;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 совершенствование системы самоуправления в школе;  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-положительная оценка деятельности образовательного учреждения родителями, обучающимися, местным сообществом.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2. Повышение  уровня школьного благополучия: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 повышение компетентности педагогов в вопросах  психолого-педагогической грамотности.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 уменьшение числа обучающихся с </a:t>
                      </a:r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девиантным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поведением;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 сокращение  числа ситуаций  конфликтов и </a:t>
                      </a:r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буллинга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в школе;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 улучшение отношений в </a:t>
                      </a:r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педколлективе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Паспорт программы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164"/>
                <a:gridCol w="568643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Ожидаемые конечные результаты реализации программы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3. Повышение уровня вовлеченности родителей: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 повышение компетентности педагогов по выстраиванию неконфликтного общения с семьями обучающихся, выстраиванию открытых, эффективных, доверительных и сотруднических отношений между семьей, с учетом индивидуальных особенностей семей;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 повышение степени заинтересованности учебным процессом со стороны родителей-80% охват родителей, вовлеченных в образовательный процесс;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 увеличение доли родителей, проявляющих поддержку детей в учебе.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Паспорт программы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9847"/>
                <a:gridCol w="5479753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Исполнители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Администрация и педагогический коллектив школы, обучающиеся, родители (законные представители), сотрудники социально-психологических служб г. Новозыбкова  (по согласованию)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Паспорт программы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7544"/>
                <a:gridCol w="497205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Порядок управления реализацией программы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Руководителем программы является директор МБОУ «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Сновская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СОШ», который несет персональную ответственность за ее реализацию, конечные результаты, а также определяет формы и методы управления реализацией программы, осуществляет оценку качества и результативности принимаемых мер.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Текущий контроль и координацию работы коллектива по реализации программы развития школы осуществляет администрация (директор, заместитель директора по УВР, педагог-организатор).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 smtClean="0"/>
              <a:t>2. Основное содержание  программы: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I. Основные цель и задачи Среднесрочной программы, сроки и этапы ее реализации, перечень целевых индикаторов и показателей, отражающих ход ее выполнения </a:t>
            </a:r>
            <a:endParaRPr lang="ru-RU" dirty="0" smtClean="0"/>
          </a:p>
          <a:p>
            <a:r>
              <a:rPr lang="ru-RU" b="1" u="sng" dirty="0" smtClean="0"/>
              <a:t>Целью программы</a:t>
            </a:r>
            <a:r>
              <a:rPr lang="ru-RU" dirty="0" smtClean="0"/>
              <a:t> является повышение качества образования, путем повышения уровня школьного благополучия и уровня вовлеченности родителей в образовательный процесс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 smtClean="0"/>
              <a:t>2. Основное содержание  программы: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001156" cy="5286412"/>
          </a:xfrm>
        </p:spPr>
        <p:txBody>
          <a:bodyPr>
            <a:normAutofit fontScale="47500" lnSpcReduction="20000"/>
          </a:bodyPr>
          <a:lstStyle/>
          <a:p>
            <a:r>
              <a:rPr lang="ru-RU" sz="3300" dirty="0" smtClean="0"/>
              <a:t>Указанная цель будет достигнута в процессе решения следующих </a:t>
            </a:r>
            <a:r>
              <a:rPr lang="ru-RU" sz="3300" b="1" u="sng" dirty="0" smtClean="0"/>
              <a:t>задач</a:t>
            </a:r>
            <a:r>
              <a:rPr lang="ru-RU" sz="3300" dirty="0" smtClean="0"/>
              <a:t>: </a:t>
            </a:r>
          </a:p>
          <a:p>
            <a:pPr lvl="0"/>
            <a:r>
              <a:rPr lang="ru-RU" sz="3300" dirty="0" smtClean="0"/>
              <a:t>1. Всесторонний мониторинг  школьного контингента, контингента родителей.</a:t>
            </a:r>
          </a:p>
          <a:p>
            <a:pPr lvl="0"/>
            <a:r>
              <a:rPr lang="ru-RU" sz="3300" dirty="0" smtClean="0"/>
              <a:t>2.  Выявление причин и условий высокого уровня тревожности, планирование и реализация мероприятий по устранению факторов, влияющих на  негативное эмоциональное состояние школьников.</a:t>
            </a:r>
          </a:p>
          <a:p>
            <a:pPr lvl="0"/>
            <a:r>
              <a:rPr lang="ru-RU" sz="3300" dirty="0" smtClean="0"/>
              <a:t>3. Организация работы по повышению психолого-педагогической грамотности педагогов, устранению  недостатков культуры педагогического общения, формированию навыков   конструктивного решения   проблемных педагогических ситуаций,   овладению способами профилактики и преодоления эмоциональной напряженности.</a:t>
            </a:r>
          </a:p>
          <a:p>
            <a:pPr lvl="0"/>
            <a:r>
              <a:rPr lang="ru-RU" sz="3300" dirty="0" smtClean="0"/>
              <a:t>4. Разработка мероприятий по профилактике </a:t>
            </a:r>
            <a:r>
              <a:rPr lang="ru-RU" sz="3300" dirty="0" err="1" smtClean="0"/>
              <a:t>девиантного</a:t>
            </a:r>
            <a:r>
              <a:rPr lang="ru-RU" sz="3300" dirty="0" smtClean="0"/>
              <a:t> поведения обучающихся.</a:t>
            </a:r>
          </a:p>
          <a:p>
            <a:pPr lvl="0"/>
            <a:r>
              <a:rPr lang="ru-RU" sz="3300" dirty="0" smtClean="0"/>
              <a:t>5. Организация взаимодействия с городскими службами психолого-педагогического сопровождения. Выявление  и всестороннее изучение причин низкого уровня вовлеченности родителей.</a:t>
            </a:r>
          </a:p>
          <a:p>
            <a:pPr lvl="0"/>
            <a:r>
              <a:rPr lang="ru-RU" sz="3300" dirty="0" smtClean="0"/>
              <a:t>6. Разработка и реализация мероприятий по повышению уровня вовлеченности родителей, в  том числе:    изучение и внедрение способов и практик  по выстраиванию неконфликтного общения с семьями обучающихся, выстраиванию открытых, эффективных, доверительных и сотруднических отношений с семьей, с учетом индивидуальных особенностей семей.</a:t>
            </a:r>
          </a:p>
          <a:p>
            <a:pPr lvl="0"/>
            <a:r>
              <a:rPr lang="ru-RU" sz="3300" dirty="0" smtClean="0"/>
              <a:t>7. Подготовка ежегодного доклада директора школы о результатах деятельности школы по реализации программы, отчет перед общественностью, управляющим советом, самооценка образовательной организации.</a:t>
            </a:r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32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br>
              <a:rPr lang="ru-RU" dirty="0" smtClean="0"/>
            </a:br>
            <a:r>
              <a:rPr lang="ru-RU" sz="2000" b="1" dirty="0" smtClean="0"/>
              <a:t>II. Мероприятия Среднесрочной программы и направления, обеспечивающие реализацию ее задач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2071678"/>
            <a:ext cx="3786214" cy="35719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ПЛАН МЕРОПРИЯТИЙ по преодолению низкого уровня вовлечённости родителей в учебно-воспитательный процесс и управление школой на 2021 год</a:t>
            </a: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"/>
            <a:ext cx="2199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43439" y="2071678"/>
            <a:ext cx="3786214" cy="35719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ПЛАН МЕРОПРИЯТИЙ по повышению школьного благополучия на 2021 год</a:t>
            </a: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rot="5400000">
            <a:off x="3357554" y="1571612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H="1">
            <a:off x="5607851" y="1607331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752" y="428604"/>
            <a:ext cx="8503920" cy="5670444"/>
          </a:xfrm>
        </p:spPr>
        <p:txBody>
          <a:bodyPr/>
          <a:lstStyle/>
          <a:p>
            <a:r>
              <a:rPr lang="ru-RU" sz="4000" dirty="0" smtClean="0"/>
              <a:t>Описание подходов к разработке </a:t>
            </a:r>
            <a:r>
              <a:rPr lang="ru-RU" sz="4000" b="1" dirty="0" smtClean="0"/>
              <a:t>Среднесрочной программы развития ОО</a:t>
            </a:r>
            <a:r>
              <a:rPr lang="ru-RU" sz="4000" dirty="0" smtClean="0"/>
              <a:t>, Концепции развития образовательной организации, программы </a:t>
            </a:r>
            <a:r>
              <a:rPr lang="ru-RU" sz="4000" dirty="0" err="1" smtClean="0"/>
              <a:t>антирисковых</a:t>
            </a:r>
            <a:r>
              <a:rPr lang="ru-RU" sz="4000" dirty="0" smtClean="0"/>
              <a:t> мер содержится в Методических рекомендации по ведению ИС МЭДК проекта «500+»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000" b="1" cap="all" dirty="0" smtClean="0"/>
              <a:t>План мероприятий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по преодолению низкого уровня вовлеченности родителей в учебно-воспитательный процесс и управление школой на 2021  год 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" y="1643049"/>
          <a:ext cx="9143998" cy="5214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5"/>
                <a:gridCol w="1072644"/>
                <a:gridCol w="233642"/>
                <a:gridCol w="1847919"/>
                <a:gridCol w="966438"/>
                <a:gridCol w="1338146"/>
                <a:gridCol w="1072639"/>
                <a:gridCol w="1306285"/>
              </a:tblGrid>
              <a:tr h="1314258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Направление в соответствии с риском</a:t>
                      </a:r>
                      <a:endParaRPr lang="ru-RU" sz="16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</a:tr>
              <a:tr h="604594">
                <a:tc gridSpan="8"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1.Всестороннее изучение контингента родителей. Выявление причин низкого уровня вовлеченности родителей</a:t>
                      </a:r>
                      <a:endParaRPr lang="ru-RU" sz="1600" dirty="0"/>
                    </a:p>
                  </a:txBody>
                  <a:tcPr marL="94492" marR="94492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</a:tr>
              <a:tr h="29089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4492" marR="94492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Собрать всесторонний полный банк данных о семьях и родителях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Изучение семей и условий семейного воспитания посещение семей, собеседование, анкетирование родителей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Анализ результатов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Февраль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2021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Аналитические справки, сводные таблицы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Кл.руководители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Педагоги, учащиеся, родители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</a:tr>
              <a:tr h="38715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4492" marR="94492"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94492" marR="94492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4492" marR="94492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000" b="1" dirty="0" smtClean="0">
                <a:solidFill>
                  <a:schemeClr val="dk1"/>
                </a:solidFill>
              </a:rPr>
              <a:t>1.Всестороннее изучение контингента родителей. Выявление причин низкого уровня вовлеченности родителей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527175"/>
          <a:ext cx="9143999" cy="5699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976562"/>
                <a:gridCol w="1214446"/>
                <a:gridCol w="1428760"/>
                <a:gridCol w="1000132"/>
                <a:gridCol w="1000099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Обеспечить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эффективную организацию образовательного процесса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Диагностика родителей по выявлению причин низкого уровня вовлеченности в образовательный процесс анкетирование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Анализ результатов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февраль -март 2021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Совещание при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директоре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Аналитическая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справка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6380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Кл. руководители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Зам. директора по УВР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Педагоги, родители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63800" algn="l"/>
                        </a:tabLst>
                      </a:pPr>
                      <a:endParaRPr lang="ru-RU" sz="160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638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Мониторинг и диагностика по следующим направлениям: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638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-качество образовательных услуг по предметам;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638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-учебные и внеурочные достижения обучающихся;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638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-оценка качества образования родителями;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638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-образовательные потребности учащихся;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-состояние здоровья обучающихся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Анализ результатов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638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Июнь-август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Сводные таблицы, диагностические карты, аналитические справки и т.п.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63800" algn="l"/>
                        </a:tabLs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Кл.руководители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Зам.директора по УВР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Педагоги, родители, учащиеся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/>
              <a:t>2.Разработка и реализация мероприятий по повышению уровня вовлеченности родителей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214420"/>
          <a:ext cx="9144000" cy="5643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809874"/>
                <a:gridCol w="1031882"/>
                <a:gridCol w="1270008"/>
                <a:gridCol w="1349384"/>
                <a:gridCol w="1158852"/>
              </a:tblGrid>
              <a:tr h="8849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586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Повысить уровень родительской мотивации к осуществлению контроля по успеваемости, исправлению неудовлетворительных и нежелательных оценок.</a:t>
                      </a:r>
                    </a:p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Консультирование родителей по вопросам организации учебного процесса детей  (родительские собрания, индивидуальные беседы, консультации, мастер-классы, практикумы)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года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Протоколы заседаний,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фотоотчеты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6380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Кл. руководители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Зам.директора по УВР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Педагоги, родители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>2.Разработка и реализация мероприятий по повышению уровня вовлеченности родителей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936742"/>
                <a:gridCol w="1111258"/>
                <a:gridCol w="1524000"/>
                <a:gridCol w="1524000"/>
                <a:gridCol w="1524000"/>
              </a:tblGrid>
              <a:tr h="578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219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Повысить уровень родительской мотивации к осуществлению контроля по успеваемости, исправлению неудовлетворительных и нежелательных оценок.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Организация родительского лектория по вопросам  ГИА для обучающихся 9, 11  классов.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 мастер-классы по подготовке к ГИА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-круглый   стол (психологическая поддержка выпускника)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 участие родителей в пробных экзаменах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года.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6380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Пакет ознакомительных документов.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63800" algn="l"/>
                        </a:tabLs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Кл.руководители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Зам.директора по УВР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Педагоги, родители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57219"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Оформление информационного стенда в школе «В помощь родителям»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 течение года.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фотографии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Зам.директора по УВР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Педагоги, родители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/>
              <a:t>2.Разработка и реализация мероприятий по повышению уровня вовлеченности родителей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071546"/>
          <a:ext cx="9001157" cy="6454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7146"/>
                <a:gridCol w="2117144"/>
                <a:gridCol w="1209796"/>
                <a:gridCol w="1058571"/>
                <a:gridCol w="1285409"/>
                <a:gridCol w="1003091"/>
              </a:tblGrid>
              <a:tr h="452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</a:tr>
              <a:tr h="29843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Повысить уровень родительской мотивации к осуществлению контроля по успеваемости, исправлению неудовлетворительных и нежелательных оценок.</a:t>
                      </a:r>
                    </a:p>
                    <a:p>
                      <a:endParaRPr lang="ru-RU" sz="16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Размещение материалов для родителей на сайте школы (полезная информация по безопасности, отдыху и оздоровлению, материалы по ГИА)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года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Учитель информатики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Педагоги, родители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</a:tr>
              <a:tr h="3017157"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Психолого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педагогическое просвещение родителей с привлечением психологов ДДТ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Новозыбковского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городского округа  (Практикумы, тренинги)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 течение </a:t>
                      </a:r>
                      <a:r>
                        <a:rPr lang="ru-RU" sz="1600" smtClean="0">
                          <a:latin typeface="Times New Roman"/>
                          <a:ea typeface="Times New Roman"/>
                          <a:cs typeface="Times New Roman"/>
                        </a:rPr>
                        <a:t>года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Фото/ видео материалы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Зам.директора по УВР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Педагоги, родители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2.Разработка и реализация мероприятий по повышению уровня вовлеченности родителей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3259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931295"/>
                <a:gridCol w="1106095"/>
                <a:gridCol w="1451750"/>
                <a:gridCol w="1106095"/>
                <a:gridCol w="1262764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Вовлечение родителей в жизнь школы, класса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«Домашнее участие»  (помощь собственному ребенку в обучении, создание условий для получения им образования)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года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Собеседование,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акты обследования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Родители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Педагоги, родители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/>
              <a:t>2.Разработка и реализация мероприятий по повышению уровня вовлеченности родителей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42984"/>
          <a:ext cx="9144001" cy="5824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3067629"/>
                <a:gridCol w="998559"/>
                <a:gridCol w="1305808"/>
                <a:gridCol w="1305808"/>
                <a:gridCol w="942197"/>
              </a:tblGrid>
              <a:tr h="496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</a:tr>
              <a:tr h="47183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Вовлечение родителей в жизнь школы, класса</a:t>
                      </a:r>
                    </a:p>
                    <a:p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638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Организация совместной урочной и внеурочной деятельности родителей, педагогов, учащихся: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638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подготовка и проведение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досуговых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мероприятий («День знаний», «Новый год», «День матери», «Веселые старты» и т.д.),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638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благоустройство школьного двора и прилегающей территории (уход за клумбами,  скашивание травы, оформление фасада школы к Дню Победы,  уход за мемориалами), - участие  в благотворительных акциях, акциях муниципального, регионального и всероссийского уровня.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года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638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Совещание при директоре, приказы, справки по итогам деятельности.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Фото/видеоотчеты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Администрация, классные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руководители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Педагоги, родители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/>
              <a:t>2.Разработка и реализация мероприятий по повышению уровня вовлеченности родителей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80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Повысить долю родителей, участвующих в управлении образовательным процессом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Создание групповых родительских чатов в соц.сетях (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ВКонтакте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Viber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WhatsApp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 течение года.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Информационная справка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63800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Кл.руководители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Педагоги, родители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/>
              <a:t>2.Разработка и реализация мероприятий по повышению уровня вовлеченности родителей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80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Повысить долю родителей, участвующих в управлении образовательным процессом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Вовлечение родителей в работу родительского комитета, Управляющего Совета школы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 течение года.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Протоколы заседаний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63800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Директор школы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63800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Кл.руководители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Педагоги, родители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/>
              <a:t>3.Работа  с </a:t>
            </a:r>
            <a:r>
              <a:rPr lang="ru-RU" sz="1800" b="1" dirty="0" err="1" smtClean="0"/>
              <a:t>педколлективом</a:t>
            </a:r>
            <a:r>
              <a:rPr lang="ru-RU" sz="1800" b="1" dirty="0" smtClean="0"/>
              <a:t>  по вовлечению родителей  в образовательный процесс и управление школой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1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8269"/>
                <a:gridCol w="3302925"/>
                <a:gridCol w="1075372"/>
                <a:gridCol w="1228995"/>
                <a:gridCol w="1606176"/>
                <a:gridCol w="872264"/>
              </a:tblGrid>
              <a:tr h="4598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97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Повысить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психолого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педагогическую компетенцию педагогов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Изучение и внедрение способов и практик  по выстраиванию неконфликтного общения с семьями обучающихся, выстраиванию открытых, эффективных, доверительных и сотруднических отношений с   семьей, с учетом индивидуальных особенностей семей: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-участие в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вебинарах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-заседания МО классных руководителей,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-участие в работе городских МО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-педагогический консилиум,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-семинар- практикум с психологом,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-мастер-классы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года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638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Протоколы заседаний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638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Фото/видеоотчеты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Аналитические справки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63800" algn="l"/>
                        </a:tabLs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Кл.руководители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638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Директор школы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638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Зам.директора по УВР,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638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Педагог- организатор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Психологи ДДТ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Педагоги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Элементы можно классифицировать по трем группам: концептуальные, процессуальные и непосредственно управленческие.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85822"/>
          </a:xfrm>
        </p:spPr>
        <p:txBody>
          <a:bodyPr>
            <a:normAutofit fontScale="90000"/>
          </a:bodyPr>
          <a:lstStyle/>
          <a:p>
            <a:r>
              <a:rPr lang="ru-RU" sz="2000" b="1" cap="all" dirty="0" smtClean="0"/>
              <a:t>План мероприятий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по повышению школьного благополучия на 2021 год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" y="1071546"/>
          <a:ext cx="9144002" cy="5589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730498"/>
                <a:gridCol w="1190634"/>
                <a:gridCol w="1111258"/>
                <a:gridCol w="1428760"/>
                <a:gridCol w="1158852"/>
              </a:tblGrid>
              <a:tr h="1383831"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Направление в соответствии с риском: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Выявление причин и условий высокого уровня тревожности, планирование и реализация мероприятий по устранению факторов, влияющих на  негативное эмоциональное состояние школьников.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7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190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Проанализировать эмоциональное состояние школьников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психодиагностики по выявлению социального статуса учащихся школы, выявлению форм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дезадаптации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учащихся,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стрессоустойчивости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уровня тревожности и агрессии, акцентуации характера,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профнаправленности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Апрель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Аналитическая справка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Кл.руководители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психолог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Обучающиеся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642918"/>
            <a:ext cx="8534400" cy="3446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/>
              <a:t>Выявление причин и условий высокого уровня тревожности, планирование и реализация мероприятий по устранению факторов, влияющих на  негативное эмоциональное состояние школьников.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357298"/>
          <a:ext cx="9144000" cy="5500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889248"/>
                <a:gridCol w="952506"/>
                <a:gridCol w="1508136"/>
                <a:gridCol w="1111258"/>
                <a:gridCol w="1158852"/>
              </a:tblGrid>
              <a:tr h="613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87539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Устранить факторы, влияющие  на  негативное эмоциональное состояние школьников.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Коррекционные занятия с элементами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тренинговых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упражнений по формированию нравственных ценностей, по развитию навыков компетентного поведения, навыка противостоянию групповому давлению и толерантности, формированию этических норм поведения, по развитию коммуникативных способностей детей.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года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Методические разработки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Педагог- организатор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Обучающиеся, педагоги, родители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Выявление причин и условий высокого уровня тревожности, планирование и реализация мероприятий по устранению факторов, влияющих на  негативное эмоциональное состояние школьников.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" y="1357299"/>
          <a:ext cx="9001157" cy="5802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3"/>
                <a:gridCol w="2857493"/>
                <a:gridCol w="1214446"/>
                <a:gridCol w="1116243"/>
                <a:gridCol w="1250169"/>
                <a:gridCol w="1062613"/>
              </a:tblGrid>
              <a:tr h="379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603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Устранить факторы, влияющие  на  негативное эмоциональное состояние школьников.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психологических и правовых часов общения, диспутов, информационных лекций по профилактике деструктивного поведения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года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Фото/видеоотчеты, сценарии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Педагог- организатор, классные руководители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Обучающиеся, педагоги,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256038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мини-лекций, семинаров, практикумов, дискуссий, деловых игр для повышения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психолого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педагогической компетенции родителей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года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Памятки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Педагог- организатор, классные руководители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Педагоги, родители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Выявление причин и условий высокого уровня тревожности, планирование и реализация мероприятий по устранению факторов, влияющих на  негативное эмоциональное состояние школьников.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74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2028820"/>
                <a:gridCol w="1357322"/>
                <a:gridCol w="1214446"/>
                <a:gridCol w="1214446"/>
                <a:gridCol w="1042966"/>
              </a:tblGrid>
              <a:tr h="4170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63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Устранить факторы, влияющие  на  негативное эмоциональное состояние школьников.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профилактических часов, обучающих семинаров по освоению методов эффективного взаимодействия с детьми, по предупреждению случаев жестокого обращения с детьми.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года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Фото/видеоотчеты, сценарии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классные руководители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педагоги,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психолог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Всесторонний мониторинг  школьного контингента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43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4999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43335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Изучить , проанализировать и составить объективную оценку  школьного контингента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Проведение диагностики по всем категориям школьного контингента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Анализ результатов диагностики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Февраль -март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Аналитическая справка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Зам.директора по УВР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Педагог- организатор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Педагоги, психолог ДДТ (по согласованию)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28698"/>
          </a:xfrm>
        </p:spPr>
        <p:txBody>
          <a:bodyPr>
            <a:noAutofit/>
          </a:bodyPr>
          <a:lstStyle/>
          <a:p>
            <a:r>
              <a:rPr lang="ru-RU" sz="1800" dirty="0" smtClean="0"/>
              <a:t>Организация работы по повышению психолого-педагогической грамотности педагогов, устранению  недостатков культуры педагогического общения, формированию навыков   конструктивного решения   проблемных педагогических ситуаций,   овладению способами профилактики и преодоления эмоциональной напряженности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016118"/>
                <a:gridCol w="1031882"/>
                <a:gridCol w="1524000"/>
                <a:gridCol w="1524000"/>
                <a:gridCol w="1524000"/>
              </a:tblGrid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7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Обучить педагогов психотехническим приемам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саморегуляции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негативных эмоциональных состояний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диагностики -профессиональное выгорание педагогов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Анализ результатов диагностики профессионального выгорания педагога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Корректировка модели управления ОО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Февраль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Март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Апрель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Диагностические карты педагогов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Аналитическая справка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Эффективная модель управления ОО (схема и описание)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Зам.директора по УВР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Психолог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Зам.директора по УВР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Администрация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Директор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343012"/>
          </a:xfrm>
        </p:spPr>
        <p:txBody>
          <a:bodyPr>
            <a:noAutofit/>
          </a:bodyPr>
          <a:lstStyle/>
          <a:p>
            <a:r>
              <a:rPr lang="ru-RU" sz="1800" dirty="0" smtClean="0"/>
              <a:t>Организация работы по повышению психолого-педагогической грамотности педагогов, устранению  недостатков культуры педагогического общения, формированию навыков   конструктивного решения   проблемных педагогических ситуаций,   овладению способами профилактики и преодоления эмоциональной напряженности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2" y="1643050"/>
          <a:ext cx="9001158" cy="3912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2"/>
                <a:gridCol w="1785950"/>
                <a:gridCol w="1357322"/>
                <a:gridCol w="1357322"/>
                <a:gridCol w="1214446"/>
                <a:gridCol w="1142976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Провести тренинги с целью преодоления эмоциональной напряженности и профессионального выгорания педагогов и по решению проблемных педагогических ситуаций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Семинар-практикум «профессиональное выгорание педагога: причина, коррекция и профилактика»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Тренинг «Педагогические ситуации и их решение»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Сентябрь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Ноябрь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Аналитическая справка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фотоотчет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Аналитическая справка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фотоотчет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Психолог 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Психолог 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 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 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200136"/>
          </a:xfrm>
        </p:spPr>
        <p:txBody>
          <a:bodyPr>
            <a:noAutofit/>
          </a:bodyPr>
          <a:lstStyle/>
          <a:p>
            <a:r>
              <a:rPr lang="ru-RU" sz="1800" dirty="0" smtClean="0"/>
              <a:t>Организация работы по повышению психолого-педагогической грамотности педагогов, устранению  недостатков культуры педагогического общения, формированию навыков   конструктивного решения   проблемных педагогических ситуаций,   овладению способами профилактики и преодоления эмоциональной напряженности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78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Провести анализ профессионального выгорания после проведенных мероприятий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Анкетирование «Профессиональное выгорание педагогов»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Анализ результатов анкетирования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Октябрь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декабрь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Результаты анкетирования педагогов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Аналитическая справка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Зам. Директора по УВР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229600" cy="78581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Разработка мероприятий по профилактике </a:t>
            </a:r>
            <a:r>
              <a:rPr lang="ru-RU" sz="1800" dirty="0" err="1" smtClean="0"/>
              <a:t>девиантного</a:t>
            </a:r>
            <a:r>
              <a:rPr lang="ru-RU" sz="1800" dirty="0" smtClean="0"/>
              <a:t> поведения обучающихся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000109"/>
          <a:ext cx="9144000" cy="58578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936742"/>
                <a:gridCol w="1111258"/>
                <a:gridCol w="1524000"/>
                <a:gridCol w="1524000"/>
                <a:gridCol w="1524000"/>
              </a:tblGrid>
              <a:tr h="4236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34209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Эффективная реализация  мероприятий по профилактике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девиантного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поведения обучающихся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Разработка и осуществление комплекса мероприятий по профилактике правонарушений,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девиантного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поведения (работа Совета профилактики, взаимодействие с КДН, социальный паспорт класса, школы).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Апрель – Май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 мероприятий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Зам.директора по УВР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Родители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Обучающиеся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Разработка мероприятий по профилактике </a:t>
            </a:r>
            <a:r>
              <a:rPr lang="ru-RU" sz="1800" dirty="0" err="1" smtClean="0"/>
              <a:t>девиантного</a:t>
            </a:r>
            <a:r>
              <a:rPr lang="ru-RU" sz="1800" dirty="0" smtClean="0"/>
              <a:t> поведения обучающихся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" y="1142984"/>
          <a:ext cx="9144002" cy="5755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833687"/>
                <a:gridCol w="1143008"/>
                <a:gridCol w="1357322"/>
                <a:gridCol w="1143008"/>
                <a:gridCol w="1142977"/>
              </a:tblGrid>
              <a:tr h="367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4785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Эффективная реализация  мероприятий по профилактике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девиантного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поведения обучающихся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банка данных об образе жизни семей обучающихся, о положении детей в системе внутрисемейных отношений, выявление негативных привычек подростков, взаимоотношения подростков с педагогами школы (анкетирование обучающихся, проведение диагностических методик изучения личности ребенка).</a:t>
                      </a:r>
                    </a:p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Апрель – Май</a:t>
                      </a:r>
                    </a:p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Аналитическая справка</a:t>
                      </a:r>
                    </a:p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Зам.директора по УВР</a:t>
                      </a:r>
                    </a:p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Родители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Обучающиеся</a:t>
                      </a:r>
                    </a:p>
                    <a:p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Элементы управленческого цикла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42911" y="1714488"/>
            <a:ext cx="2500330" cy="17859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концептуальные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28992" y="1714488"/>
            <a:ext cx="2428892" cy="17859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процессуальные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072199" y="1714488"/>
            <a:ext cx="2428892" cy="17859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управленческие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1000100" y="4214819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500298" y="3429000"/>
            <a:ext cx="3786214" cy="128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714348" y="4143380"/>
            <a:ext cx="3429024" cy="157163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Концепция развития образовательной организации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857753" y="4143380"/>
            <a:ext cx="3571900" cy="157163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Среднесрочная программа развития ОО</a:t>
            </a: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Разработка мероприятий по профилактике </a:t>
            </a:r>
            <a:r>
              <a:rPr lang="ru-RU" sz="1800" dirty="0" err="1" smtClean="0"/>
              <a:t>девиантного</a:t>
            </a:r>
            <a:r>
              <a:rPr lang="ru-RU" sz="1800" dirty="0" smtClean="0"/>
              <a:t> поведения обучающихся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285860"/>
          <a:ext cx="9144000" cy="5572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174868"/>
                <a:gridCol w="873132"/>
                <a:gridCol w="1524000"/>
                <a:gridCol w="1524000"/>
                <a:gridCol w="1524000"/>
              </a:tblGrid>
              <a:tr h="639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32211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Эффективная реализация  мероприятий по профилактике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девиантного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поведения обучающихся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профилактической работы с учащимися (тренинги, беседы, помощь в трудоустройстве, занятость в каникулярное время, вовлечение во внеурочную деятельность, волонтерское движение, наставничество).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года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Аналитическая справка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Зам.директора по УВР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Обучающиеся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Разработка мероприятий по профилактике </a:t>
            </a:r>
            <a:r>
              <a:rPr lang="ru-RU" sz="2800" dirty="0" err="1" smtClean="0"/>
              <a:t>девиантного</a:t>
            </a:r>
            <a:r>
              <a:rPr lang="ru-RU" sz="2800" dirty="0" smtClean="0"/>
              <a:t> поведения обучающихся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508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49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Эффективная реализация  мероприятий по профилактике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девиантного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поведения обучающихся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профилактической работы с родителями (практикумы, совместные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досуговые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мероприятия, посещение семей.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года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Фото, видео отчеты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Зам.директора по УВР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Родители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обучающиеся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/>
              <a:t>Организация взаимодействия с городскими службами психолого-педагогического сопровождения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42853"/>
          <a:ext cx="9144000" cy="6715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529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85253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Привлечение специалистов ДДТ в целях эффективной реализации совместных мероприятий по ведению психолого-педагогического сопровождения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материалов психологами ДДТ по вопросам всесторонней диагностики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 запросу школы в течение года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 запросу школы в течение года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Психолог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 Родители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Учащиеся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Организация взаимодействия с городскими службами психолого-педагогического сопровождения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29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0222"/>
                <a:gridCol w="1714512"/>
                <a:gridCol w="1071570"/>
                <a:gridCol w="1214446"/>
                <a:gridCol w="1143008"/>
                <a:gridCol w="1185842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Привлечение специалистов ДДТ в целях эффективной реализации совместных мероприятий по ведению психолого-педагогического сопровождения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консультативной работы с педагогами (обучающие семинары, тренинги, мастер – классы)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 запросу школы в течение года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Фото-, видеоотчеты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Психолог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Организация взаимодействия с городскими службами психолого-педагогического сопровождения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1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784"/>
                <a:gridCol w="1428760"/>
                <a:gridCol w="857256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Привлечение специалистов ДДТ в целях эффективной реализации совместных мероприятий по ведению психолого-педагогического сопровождения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коррекционных занятий с детьми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девиантного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поведения (тренинги, индивидуальные беседы)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 запросу школы в течение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Аналитическая справка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Психолог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обучающиеся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Организация взаимодействия с городскими службами психолого-педагогического сопровождения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480"/>
                <a:gridCol w="1333520"/>
                <a:gridCol w="1524000"/>
                <a:gridCol w="1524000"/>
                <a:gridCol w="1524000"/>
                <a:gridCol w="1524000"/>
              </a:tblGrid>
              <a:tr h="4779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798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Привлечение специалистов ДДТ в целях эффективной реализации совместных мероприятий по ведению психолого-педагогического сопровождения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коррекционных занятий с детьми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девиантного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поведения (тренинги, индивидуальные беседы)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 запросу школы в течение года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Аналитическая справка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Психолог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Учащиеся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Организация взаимодействия с городскими службами психолого-педагогического сопровождения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2" y="1600200"/>
          <a:ext cx="9001158" cy="4064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52"/>
                <a:gridCol w="1500198"/>
                <a:gridCol w="1500198"/>
                <a:gridCol w="1643074"/>
                <a:gridCol w="1285884"/>
                <a:gridCol w="1285852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Сроки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 реализации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Привлечение специалистов ДДТ в целях эффективной реализации совместных мероприятий по ведению психолого-педагогического сопровождения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просветительской работы с родителями учащихся (практикумы, деловые игры, консультации)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 запросу школы в течение года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Фото-, видеоотчеты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Психолог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Родители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«Разработка концептуальных документов: постановка целей, задач и показателей результативности»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7"/>
            <a:ext cx="8229600" cy="2500328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Ссылка на </a:t>
            </a:r>
            <a:r>
              <a:rPr lang="ru-RU" dirty="0" err="1" smtClean="0"/>
              <a:t>вебинар</a:t>
            </a:r>
            <a:r>
              <a:rPr lang="ru-RU" dirty="0" smtClean="0"/>
              <a:t> ФГБУ ФИОКО</a:t>
            </a:r>
          </a:p>
          <a:p>
            <a:pPr>
              <a:buNone/>
            </a:pPr>
            <a:r>
              <a:rPr lang="ru-RU" dirty="0" smtClean="0"/>
              <a:t>для школ и кураторов 15.04.2021</a:t>
            </a:r>
          </a:p>
          <a:p>
            <a:r>
              <a:rPr lang="ru-RU" u="sng" dirty="0" smtClean="0">
                <a:hlinkClick r:id="rId2"/>
              </a:rPr>
              <a:t>https://youtu.be/czOZIEgnF6U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algn="ctr">
              <a:buNone/>
            </a:pPr>
            <a:r>
              <a:rPr lang="ru-RU" sz="3600" i="1" dirty="0" smtClean="0">
                <a:solidFill>
                  <a:schemeClr val="accent2"/>
                </a:solidFill>
                <a:latin typeface="Arial Black" pitchFamily="34" charset="0"/>
              </a:rPr>
              <a:t>УВАЖАЕМЫЕ КОЛЛЕГИ!</a:t>
            </a:r>
          </a:p>
          <a:p>
            <a:pPr algn="ctr">
              <a:buNone/>
            </a:pPr>
            <a:r>
              <a:rPr lang="ru-RU" sz="3600" i="1" dirty="0" smtClean="0">
                <a:solidFill>
                  <a:schemeClr val="accent2"/>
                </a:solidFill>
                <a:latin typeface="Arial Black" pitchFamily="34" charset="0"/>
              </a:rPr>
              <a:t>Риски низких результатов преодолимы, успех проекта зависит от совместных усилий!</a:t>
            </a:r>
          </a:p>
          <a:p>
            <a:pPr algn="ctr"/>
            <a:endParaRPr lang="ru-RU" sz="3600" i="1" dirty="0" smtClean="0">
              <a:solidFill>
                <a:schemeClr val="accent2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ru-RU" sz="3600" i="1" dirty="0" smtClean="0">
                <a:solidFill>
                  <a:schemeClr val="accent2"/>
                </a:solidFill>
                <a:latin typeface="Arial Black" pitchFamily="34" charset="0"/>
              </a:rPr>
              <a:t>Желаем успехов!</a:t>
            </a:r>
          </a:p>
          <a:p>
            <a:pPr algn="ctr"/>
            <a:endParaRPr lang="ru-RU" i="1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85728"/>
          <a:ext cx="8229600" cy="5072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268025">
                <a:tc>
                  <a:txBody>
                    <a:bodyPr/>
                    <a:lstStyle/>
                    <a:p>
                      <a:pPr marL="6794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400" b="1" spc="-1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Название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Срок</a:t>
                      </a:r>
                      <a:r>
                        <a:rPr lang="ru-RU" sz="2400" b="1" spc="13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реализации,</a:t>
                      </a:r>
                      <a:r>
                        <a:rPr lang="ru-RU" sz="2400" b="1" spc="11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краткая </a:t>
                      </a:r>
                      <a:r>
                        <a:rPr lang="ru-RU" sz="2400" b="1" spc="-10">
                          <a:latin typeface="Times New Roman"/>
                          <a:ea typeface="Times New Roman"/>
                          <a:cs typeface="Times New Roman"/>
                        </a:rPr>
                        <a:t>характеристика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 marR="63500">
                        <a:spcAft>
                          <a:spcPts val="0"/>
                        </a:spcAft>
                        <a:tabLst>
                          <a:tab pos="968375" algn="l"/>
                          <a:tab pos="1887220" algn="l"/>
                        </a:tabLst>
                      </a:pPr>
                      <a:r>
                        <a:rPr lang="ru-RU" sz="2400" b="1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Основное</a:t>
                      </a:r>
                      <a:r>
                        <a:rPr lang="ru-RU" sz="2400" b="1" spc="-10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внимание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ru-RU" sz="2400" b="1" spc="-50" dirty="0"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2400" b="1" spc="-10" dirty="0">
                          <a:latin typeface="Times New Roman"/>
                          <a:ea typeface="Times New Roman"/>
                          <a:cs typeface="Times New Roman"/>
                        </a:rPr>
                        <a:t>документе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804074">
                <a:tc>
                  <a:txBody>
                    <a:bodyPr/>
                    <a:lstStyle/>
                    <a:p>
                      <a:pPr marL="67945" marR="62865">
                        <a:spcAft>
                          <a:spcPts val="0"/>
                        </a:spcAft>
                        <a:tabLst>
                          <a:tab pos="1265555" algn="l"/>
                        </a:tabLst>
                      </a:pPr>
                      <a:r>
                        <a:rPr lang="ru-RU" sz="2400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Среднесрочная</a:t>
                      </a:r>
                      <a:r>
                        <a:rPr lang="ru-RU" sz="2400" spc="-10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программа </a:t>
                      </a:r>
                      <a:r>
                        <a:rPr lang="ru-RU" sz="2400" spc="-10" dirty="0">
                          <a:latin typeface="Times New Roman"/>
                          <a:ea typeface="Times New Roman"/>
                          <a:cs typeface="Times New Roman"/>
                        </a:rPr>
                        <a:t>развития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61595">
                        <a:spcAft>
                          <a:spcPts val="0"/>
                        </a:spcAft>
                        <a:tabLst>
                          <a:tab pos="521970" algn="l"/>
                          <a:tab pos="1154430" algn="l"/>
                        </a:tabLst>
                      </a:pPr>
                      <a:r>
                        <a:rPr lang="ru-RU" sz="2400" spc="-5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ru-RU" sz="2400" spc="-20" dirty="0">
                          <a:latin typeface="Times New Roman"/>
                          <a:ea typeface="Times New Roman"/>
                          <a:cs typeface="Times New Roman"/>
                        </a:rPr>
                        <a:t>год,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ru-RU" sz="2400" spc="-10" dirty="0">
                          <a:latin typeface="Times New Roman"/>
                          <a:ea typeface="Times New Roman"/>
                          <a:cs typeface="Times New Roman"/>
                        </a:rPr>
                        <a:t>оперативное управление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 marR="61595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План действий: задачи развития «в моменте», описание того, как будут созданы условия для выхода из зоны риска снижения </a:t>
                      </a:r>
                      <a:r>
                        <a:rPr lang="ru-RU" sz="2400" spc="-10" dirty="0">
                          <a:latin typeface="Times New Roman"/>
                          <a:ea typeface="Times New Roman"/>
                          <a:cs typeface="Times New Roman"/>
                        </a:rPr>
                        <a:t>результатов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286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Структура </a:t>
            </a:r>
            <a:br>
              <a:rPr lang="ru-RU" dirty="0" smtClean="0"/>
            </a:br>
            <a:r>
              <a:rPr lang="ru-RU" dirty="0" smtClean="0"/>
              <a:t>Среднесрочной программы развития: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4000" b="1" dirty="0" smtClean="0"/>
              <a:t>Титульный лист</a:t>
            </a:r>
          </a:p>
          <a:p>
            <a:pPr lvl="0"/>
            <a:r>
              <a:rPr lang="ru-RU" sz="4000" b="1" dirty="0" smtClean="0"/>
              <a:t>Паспорт</a:t>
            </a:r>
          </a:p>
          <a:p>
            <a:r>
              <a:rPr lang="ru-RU" sz="4000" b="1" dirty="0" smtClean="0"/>
              <a:t>Основное содержание</a:t>
            </a:r>
          </a:p>
          <a:p>
            <a:pPr lvl="0"/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b="1" dirty="0" smtClean="0"/>
              <a:t>Титульный лист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Содержит наименование образовательной организации, место для согласования директором (дата, подпись, печать).</a:t>
            </a:r>
            <a:endParaRPr lang="ru-RU" sz="4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zika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hablon1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физика ИП - копия</Template>
  <TotalTime>433</TotalTime>
  <Words>3866</Words>
  <Application>Microsoft Office PowerPoint</Application>
  <PresentationFormat>Экран (4:3)</PresentationFormat>
  <Paragraphs>702</Paragraphs>
  <Slides>68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68</vt:i4>
      </vt:variant>
    </vt:vector>
  </HeadingPairs>
  <TitlesOfParts>
    <vt:vector size="70" baseType="lpstr">
      <vt:lpstr>Fizika</vt:lpstr>
      <vt:lpstr>shablon10</vt:lpstr>
      <vt:lpstr>Разработка среднесрочной программы ОО в рамках проекта «500+»</vt:lpstr>
      <vt:lpstr>Слайд 2</vt:lpstr>
      <vt:lpstr>Основные отличия концепции развития ОО от среднесрочной программы развитияОО</vt:lpstr>
      <vt:lpstr>Слайд 4</vt:lpstr>
      <vt:lpstr>Слайд 5</vt:lpstr>
      <vt:lpstr>Элементы управленческого цикла </vt:lpstr>
      <vt:lpstr>Слайд 7</vt:lpstr>
      <vt:lpstr>Структура  Среднесрочной программы развития:</vt:lpstr>
      <vt:lpstr>  Титульный лист</vt:lpstr>
      <vt:lpstr>Паспорт </vt:lpstr>
      <vt:lpstr>Паспорт </vt:lpstr>
      <vt:lpstr>Паспорт </vt:lpstr>
      <vt:lpstr>Паспорт </vt:lpstr>
      <vt:lpstr>Паспорт </vt:lpstr>
      <vt:lpstr>Паспорт </vt:lpstr>
      <vt:lpstr>Паспорт </vt:lpstr>
      <vt:lpstr>Паспорт </vt:lpstr>
      <vt:lpstr>Основное содержание </vt:lpstr>
      <vt:lpstr>Основное содержание</vt:lpstr>
      <vt:lpstr>Основное содержание</vt:lpstr>
      <vt:lpstr>Основное содержание</vt:lpstr>
      <vt:lpstr>Слайд 22</vt:lpstr>
      <vt:lpstr>Самодиагностика</vt:lpstr>
      <vt:lpstr>Самодиагностика</vt:lpstr>
      <vt:lpstr>Слайд 25</vt:lpstr>
      <vt:lpstr>Паспорт программы</vt:lpstr>
      <vt:lpstr>Паспорт программы</vt:lpstr>
      <vt:lpstr>Паспорт программы</vt:lpstr>
      <vt:lpstr>Паспорт программы</vt:lpstr>
      <vt:lpstr>Паспорт программы</vt:lpstr>
      <vt:lpstr>Паспорт программы</vt:lpstr>
      <vt:lpstr>Паспорт программы</vt:lpstr>
      <vt:lpstr>Паспорт программы</vt:lpstr>
      <vt:lpstr>Паспорт программы</vt:lpstr>
      <vt:lpstr>Паспорт программы</vt:lpstr>
      <vt:lpstr>Паспорт программы</vt:lpstr>
      <vt:lpstr> 2. Основное содержание  программы:</vt:lpstr>
      <vt:lpstr> 2. Основное содержание  программы:</vt:lpstr>
      <vt:lpstr>  II. Мероприятия Среднесрочной программы и направления, обеспечивающие реализацию ее задач  </vt:lpstr>
      <vt:lpstr> План мероприятий  по преодолению низкого уровня вовлеченности родителей в учебно-воспитательный процесс и управление школой на 2021  год </vt:lpstr>
      <vt:lpstr> 1.Всестороннее изучение контингента родителей. Выявление причин низкого уровня вовлеченности родителей</vt:lpstr>
      <vt:lpstr>2.Разработка и реализация мероприятий по повышению уровня вовлеченности родителей</vt:lpstr>
      <vt:lpstr>2.Разработка и реализация мероприятий по повышению уровня вовлеченности родителей</vt:lpstr>
      <vt:lpstr>2.Разработка и реализация мероприятий по повышению уровня вовлеченности родителей</vt:lpstr>
      <vt:lpstr>2.Разработка и реализация мероприятий по повышению уровня вовлеченности родителей</vt:lpstr>
      <vt:lpstr>2.Разработка и реализация мероприятий по повышению уровня вовлеченности родителей</vt:lpstr>
      <vt:lpstr>2.Разработка и реализация мероприятий по повышению уровня вовлеченности родителей</vt:lpstr>
      <vt:lpstr>2.Разработка и реализация мероприятий по повышению уровня вовлеченности родителей</vt:lpstr>
      <vt:lpstr>3.Работа  с педколлективом  по вовлечению родителей  в образовательный процесс и управление школой</vt:lpstr>
      <vt:lpstr>План мероприятий  по повышению школьного благополучия на 2021 год  </vt:lpstr>
      <vt:lpstr> Выявление причин и условий высокого уровня тревожности, планирование и реализация мероприятий по устранению факторов, влияющих на  негативное эмоциональное состояние школьников.</vt:lpstr>
      <vt:lpstr>Выявление причин и условий высокого уровня тревожности, планирование и реализация мероприятий по устранению факторов, влияющих на  негативное эмоциональное состояние школьников.</vt:lpstr>
      <vt:lpstr>Выявление причин и условий высокого уровня тревожности, планирование и реализация мероприятий по устранению факторов, влияющих на  негативное эмоциональное состояние школьников.</vt:lpstr>
      <vt:lpstr>Всесторонний мониторинг  школьного контингента </vt:lpstr>
      <vt:lpstr>Организация работы по повышению психолого-педагогической грамотности педагогов, устранению  недостатков культуры педагогического общения, формированию навыков   конструктивного решения   проблемных педагогических ситуаций,   овладению способами профилактики и преодоления эмоциональной напряженности</vt:lpstr>
      <vt:lpstr>Организация работы по повышению психолого-педагогической грамотности педагогов, устранению  недостатков культуры педагогического общения, формированию навыков   конструктивного решения   проблемных педагогических ситуаций,   овладению способами профилактики и преодоления эмоциональной напряженности</vt:lpstr>
      <vt:lpstr>Организация работы по повышению психолого-педагогической грамотности педагогов, устранению  недостатков культуры педагогического общения, формированию навыков   конструктивного решения   проблемных педагогических ситуаций,   овладению способами профилактики и преодоления эмоциональной напряженности</vt:lpstr>
      <vt:lpstr>Разработка мероприятий по профилактике девиантного поведения обучающихся</vt:lpstr>
      <vt:lpstr>Разработка мероприятий по профилактике девиантного поведения обучающихся</vt:lpstr>
      <vt:lpstr>Разработка мероприятий по профилактике девиантного поведения обучающихся</vt:lpstr>
      <vt:lpstr>Разработка мероприятий по профилактике девиантного поведения обучающихся</vt:lpstr>
      <vt:lpstr>   Организация взаимодействия с городскими службами психолого-педагогического сопровождения</vt:lpstr>
      <vt:lpstr>Организация взаимодействия с городскими службами психолого-педагогического сопровождения</vt:lpstr>
      <vt:lpstr>Организация взаимодействия с городскими службами психолого-педагогического сопровождения</vt:lpstr>
      <vt:lpstr>Организация взаимодействия с городскими службами психолого-педагогического сопровождения</vt:lpstr>
      <vt:lpstr>Организация взаимодействия с городскими службами психолого-педагогического сопровождения</vt:lpstr>
      <vt:lpstr>«Разработка концептуальных документов: постановка целей, задач и показателей результативности»</vt:lpstr>
      <vt:lpstr>Слайд 68</vt:lpstr>
    </vt:vector>
  </TitlesOfParts>
  <Company>KrotySOFT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Ольга</cp:lastModifiedBy>
  <cp:revision>48</cp:revision>
  <dcterms:created xsi:type="dcterms:W3CDTF">2022-03-08T14:52:46Z</dcterms:created>
  <dcterms:modified xsi:type="dcterms:W3CDTF">2022-03-15T05:22:46Z</dcterms:modified>
</cp:coreProperties>
</file>