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03" r:id="rId2"/>
  </p:sldMasterIdLst>
  <p:sldIdLst>
    <p:sldId id="332" r:id="rId3"/>
    <p:sldId id="266" r:id="rId4"/>
    <p:sldId id="300" r:id="rId5"/>
    <p:sldId id="264" r:id="rId6"/>
    <p:sldId id="265" r:id="rId7"/>
    <p:sldId id="257" r:id="rId8"/>
    <p:sldId id="25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29" r:id="rId24"/>
    <p:sldId id="330" r:id="rId25"/>
    <p:sldId id="331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2" r:id="rId35"/>
    <p:sldId id="289" r:id="rId36"/>
    <p:sldId id="291" r:id="rId37"/>
    <p:sldId id="293" r:id="rId38"/>
    <p:sldId id="294" r:id="rId39"/>
    <p:sldId id="295" r:id="rId40"/>
    <p:sldId id="299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259" r:id="rId69"/>
    <p:sldId id="260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483" autoAdjust="0"/>
  </p:normalViewPr>
  <p:slideViewPr>
    <p:cSldViewPr>
      <p:cViewPr varScale="1">
        <p:scale>
          <a:sx n="94" d="100"/>
          <a:sy n="94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Физика\Fiz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13176"/>
            <a:ext cx="6300192" cy="82195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6093296"/>
            <a:ext cx="568072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86331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2605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0052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6035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259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99730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944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70627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1649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8607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8756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ОБРАЗОВАНИЕ\Физика\Fizika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729538" y="6581775"/>
            <a:ext cx="1414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rgbClr val="558ED5"/>
                </a:solidFill>
                <a:latin typeface="Ariston" pitchFamily="66" charset="0"/>
              </a:rPr>
              <a:t>ProPowerPoint.Ru</a:t>
            </a:r>
            <a:endParaRPr lang="ru-RU" sz="1200" smtClean="0">
              <a:solidFill>
                <a:srgbClr val="558ED5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5C43-65A5-46DB-BDB4-50B1AA9A402C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1E0F-7F64-419E-8274-31A86D8B0E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157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zOZIEgnF6U" TargetMode="Externa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00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среднесрочной программы ОО в рамках проекта «500+»</a:t>
            </a:r>
            <a:endParaRPr lang="ru-RU" dirty="0"/>
          </a:p>
        </p:txBody>
      </p:sp>
      <p:pic>
        <p:nvPicPr>
          <p:cNvPr id="5" name="Содержимое 4" descr="partner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5913" y="2020163"/>
            <a:ext cx="5242104" cy="4079012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Паспорт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701"/>
                <a:gridCol w="6626299"/>
              </a:tblGrid>
              <a:tr h="991056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r>
                        <a:rPr lang="en-US" sz="20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spc="-10" dirty="0" err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Среднесрочная программа развития </a:t>
                      </a:r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ОО 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2021 год</a:t>
                      </a:r>
                      <a:endParaRPr lang="ru-RU" sz="2000" dirty="0"/>
                    </a:p>
                  </a:txBody>
                  <a:tcPr/>
                </a:tc>
              </a:tr>
              <a:tr h="4438208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en-US" sz="20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spc="-10" dirty="0" err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первую очередь цель должна быть конкретная и понятная всем участникам процесса. Кроме того, цель должна быть измеримая, что означает наличие имеющихся или потенциально существующих способов или средств ее измерения (диагностические мониторинги, опросы и аналитика и т.п.). Также цель должна быть достижимая и иметь четкие сроки реализации.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Паспорт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16"/>
                <a:gridCol w="554888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Целевые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8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индикаторы</a:t>
                      </a:r>
                      <a:r>
                        <a:rPr lang="ru-RU" sz="1800" b="1" spc="-5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b="1" spc="-5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показатели программы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данного пункта обязательно, поскольку именно оценка действий администрации образовательной организации является индикатором правильности поставленных целей, а также задач, составленных для ее достижения. Показатели для оценки прогресса образовательная организация выбирает самостоятельно в рамках своей программы по выходу из кризисной ситуации. Показатели могут быть как качественными, так и количественными, они обязательно должны соответствовать цели и не иметь негативных последствий для участников 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Паспорт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33"/>
                <a:gridCol w="50649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r>
                        <a:rPr lang="ru-RU" sz="2400" b="1" spc="18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сбора</a:t>
                      </a:r>
                      <a:r>
                        <a:rPr lang="ru-RU" sz="2400" b="1" spc="18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b="1" spc="18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обработки </a:t>
                      </a:r>
                      <a:r>
                        <a:rPr lang="ru-RU" sz="24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информации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Данный пункт важен для измерения поставленной цели. Сбор или мониторинг данных способен доказать или опровергнуть правильность управленческих решений администрации образовательной организации, а также поможет скорректировать или поставить перед командой новые задачи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Паспорт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r>
                        <a:rPr lang="ru-RU" sz="2400" b="1" spc="14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b="1" spc="14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r>
                        <a:rPr lang="ru-RU" sz="2400" b="1" spc="13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реализации </a:t>
                      </a:r>
                      <a:r>
                        <a:rPr lang="ru-RU" sz="24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	данном</a:t>
                      </a:r>
                      <a:r>
                        <a:rPr lang="ru-RU" sz="2400" b="1" i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разделе</a:t>
                      </a:r>
                      <a:r>
                        <a:rPr lang="ru-RU" sz="2400" b="1" i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следует	указать</a:t>
                      </a:r>
                      <a:r>
                        <a:rPr lang="ru-RU" sz="2400" b="1" i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</a:t>
                      </a: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реализации программы и сроки их реализации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Паспорт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764"/>
                <a:gridCol w="49958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Основные</a:t>
                      </a:r>
                      <a:r>
                        <a:rPr lang="en-US" sz="2000" b="1" spc="-7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r>
                        <a:rPr lang="en-US" sz="2000" b="1" spc="-7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проекты</a:t>
                      </a:r>
                      <a:r>
                        <a:rPr lang="ru-RU" sz="20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программы/перечень подпрограмм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данном разделе следует перечислить основные мероприятия, которые планируется проводить для достижения поставленной цели.</a:t>
                      </a:r>
                    </a:p>
                    <a:p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если в образовательной организации выявлено несколько рисков, в данном разделе следует перечислить эти риски в виде подпрограмм, в дальнейшем для каждой подпрограммы должны быть определены цель и задачи, показатели, методы сбора данных, перечень мер и/или мероприятий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Паспорт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Ожидаемые</a:t>
                      </a:r>
                      <a:r>
                        <a:rPr lang="ru-RU" sz="2800" b="1" spc="-1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конечные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результаты реализации </a:t>
                      </a:r>
                      <a:r>
                        <a:rPr lang="ru-RU" sz="28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данном разделе нужно кратко описать ожидаемые конечные результаты реализации программы в соответствии с целью и задачами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Паспорт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895"/>
                <a:gridCol w="4926705"/>
              </a:tblGrid>
              <a:tr h="370840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4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24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2865" indent="449580"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Требуется указать, кто из участников образовательного процесса будет принимать участие в реализации программы развития ОО (коллектив школы, совет родителей (законных представителей), обучающиеся и пр.)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Паспорт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67945" marR="61595">
                        <a:spcAft>
                          <a:spcPts val="0"/>
                        </a:spcAft>
                        <a:tabLst>
                          <a:tab pos="1204595" algn="l"/>
                        </a:tabLst>
                      </a:pPr>
                      <a:r>
                        <a:rPr lang="en-US" sz="2800" b="1" spc="-10" dirty="0" err="1">
                          <a:latin typeface="Times New Roman"/>
                          <a:ea typeface="Times New Roman"/>
                          <a:cs typeface="Times New Roman"/>
                        </a:rPr>
                        <a:t>Порядок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2800" b="1" spc="-10" dirty="0" err="1">
                          <a:latin typeface="Times New Roman"/>
                          <a:ea typeface="Times New Roman"/>
                          <a:cs typeface="Times New Roman"/>
                        </a:rPr>
                        <a:t>управления</a:t>
                      </a:r>
                      <a:r>
                        <a:rPr lang="en-US" sz="28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реализацией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59690" indent="449580"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latin typeface="Times New Roman"/>
                          <a:ea typeface="Times New Roman"/>
                          <a:cs typeface="Times New Roman"/>
                        </a:rPr>
                        <a:t>В данном пункте необходимо указать, каким образом будет происходить корректировка программы развития, кто осуществляет управление реализацией </a:t>
                      </a:r>
                      <a:r>
                        <a:rPr lang="ru-RU" sz="2800" i="1" spc="-10" dirty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400" b="1" dirty="0" smtClean="0"/>
              <a:t>Основное содержание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42915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de-DE" b="1" dirty="0" smtClean="0"/>
              <a:t>I. </a:t>
            </a:r>
            <a:r>
              <a:rPr lang="ru-RU" b="1" dirty="0" smtClean="0"/>
              <a:t>Основные цель и задачи Среднесрочной программы, сроки и этапы ее реализации, перечень целевых индикаторов и показателей, отражающих ход ее выполнения</a:t>
            </a:r>
            <a:endParaRPr lang="ru-RU" dirty="0" smtClean="0"/>
          </a:p>
          <a:p>
            <a:r>
              <a:rPr lang="ru-RU" dirty="0" smtClean="0"/>
              <a:t>Целью программы является… </a:t>
            </a:r>
            <a:r>
              <a:rPr lang="ru-RU" i="1" dirty="0" smtClean="0"/>
              <a:t>описание цели…</a:t>
            </a:r>
            <a:endParaRPr lang="ru-RU" dirty="0" smtClean="0"/>
          </a:p>
          <a:p>
            <a:r>
              <a:rPr lang="ru-RU" dirty="0" smtClean="0"/>
              <a:t>Указанная цель будет достигнута в процессе решения следующих задач: </a:t>
            </a:r>
            <a:r>
              <a:rPr lang="ru-RU" i="1" dirty="0" smtClean="0"/>
              <a:t>описание задач…</a:t>
            </a:r>
            <a:endParaRPr lang="ru-RU" dirty="0" smtClean="0"/>
          </a:p>
          <a:p>
            <a:r>
              <a:rPr lang="ru-RU" dirty="0" smtClean="0"/>
              <a:t>Какие цели и задачи в отношении установленных рисков будут решены школой до конца 2021 года?</a:t>
            </a:r>
          </a:p>
          <a:p>
            <a:r>
              <a:rPr lang="ru-RU" dirty="0" smtClean="0"/>
              <a:t>Целевые показатели и индикаторы цели – как школа узнает об успешном решении</a:t>
            </a:r>
          </a:p>
          <a:p>
            <a:r>
              <a:rPr lang="ru-RU" dirty="0" smtClean="0"/>
              <a:t>задач?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Основное 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e-DE" b="1" dirty="0" smtClean="0"/>
              <a:t>II. </a:t>
            </a:r>
            <a:r>
              <a:rPr lang="ru-RU" b="1" dirty="0" smtClean="0"/>
              <a:t>Мероприятия Среднесрочной программы и направления, обеспечивающие</a:t>
            </a:r>
          </a:p>
          <a:p>
            <a:r>
              <a:rPr lang="ru-RU" b="1" dirty="0" smtClean="0"/>
              <a:t>реализацию ее задач</a:t>
            </a:r>
            <a:endParaRPr lang="ru-RU" dirty="0" smtClean="0"/>
          </a:p>
          <a:p>
            <a:r>
              <a:rPr lang="ru-RU" dirty="0" smtClean="0"/>
              <a:t>Решение задач программы обеспечивается путем реализации системы соответствующих мероприятий и комплексных проектов/подпрограмм – </a:t>
            </a:r>
            <a:r>
              <a:rPr lang="ru-RU" dirty="0" err="1" smtClean="0"/>
              <a:t>антирисковых</a:t>
            </a:r>
            <a:r>
              <a:rPr lang="ru-RU" dirty="0" smtClean="0"/>
              <a:t> программ по соответствующим направлениям риска, активированным школой.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857232"/>
            <a:ext cx="8503920" cy="52418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Концептуальные документы </a:t>
            </a:r>
            <a:r>
              <a:rPr lang="ru-RU" dirty="0" smtClean="0"/>
              <a:t>разрабатываются на основе данных анализа внешних и внутренних условий работы, текущего состояния развития организации, в том числе с учетом анализа «рискового профиля» образовательной организации. В концептуальных документах фиксируются цели и задачи развития образовательной организации на определенный период, указываются показатели, на основании которых будут делаться выводы о результативности деятельности  образовательной  организации,  описываются  методы  сбора  и  обработки информации. К концептуальным документам относятся Концепция развития образовательной организации, </a:t>
            </a:r>
            <a:r>
              <a:rPr lang="ru-RU" b="1" dirty="0" smtClean="0"/>
              <a:t>Среднесрочная программа развития ОО.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Основное содержание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527175"/>
          <a:ext cx="8858312" cy="241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473"/>
                <a:gridCol w="895089"/>
                <a:gridCol w="1584413"/>
                <a:gridCol w="1316917"/>
                <a:gridCol w="1265473"/>
                <a:gridCol w="1245062"/>
                <a:gridCol w="1285885"/>
              </a:tblGrid>
              <a:tr h="370840">
                <a:tc>
                  <a:txBody>
                    <a:bodyPr/>
                    <a:lstStyle/>
                    <a:p>
                      <a:pPr marL="92710" marR="8699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2710" marR="8699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</a:t>
                      </a:r>
                      <a:r>
                        <a:rPr lang="ru-RU" sz="1800" b="1" spc="-6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</a:t>
                      </a:r>
                      <a:r>
                        <a:rPr lang="ru-RU" sz="1800" b="1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800" b="1" spc="-10" dirty="0">
                          <a:latin typeface="Times New Roman"/>
                          <a:ea typeface="Times New Roman"/>
                          <a:cs typeface="Times New Roman"/>
                        </a:rPr>
                        <a:t>риском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endParaRPr lang="ru-RU" sz="18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Задача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endParaRPr lang="ru-RU" sz="18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indent="147320">
                        <a:spcAft>
                          <a:spcPts val="0"/>
                        </a:spcAft>
                      </a:pPr>
                      <a:r>
                        <a:rPr lang="en-US" sz="18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r>
                        <a:rPr lang="en-US" sz="18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spc="-10" dirty="0" err="1"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indent="-3175">
                        <a:spcAft>
                          <a:spcPts val="0"/>
                        </a:spcAft>
                      </a:pPr>
                      <a:r>
                        <a:rPr lang="en-US" sz="1800" b="1" spc="-10">
                          <a:latin typeface="Times New Roman"/>
                          <a:ea typeface="Times New Roman"/>
                          <a:cs typeface="Times New Roman"/>
                        </a:rPr>
                        <a:t>Показатели реализации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endParaRPr lang="ru-RU" sz="18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endParaRPr lang="ru-RU" sz="18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 spc="-1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Основное 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de-DE" b="1" dirty="0" smtClean="0"/>
              <a:t>III.</a:t>
            </a:r>
            <a:r>
              <a:rPr lang="ru-RU" b="1" dirty="0" smtClean="0"/>
              <a:t>Механизм реализации программы</a:t>
            </a:r>
          </a:p>
          <a:p>
            <a:r>
              <a:rPr lang="ru-RU" dirty="0" smtClean="0"/>
              <a:t>Руководителем программы является </a:t>
            </a:r>
            <a:r>
              <a:rPr lang="ru-RU" i="1" dirty="0" smtClean="0"/>
              <a:t>руководитель ОО</a:t>
            </a:r>
            <a:r>
              <a:rPr lang="ru-RU" dirty="0" smtClean="0"/>
              <a:t>, который несет персональную ответственность за ее реализацию, конечные результаты, целевое и эффективное использование выделяемых на выполнение программы финансовых средств (</a:t>
            </a:r>
            <a:r>
              <a:rPr lang="ru-RU" i="1" dirty="0" smtClean="0"/>
              <a:t>финансовый раздел программы опционален для участников проекта</a:t>
            </a:r>
            <a:r>
              <a:rPr lang="ru-RU" dirty="0" smtClean="0"/>
              <a:t>), а также определяет формы и методы управления реализацией программы.</a:t>
            </a:r>
          </a:p>
          <a:p>
            <a:r>
              <a:rPr lang="ru-RU" dirty="0" smtClean="0"/>
              <a:t>В ходе выполнения программы допускается уточнение целевых показателей и расходов на ее реализацию, совершенствование механизма реализации программы.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dirty="0" smtClean="0"/>
              <a:t>На основе рискового профиля совместно с куратором школой были определены 2 основных фактора низких результатов образовательной деятельности: </a:t>
            </a:r>
          </a:p>
          <a:p>
            <a:r>
              <a:rPr lang="ru-RU" u="sng" dirty="0" smtClean="0"/>
              <a:t>низкий уровень вовлечённости родителей;</a:t>
            </a:r>
          </a:p>
          <a:p>
            <a:r>
              <a:rPr lang="ru-RU" u="sng" dirty="0" smtClean="0"/>
              <a:t>пониженный уровень школьного благополучия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Самодиагностика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744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33"/>
                <a:gridCol w="6953267"/>
              </a:tblGrid>
              <a:tr h="402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Факторы риска (только актуальные для ОО)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Краткое описание мер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2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Пониженный уровень школьного благополучия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школьного контингента по вопросам выявления несовершеннолетних с низким социальным статусом, с проблемным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девиантным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поведением.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основными этапами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психопрофилактики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методами и технологиями по работе с несовершеннолетними с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девиантным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поведением, а также оказавшимся в трудной жизненной ситуации.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межведомственного взаимодействия.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мероприятий по профилактике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обучающихся.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методического сопровождения педагогов по вопросам повышения  уровня профессионального сотрудничества педагогического коллектива, который предполагает как индивидуальный профессионализм школьных учителей, так и развитые навыки педагогического взаимодействия, эффективного использования имеющихся ресурсов и готовности принимать на себя ответственность за определенные решения.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Самодиагностика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1"/>
          <a:ext cx="9144000" cy="557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616"/>
                <a:gridCol w="5921384"/>
              </a:tblGrid>
              <a:tr h="400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Факторы риска (только актуальные для ОО)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Краткое описание мер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5028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Низкий уровень вовлеченности родителей</a:t>
                      </a:r>
                    </a:p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родителей по выявлению причин низкого уровня вовлечённости в образовательный процесс.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родителей с  доступными способами поддержания учебного процесса своих детей.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консультирования родителей по вопросам организации учебного процесса детей.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совместных учебно-воспитательных мероприятий с родителями, делегирование полномочий родителям по вопросам организации и проведения внешкольных и внеклассных мероприятий.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УТВЕРЖДАЮ </a:t>
            </a:r>
          </a:p>
          <a:p>
            <a:r>
              <a:rPr lang="ru-RU" dirty="0" smtClean="0"/>
              <a:t>Директор   МБОУ «</a:t>
            </a:r>
            <a:r>
              <a:rPr lang="ru-RU" dirty="0" err="1" smtClean="0"/>
              <a:t>Сновская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_______________ </a:t>
            </a:r>
            <a:r>
              <a:rPr lang="ru-RU" dirty="0" err="1" smtClean="0"/>
              <a:t>В.А.Молочек</a:t>
            </a:r>
            <a:endParaRPr lang="ru-RU" dirty="0" smtClean="0"/>
          </a:p>
          <a:p>
            <a:r>
              <a:rPr lang="ru-RU" dirty="0" smtClean="0"/>
              <a:t>« 11 » января 2021г.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Среднесрочная  программа развития</a:t>
            </a:r>
            <a:endParaRPr lang="ru-RU" dirty="0" smtClean="0"/>
          </a:p>
          <a:p>
            <a:r>
              <a:rPr lang="ru-RU" b="1" dirty="0" smtClean="0"/>
              <a:t>МБОУ «</a:t>
            </a:r>
            <a:r>
              <a:rPr lang="ru-RU" b="1" dirty="0" err="1" smtClean="0"/>
              <a:t>Сновская</a:t>
            </a:r>
            <a:r>
              <a:rPr lang="ru-RU" b="1" dirty="0" smtClean="0"/>
              <a:t> СОШ» </a:t>
            </a:r>
            <a:endParaRPr lang="ru-RU" dirty="0" smtClean="0"/>
          </a:p>
          <a:p>
            <a:r>
              <a:rPr lang="ru-RU" b="1" dirty="0" err="1" smtClean="0"/>
              <a:t>Новозыбковского</a:t>
            </a:r>
            <a:r>
              <a:rPr lang="ru-RU" b="1" dirty="0" smtClean="0"/>
              <a:t> городского округа </a:t>
            </a:r>
            <a:endParaRPr lang="ru-RU" dirty="0" smtClean="0"/>
          </a:p>
          <a:p>
            <a:r>
              <a:rPr lang="ru-RU" b="1" dirty="0" smtClean="0"/>
              <a:t>Брянской области</a:t>
            </a:r>
            <a:endParaRPr lang="ru-RU" dirty="0" smtClean="0"/>
          </a:p>
          <a:p>
            <a:r>
              <a:rPr lang="ru-RU" b="1" dirty="0" smtClean="0"/>
              <a:t>на 2021 год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635"/>
                <a:gridCol w="5781365"/>
              </a:tblGrid>
              <a:tr h="694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Среднесрочная программа развития МБОУ «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Сновская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СОШ» на 2021 год</a:t>
                      </a:r>
                      <a:endParaRPr lang="ru-RU" dirty="0"/>
                    </a:p>
                  </a:txBody>
                  <a:tcPr/>
                </a:tc>
              </a:tr>
              <a:tr h="4563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и задачи программы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 в эффективный режим работы путем повышения уровня школьного благополучия,  уровня вовлеченности родителей в образовательный процесс, повышение их заинтересованной конструктивной активности относительно школы, создание в учреждении благоприятной психологической среды развития личности ребенка, самореализации в интеллектуальной, информационной, коммуникативной и рефлексивной культуре,  удовлетворение их образовательных потребностей, успешного социального становления.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66865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 и задачи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Всесторонний мониторинг  школьного контингента, контингента родителей.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 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напряженности.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Разработка мероприятий по профилактике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обучающихся.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62"/>
                <a:gridCol w="6397638"/>
              </a:tblGrid>
              <a:tr h="1118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 и задачи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41391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Организация взаимодействия с городскими службами психолого-педагогического сопровождения.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Выявление  и всестороннее изучение причин низкого уровня вовлеченности родителей.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Разработка и реализация мероприятий по повышению уровня вовлеченности родителей, в  том числе:    изучение и внедрение способов и практик  по выстраиванию неконфликтного общения с семьями обучающихся, выстраиванию открытых, эффективных, доверительных и сотруднических отношений с семьей, с учетом индивидуальных особенностей семей.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774"/>
                <a:gridCol w="7079226"/>
              </a:tblGrid>
              <a:tr h="550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Целевые индикаторы и показатели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Положительная динамика результатов промежуточной и итоговой аттестации обучающихся по итогам  2020-21 учебного года в сравнении с предыдущими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г.г.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Увеличение доли обучающихся школы, вовлеченных в проектные и программные мероприятия по воспитанию и социализации.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Увеличение доли родителей (законных представителей) школы, вовлеченных в совместные с обучающимися,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педколлективом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учебно-воспитательные мероприятия.</a:t>
                      </a:r>
                    </a:p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Увеличение доли педагогов, овладевших способами  и практиками  по выстраиванию неконфликтного общения с семьями обучающихся, выстраиванию открытых, эффективных, доверительных и сотруднических отношений с семьей, с учетом индивидуальных особенностей семей.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отличия концепции развития ОО от среднесрочной программы </a:t>
            </a:r>
            <a:r>
              <a:rPr lang="ru-RU" dirty="0" err="1" smtClean="0"/>
              <a:t>развитияОО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" y="1857362"/>
          <a:ext cx="9144002" cy="500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4572001"/>
              </a:tblGrid>
              <a:tr h="10882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Концепция развития ОО</a:t>
                      </a:r>
                      <a:endParaRPr lang="ru-RU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Среднесрочная</a:t>
                      </a:r>
                      <a:r>
                        <a:rPr lang="ru-RU" sz="2000" baseline="0" dirty="0" smtClean="0"/>
                        <a:t> программа развития ОО</a:t>
                      </a:r>
                      <a:endParaRPr lang="ru-RU" sz="2000" dirty="0"/>
                    </a:p>
                  </a:txBody>
                  <a:tcPr marL="94492" marR="94492"/>
                </a:tc>
              </a:tr>
              <a:tr h="6304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 реализации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2-3 года</a:t>
                      </a:r>
                      <a:endParaRPr lang="ru-RU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 реализации 1 год</a:t>
                      </a:r>
                      <a:endParaRPr lang="ru-RU" sz="2000" dirty="0"/>
                    </a:p>
                  </a:txBody>
                  <a:tcPr marL="94492" marR="94492"/>
                </a:tc>
              </a:tr>
              <a:tr h="6304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Перспективное планирование</a:t>
                      </a:r>
                      <a:endParaRPr lang="ru-RU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Оперативное планирование</a:t>
                      </a:r>
                      <a:endParaRPr lang="ru-RU" sz="2000" dirty="0"/>
                    </a:p>
                  </a:txBody>
                  <a:tcPr marL="94492" marR="94492"/>
                </a:tc>
              </a:tr>
              <a:tr h="20209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Основное внимание</a:t>
                      </a:r>
                      <a:r>
                        <a:rPr lang="ru-RU" sz="2000" baseline="0" dirty="0" smtClean="0"/>
                        <a:t> в документе: уделено целям  развития школы исходя из текущего состояния</a:t>
                      </a:r>
                      <a:endParaRPr lang="ru-RU" sz="20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 действий</a:t>
                      </a:r>
                      <a:r>
                        <a:rPr lang="ru-RU" sz="2000" baseline="0" dirty="0" smtClean="0"/>
                        <a:t>: задачи развития «в моменте», описание того, как будут созданы условия для выхода из зоны риска снижения результатов</a:t>
                      </a:r>
                      <a:endParaRPr lang="ru-RU" sz="2000" dirty="0"/>
                    </a:p>
                  </a:txBody>
                  <a:tcPr marL="94492" marR="94492"/>
                </a:tc>
              </a:tr>
              <a:tr h="630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сбора и обработки информации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Аналитико-диагностические (наблюдение, анкетирование, тестирование, опрос, собеседование, изучение и анализ документации,  анализ проводимых мероприятий)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611506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 и этапы реализации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Первый этап (январь-апрель  2021) – аналитико-диагностический (определение перспектив ближайшего развития, разработка и утверждение концептуальных документов, размещение в личном кабинете ИС МЭДК (не позднее 30 апреля 2021 г.);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Второй этап (май- декабрь 2021  год) –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деятельностный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(реализация программы, доработка и реализация подпрограмм;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Третий этап (июнь, ноябрь  2021 года) –этап промежуточного контроля и коррекции (отслеживание и корректировка планов реализации программы)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Четвертый этап (декабрь 2021года) -завершающий (подведение итогов реализации программы, объективная оценка достигнутых результатов по переходу школы в эффективный режим работы)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44"/>
                <a:gridCol w="4972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мероприятия или проекты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программы/перечень подпрограмм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1.Подпрограмма  «Повышение школьного благополучия»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Подпрограмма  «Повышение уровня вовлеченности родителей»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06"/>
                <a:gridCol w="7191394"/>
              </a:tblGrid>
              <a:tr h="550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конечные результаты реализации программы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Повышение  качества  образования  в образовательном учреждении: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-положительная динамика результатов  внешних оценочных процедур (ГИА, ВПР);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эффективная реализация образовательных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программ, в том числе программ внеурочной деятельности;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эффективности воспитательной  работы;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совершенствование системы самоуправления в школе; 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-положительная оценка деятельности образовательного учреждения родителями, обучающимися, местным сообществом.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Повышение  уровня школьного благополучия: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компетентности педагогов в вопросах  психолого-педагогической грамотности.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уменьшение числа обучающихся с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девиантным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поведением;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сокращение  числа ситуаций  конфликтов и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буллинга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школе;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улучшение отношений в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педколлективе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56864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конечные результаты реализации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Повышение уровня вовлеченности родителей: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компетентности педагогов по выстраиванию неконфликтного общения с семьями обучающихся, выстраиванию открытых, эффективных, доверительных и сотруднических отношений между семьей, с учетом индивидуальных особенностей семей;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степени заинтересованности учебным процессом со стороны родителей-80% охват родителей, вовлеченных в образовательный процесс;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увеличение доли родителей, проявляющих поддержку детей в учебе.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847"/>
                <a:gridCol w="547975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и педагогический коллектив школы, обучающиеся, родители (законные представители), сотрудники социально-психологических служб г. Новозыбкова  (по согласованию)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44"/>
                <a:gridCol w="49720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управления реализацией программы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Руководителем программы является директор МБОУ «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Сновская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СОШ», который несет персональную ответственность за ее реализацию, конечные результаты, а также определяет формы и методы управления реализацией программы, осуществляет оценку качества и результативности принимаемых мер.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 контроль и координацию работы коллектива по реализации программы развития школы осуществляет администрация (директор, заместитель директора по УВР, педагог-организатор).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2. Основное содержание 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I. Основные цель и задачи Среднесрочной программы, сроки и этапы ее реализации, перечень целевых индикаторов и показателей, отражающих ход ее выполнения </a:t>
            </a:r>
            <a:endParaRPr lang="ru-RU" dirty="0" smtClean="0"/>
          </a:p>
          <a:p>
            <a:r>
              <a:rPr lang="ru-RU" b="1" u="sng" dirty="0" smtClean="0"/>
              <a:t>Целью программы</a:t>
            </a:r>
            <a:r>
              <a:rPr lang="ru-RU" dirty="0" smtClean="0"/>
              <a:t> является повышение качества образования, путем повышения уровня школьного благополучия и уровня вовлеченности родителей в образовательный процесс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2. Основное содержание 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286412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Указанная цель будет достигнута в процессе решения следующих </a:t>
            </a:r>
            <a:r>
              <a:rPr lang="ru-RU" sz="3300" b="1" u="sng" dirty="0" smtClean="0"/>
              <a:t>задач</a:t>
            </a:r>
            <a:r>
              <a:rPr lang="ru-RU" sz="3300" dirty="0" smtClean="0"/>
              <a:t>: </a:t>
            </a:r>
          </a:p>
          <a:p>
            <a:pPr lvl="0"/>
            <a:r>
              <a:rPr lang="ru-RU" sz="3300" dirty="0" smtClean="0"/>
              <a:t>1. Всесторонний мониторинг  школьного контингента, контингента родителей.</a:t>
            </a:r>
          </a:p>
          <a:p>
            <a:pPr lvl="0"/>
            <a:r>
              <a:rPr lang="ru-RU" sz="3300" dirty="0" smtClean="0"/>
              <a:t>2.  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a:t>
            </a:r>
          </a:p>
          <a:p>
            <a:pPr lvl="0"/>
            <a:r>
              <a:rPr lang="ru-RU" sz="3300" dirty="0" smtClean="0"/>
              <a:t>3. 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напряженности.</a:t>
            </a:r>
          </a:p>
          <a:p>
            <a:pPr lvl="0"/>
            <a:r>
              <a:rPr lang="ru-RU" sz="3300" dirty="0" smtClean="0"/>
              <a:t>4. Разработка мероприятий по профилактике </a:t>
            </a:r>
            <a:r>
              <a:rPr lang="ru-RU" sz="3300" dirty="0" err="1" smtClean="0"/>
              <a:t>девиантного</a:t>
            </a:r>
            <a:r>
              <a:rPr lang="ru-RU" sz="3300" dirty="0" smtClean="0"/>
              <a:t> поведения обучающихся.</a:t>
            </a:r>
          </a:p>
          <a:p>
            <a:pPr lvl="0"/>
            <a:r>
              <a:rPr lang="ru-RU" sz="3300" dirty="0" smtClean="0"/>
              <a:t>5. Организация взаимодействия с городскими службами психолого-педагогического сопровождения. Выявление  и всестороннее изучение причин низкого уровня вовлеченности родителей.</a:t>
            </a:r>
          </a:p>
          <a:p>
            <a:pPr lvl="0"/>
            <a:r>
              <a:rPr lang="ru-RU" sz="3300" dirty="0" smtClean="0"/>
              <a:t>6. Разработка и реализация мероприятий по повышению уровня вовлеченности родителей, в  том числе:    изучение и внедрение способов и практик  по выстраиванию неконфликтного общения с семьями обучающихся, выстраиванию открытых, эффективных, доверительных и сотруднических отношений с семьей, с учетом индивидуальных особенностей семей.</a:t>
            </a:r>
          </a:p>
          <a:p>
            <a:pPr lvl="0"/>
            <a:r>
              <a:rPr lang="ru-RU" sz="3300" dirty="0" smtClean="0"/>
              <a:t>7. Подготовка ежегодного доклада директора школы о результатах деятельности школы по реализации программы, отчет перед общественностью, управляющим советом, самооценка образовательной организации.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000" b="1" dirty="0" smtClean="0"/>
              <a:t>II. Мероприятия Среднесрочной программы и направления, обеспечивающие реализацию ее задач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71678"/>
            <a:ext cx="3786214" cy="35719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МЕРОПРИЯТИЙ по преодолению низкого уровня вовлечённости родителей в учебно-воспитательный процесс и управление школой на 2021 год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9" y="2071678"/>
            <a:ext cx="3786214" cy="35719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МЕРОПРИЯТИЙ по повышению школьного благополучия на 2021 год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357554" y="1571612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607851" y="160733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428604"/>
            <a:ext cx="8503920" cy="5670444"/>
          </a:xfrm>
        </p:spPr>
        <p:txBody>
          <a:bodyPr/>
          <a:lstStyle/>
          <a:p>
            <a:r>
              <a:rPr lang="ru-RU" sz="4000" dirty="0" smtClean="0"/>
              <a:t>Описание подходов к разработке </a:t>
            </a:r>
            <a:r>
              <a:rPr lang="ru-RU" sz="4000" b="1" dirty="0" smtClean="0"/>
              <a:t>Среднесрочной программы развития ОО</a:t>
            </a:r>
            <a:r>
              <a:rPr lang="ru-RU" sz="4000" dirty="0" smtClean="0"/>
              <a:t>, Концепции развития образовательной организации, программы </a:t>
            </a:r>
            <a:r>
              <a:rPr lang="ru-RU" sz="4000" dirty="0" err="1" smtClean="0"/>
              <a:t>антирисковых</a:t>
            </a:r>
            <a:r>
              <a:rPr lang="ru-RU" sz="4000" dirty="0" smtClean="0"/>
              <a:t> мер содержится в Методических рекомендации по ведению ИС МЭДК проекта «500+»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cap="all" dirty="0" smtClean="0"/>
              <a:t>План мероприятий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по преодолению низкого уровня вовлеченности родителей в учебно-воспитательный процесс и управление школой на 2021  год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643049"/>
          <a:ext cx="9143998" cy="5214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072644"/>
                <a:gridCol w="233642"/>
                <a:gridCol w="1847919"/>
                <a:gridCol w="966438"/>
                <a:gridCol w="1338146"/>
                <a:gridCol w="1072639"/>
                <a:gridCol w="1306285"/>
              </a:tblGrid>
              <a:tr h="131425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в соответствии с риском</a:t>
                      </a:r>
                      <a:endParaRPr lang="ru-RU" sz="1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604594">
                <a:tc gridSpan="8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1.Всестороннее изучение контингента родителей. Выявление причин низкого уровня вовлеченности родителей</a:t>
                      </a:r>
                      <a:endParaRPr lang="ru-RU" sz="1600" dirty="0"/>
                    </a:p>
                  </a:txBody>
                  <a:tcPr marL="94492" marR="9449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29089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Собрать всесторонний полный банк данных о семьях и родителях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семей и условий семейного воспитания посещение семей, собеседование, анкетирование родителей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Февраль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Аналитические справки, сводные таблицы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Кл.руководители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Педагоги, учащиеся, родители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8715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dk1"/>
                </a:solidFill>
              </a:rPr>
              <a:t>1.Всестороннее изучение контингента родителей. Выявление причин низкого уровня вовлеченности родителей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27175"/>
          <a:ext cx="9143999" cy="569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976562"/>
                <a:gridCol w="1214446"/>
                <a:gridCol w="1428760"/>
                <a:gridCol w="1000132"/>
                <a:gridCol w="100009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Обеспечить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эффективную организацию образовательного процесса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родителей по выявлению причин низкого уровня вовлеченности в образовательный процесс анкетирование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февраль -март 2021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при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директоре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Аналитическая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справка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Кл. руководители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endParaRPr lang="ru-RU" sz="160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Мониторинг и диагностика по следующим направлениям: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-качество образовательных услуг по предметам;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-учебные и внеурочные достижения обучающихся;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-оценка качества образования родителями;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-образовательные потребности учащихся;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-состояние здоровья обучающихся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 результатов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Июнь-август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Сводные таблицы, диагностические карты, аналитические справки и т.п.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Кл.руководители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родители, учащиеся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2.Разработка и реализация мероприятий по повышению уровня вовлеченности родителей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0"/>
          <a:ext cx="9144000" cy="564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09874"/>
                <a:gridCol w="1031882"/>
                <a:gridCol w="1270008"/>
                <a:gridCol w="1349384"/>
                <a:gridCol w="1158852"/>
              </a:tblGrid>
              <a:tr h="884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уровень родительской мотивации к осуществлению контроля по успеваемости, исправлению неудовлетворительных и нежелательных оценок.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 по вопросам организации учебного процесса детей  (родительские собрания, индивидуальные беседы, консультации, мастер-классы, практикумы)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Протоколы заседаний,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фотоотчеты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Кл. руководители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УВР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2.Разработка и реализация мероприятий по повышению уровня вовлеченности родителей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36742"/>
                <a:gridCol w="1111258"/>
                <a:gridCol w="1524000"/>
                <a:gridCol w="1524000"/>
                <a:gridCol w="1524000"/>
              </a:tblGrid>
              <a:tr h="578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1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уровень родительской мотивации к осуществлению контроля по успеваемости, исправлению неудовлетворительных и нежелательных оценок.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родительского лектория по вопросам  ГИА для обучающихся 9, 11  классов.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мастер-классы по подготовке к ГИА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-круглый   стол (психологическая поддержка выпускника)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участие родителей в пробных экзаменах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Пакет ознакомительных документов.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Кл.руководители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УВР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7219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Оформление информационного стенда в школе «В помощь родителям»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фотографии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УВР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2.Разработка и реализация мероприятий по повышению уровня вовлеченности родителей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001157" cy="6454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146"/>
                <a:gridCol w="2117144"/>
                <a:gridCol w="1209796"/>
                <a:gridCol w="1058571"/>
                <a:gridCol w="1285409"/>
                <a:gridCol w="1003091"/>
              </a:tblGrid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2984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уровень родительской мотивации к осуществлению контроля по успеваемости, исправлению неудовлетворительных и нежелательных оценок.</a:t>
                      </a:r>
                    </a:p>
                    <a:p>
                      <a:endParaRPr lang="ru-RU" sz="1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Размещение материалов для родителей на сайте школы (полезная информация по безопасности, отдыху и оздоровлению, материалы по ГИА)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 информатики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017157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Психолого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педагогическое просвещение родителей с привлечением психологов ДДТ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Новозыбковского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городского округа  (Практикумы, тренинги)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60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Фото/ видео материалы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УВР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2.Разработка и реализация мероприятий по повышению уровня вовлеченности родителей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25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31295"/>
                <a:gridCol w="1106095"/>
                <a:gridCol w="1451750"/>
                <a:gridCol w="1106095"/>
                <a:gridCol w="126276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 родителей в жизнь школы, класса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«Домашнее участие»  (помощь собственному ребенку в обучении, создание условий для получения им образования)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Собеседование,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акты обследования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2.Разработка и реализация мероприятий по повышению уровня вовлеченности родителей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1" cy="582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067629"/>
                <a:gridCol w="998559"/>
                <a:gridCol w="1305808"/>
                <a:gridCol w="1305808"/>
                <a:gridCol w="942197"/>
              </a:tblGrid>
              <a:tr h="496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4718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 родителей в жизнь школы, класса</a:t>
                      </a:r>
                    </a:p>
                    <a:p>
                      <a:endParaRPr lang="ru-RU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совместной урочной и внеурочной деятельности родителей, педагогов, учащихся: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подготовка и проведение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досуговых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мероприятий («День знаний», «Новый год», «День матери», «Веселые старты» и т.д.),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благоустройство школьного двора и прилегающей территории (уход за клумбами,  скашивание травы, оформление фасада школы к Дню Победы,  уход за мемориалами), - участие  в благотворительных акциях, акциях муниципального, регионального и всероссийского уровня.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Совещание при директоре, приказы, справки по итогам деятельности.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Фото/видеоотчеты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Администрация, классные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руководители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2.Разработка и реализация мероприятий по повышению уровня вовлеченности родителей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8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долю родителей, участвующих в управлении образовательным процессом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групповых родительских чатов в соц.сетях 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ВКонтакте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Viber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WhatsApp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справка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Кл.руководители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2.Разработка и реализация мероприятий по повышению уровня вовлеченности родителей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8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долю родителей, участвующих в управлении образовательным процессом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Вовлечение родителей в работу родительского комитета, Управляющего Совета школы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Протоколы заседаний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Директор школы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Кл.руководители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Педагоги, родители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3.Работа  с </a:t>
            </a:r>
            <a:r>
              <a:rPr lang="ru-RU" sz="1800" b="1" dirty="0" err="1" smtClean="0"/>
              <a:t>педколлективом</a:t>
            </a:r>
            <a:r>
              <a:rPr lang="ru-RU" sz="1800" b="1" dirty="0" smtClean="0"/>
              <a:t>  по вовлечению родителей  в образовательный процесс и управление школой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1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269"/>
                <a:gridCol w="3302925"/>
                <a:gridCol w="1075372"/>
                <a:gridCol w="1228995"/>
                <a:gridCol w="1606176"/>
                <a:gridCol w="872264"/>
              </a:tblGrid>
              <a:tr h="459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7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Повысить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психолого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педагогическую компетенцию педагогов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Изучение и внедрение способов и практик  по выстраиванию неконфликтного общения с семьями обучающихся, выстраиванию открытых, эффективных, доверительных и сотруднических отношений с   семьей, с учетом индивидуальных особенностей семей: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-участие в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вебинарах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-заседания МО классных руководителей,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-участие в работе городских МО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-педагогический консилиум,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-семинар- практикум с психологом,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-мастер-классы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Протоколы заседаний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Фото/видеоотчеты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Аналитические справки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Кл.руководители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школы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Зам.директора по УВР,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38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Педагог- организатор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Психологи ДДТ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Элементы можно классифицировать по трем группам: концептуальные, процессуальные и непосредственно управленческие.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sz="2000" b="1" cap="all" dirty="0" smtClean="0"/>
              <a:t>План мероприятий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по повышению школьного благополучия на 2021 год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071546"/>
          <a:ext cx="9144002" cy="558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730498"/>
                <a:gridCol w="1190634"/>
                <a:gridCol w="1111258"/>
                <a:gridCol w="1428760"/>
                <a:gridCol w="1158852"/>
              </a:tblGrid>
              <a:tr h="1383831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в соответствии с риском: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9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Проанализировать эмоциональное состояние школьников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психодиагностики по выявлению социального статуса учащихся школы, выявлению форм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дезадаптации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учащихся,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стрессоустойчивости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уровня тревожности и агрессии, акцентуации характера,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профнаправленности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Аналитическая 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Кл.руководители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психолог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Обучающиеся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642918"/>
            <a:ext cx="8534400" cy="344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89248"/>
                <a:gridCol w="952506"/>
                <a:gridCol w="1508136"/>
                <a:gridCol w="1111258"/>
                <a:gridCol w="1158852"/>
              </a:tblGrid>
              <a:tr h="613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753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Устранить факторы, влияющие  на  негативное эмоциональное состояние школьников.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Коррекционные занятия с элементами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тренинговых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упражнений по формированию нравственных ценностей, по развитию навыков компетентного поведения, навыка противостоянию групповому давлению и толерантности, формированию этических норм поведения, по развитию коммуникативных способностей детей.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Методические разработки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Педагог- организатор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Обучающиеся, педагоги, 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299"/>
          <a:ext cx="9001157" cy="580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3"/>
                <a:gridCol w="2857493"/>
                <a:gridCol w="1214446"/>
                <a:gridCol w="1116243"/>
                <a:gridCol w="1250169"/>
                <a:gridCol w="1062613"/>
              </a:tblGrid>
              <a:tr h="37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0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Устранить факторы, влияющие  на  негативное эмоциональное состояние школьников.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психологических и правовых часов общения, диспутов, информационных лекций по профилактике деструктивного поведения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Фото/видеоотчеты, сценарии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Педагог- организатор, классные руководители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Обучающиеся, педагоги,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5603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мини-лекций, семинаров, практикумов, дискуссий, деловых игр для повышения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педагогической компетенции родителей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Памятки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Педагог- организатор, классные руководители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родители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028820"/>
                <a:gridCol w="1357322"/>
                <a:gridCol w="1214446"/>
                <a:gridCol w="1214446"/>
                <a:gridCol w="1042966"/>
              </a:tblGrid>
              <a:tr h="41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6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Устранить факторы, влияющие  на  негативное эмоциональное состояние школьников.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профилактических часов, обучающих семинаров по освоению методов эффективного взаимодействия с детьми, по предупреждению случаев жестокого обращения с детьми.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Фото/видеоотчеты, сценарии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Всесторонний мониторинг  школьного контингента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99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333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Изучить , проанализировать и составить объективную оценку  школьного контингента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Проведение диагностики по всем категориям школьного контингента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Анализ результатов диагностики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Февраль -март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Аналитическая справка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Зам.директора по УВР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Педагог- организатор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Педагоги, психолог ДДТ (по согласованию)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16118"/>
                <a:gridCol w="1031882"/>
                <a:gridCol w="1524000"/>
                <a:gridCol w="1524000"/>
                <a:gridCol w="1524000"/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Обучить педагогов психотехническим приемам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негативных эмоциональных состояний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диагностики -профессиональное выгорание педагогов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результатов диагностики профессионального выгорания педагога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Корректировка модели управления ОО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Февраль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Март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Диагностические карты педагогов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модель управления ОО (схема и описание)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Зам.директора по УВР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Зам.директора по УВР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Директор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2" y="1643050"/>
          <a:ext cx="9001158" cy="391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2"/>
                <a:gridCol w="1785950"/>
                <a:gridCol w="1357322"/>
                <a:gridCol w="1357322"/>
                <a:gridCol w="1214446"/>
                <a:gridCol w="114297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Провести тренинги с целью преодоления эмоциональной напряженности и профессионального выгорания педагогов и по решению проблемных педагогических ситуаций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Семинар-практикум «профессиональное выгорание педагога: причина, коррекция и профилактика»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Тренинг «Педагогические ситуации и их решение»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фотоотчет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фотоотчет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Провести анализ профессионального выгорания после проведенных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Анкетирование «Профессиональное выгорание педагогов»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результатов анкетирования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анкетирования педагогов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 Директора по УВР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858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Разработка мероприятий по профилактике </a:t>
            </a:r>
            <a:r>
              <a:rPr lang="ru-RU" sz="1800" dirty="0" err="1" smtClean="0"/>
              <a:t>девиантного</a:t>
            </a:r>
            <a:r>
              <a:rPr lang="ru-RU" sz="1800" dirty="0" smtClean="0"/>
              <a:t> поведения обучающихся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9"/>
          <a:ext cx="9144000" cy="585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36742"/>
                <a:gridCol w="1111258"/>
                <a:gridCol w="1524000"/>
                <a:gridCol w="1524000"/>
                <a:gridCol w="1524000"/>
              </a:tblGrid>
              <a:tr h="423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3420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реализация  мероприятий по профилактике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осуществление комплекса мероприятий по профилактике правонарушений,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(работа Совета профилактики, взаимодействие с КДН, социальный паспорт класса, школы).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– Май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 мероприятий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Зам.директора по УВР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Разработка мероприятий по профилактике </a:t>
            </a:r>
            <a:r>
              <a:rPr lang="ru-RU" sz="1800" dirty="0" err="1" smtClean="0"/>
              <a:t>девиантного</a:t>
            </a:r>
            <a:r>
              <a:rPr lang="ru-RU" sz="1800" dirty="0" smtClean="0"/>
              <a:t> поведения обучающихся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142984"/>
          <a:ext cx="9144002" cy="5755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833687"/>
                <a:gridCol w="1143008"/>
                <a:gridCol w="1357322"/>
                <a:gridCol w="1143008"/>
                <a:gridCol w="1142977"/>
              </a:tblGrid>
              <a:tr h="367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78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реализация  мероприятий по профилактике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обучающихся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банка данных об образе жизни семей обучающихся, о положении детей в системе внутрисемейных отношений, выявление негативных привычек подростков, взаимоотношения подростков с педагогами школы (анкетирование обучающихся, проведение диагностических методик изучения личности ребенка).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– Май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Зам.директора по УВР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Элементы управленческого цикла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1" y="1714488"/>
            <a:ext cx="2500330" cy="17859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концептуальные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714488"/>
            <a:ext cx="2428892" cy="17859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процессуальные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72199" y="1714488"/>
            <a:ext cx="2428892" cy="17859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управленческие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000100" y="4214819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00298" y="3429000"/>
            <a:ext cx="378621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14348" y="4143380"/>
            <a:ext cx="3429024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Концепция развития образовательной организации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3" y="4143380"/>
            <a:ext cx="3571900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Среднесрочная программа развития ОО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Разработка мероприятий по профилактике </a:t>
            </a:r>
            <a:r>
              <a:rPr lang="ru-RU" sz="1800" dirty="0" err="1" smtClean="0"/>
              <a:t>девиантного</a:t>
            </a:r>
            <a:r>
              <a:rPr lang="ru-RU" sz="1800" dirty="0" smtClean="0"/>
              <a:t> поведения обучающихся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174868"/>
                <a:gridCol w="873132"/>
                <a:gridCol w="1524000"/>
                <a:gridCol w="1524000"/>
                <a:gridCol w="1524000"/>
              </a:tblGrid>
              <a:tr h="639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221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реализация  мероприятий по профилактике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профилактической работы с учащимися (тренинги, беседы, помощь в трудоустройстве, занятость в каникулярное время, вовлечение во внеурочную деятельность, волонтерское движение, наставничество).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Зам.директора по УВР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Разработка мероприятий по профилактике </a:t>
            </a:r>
            <a:r>
              <a:rPr lang="ru-RU" sz="2800" dirty="0" err="1" smtClean="0"/>
              <a:t>девиантного</a:t>
            </a:r>
            <a:r>
              <a:rPr lang="ru-RU" sz="2800" dirty="0" smtClean="0"/>
              <a:t> поведения обучающихся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08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Эффективная реализация  мероприятий по профилактике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обучающихся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профилактической работы с родителями (практикумы, совместные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мероприятия, посещение семей.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Фото, видео отчеты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Зам.директора по УВР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Организация взаимодействия с городскими службами психолого-педагогического сопровождения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53"/>
          <a:ext cx="9144000" cy="671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29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525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специалистов ДДТ в целях эффективной реализации совместных мероприятий по ведению психолого-педагогического сопровождения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материалов психологами ДДТ по вопросам всесторонней диагностики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запросу школы 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запросу школы 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 Родители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Организация взаимодействия с городскими службами психолого-педагогического сопровождения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2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1714512"/>
                <a:gridCol w="1071570"/>
                <a:gridCol w="1214446"/>
                <a:gridCol w="1143008"/>
                <a:gridCol w="118584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специалистов ДДТ в целях эффективной реализации совместных мероприятий по ведению психолого-педагогического сопровождения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консультативной работы с педагогами (обучающие семинары, тренинги, мастер – классы)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запросу школы 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Фото-, видеоотчеты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Организация взаимодействия с городскими службами психолого-педагогического сопровождения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1428760"/>
                <a:gridCol w="857256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специалистов ДДТ в целях эффективной реализации совместных мероприятий по ведению психолого-педагогического сопровождения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коррекционных занятий с детьми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(тренинги, индивидуальные беседы)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запросу школы в течение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обучающиеся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Организация взаимодействия с городскими службами психолого-педагогического сопровождения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1333520"/>
                <a:gridCol w="1524000"/>
                <a:gridCol w="1524000"/>
                <a:gridCol w="1524000"/>
                <a:gridCol w="1524000"/>
              </a:tblGrid>
              <a:tr h="477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9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специалистов ДДТ в целях эффективной реализации совместных мероприятий по ведению психолого-педагогического сопровождения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коррекционных занятий с детьми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(тренинги, индивидуальные беседы)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запросу школы в течение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справка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Организация взаимодействия с городскими службами психолого-педагогического сопровождения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2" y="1600200"/>
          <a:ext cx="9001158" cy="406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2"/>
                <a:gridCol w="1500198"/>
                <a:gridCol w="1500198"/>
                <a:gridCol w="1643074"/>
                <a:gridCol w="1285884"/>
                <a:gridCol w="128585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реализации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специалистов ДДТ в целях эффективной реализации совместных мероприятий по ведению психолого-педагогического сопровождения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просветительской работы с родителями учащихся (практикумы, деловые игры, консультации)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запросу школы в течение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Фото-, видеоотчеты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«Разработка концептуальных документов: постановка целей, задач и показателей результативности»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7"/>
            <a:ext cx="8229600" cy="250032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Ссылка на </a:t>
            </a:r>
            <a:r>
              <a:rPr lang="ru-RU" dirty="0" err="1" smtClean="0"/>
              <a:t>вебинар</a:t>
            </a:r>
            <a:r>
              <a:rPr lang="ru-RU" dirty="0" smtClean="0"/>
              <a:t> ФГБУ ФИОКО</a:t>
            </a:r>
          </a:p>
          <a:p>
            <a:pPr>
              <a:buNone/>
            </a:pPr>
            <a:r>
              <a:rPr lang="ru-RU" dirty="0" smtClean="0"/>
              <a:t>для школ и кураторов 15.04.2021</a:t>
            </a:r>
          </a:p>
          <a:p>
            <a:r>
              <a:rPr lang="ru-RU" u="sng" dirty="0" smtClean="0">
                <a:hlinkClick r:id="rId2"/>
              </a:rPr>
              <a:t>https://youtu.be/czOZIEgnF6U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3600" i="1" dirty="0" smtClean="0">
                <a:solidFill>
                  <a:schemeClr val="accent2"/>
                </a:solidFill>
                <a:latin typeface="Arial Black" pitchFamily="34" charset="0"/>
              </a:rPr>
              <a:t>УВАЖАЕМЫЕ КОЛЛЕГИ!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chemeClr val="accent2"/>
                </a:solidFill>
                <a:latin typeface="Arial Black" pitchFamily="34" charset="0"/>
              </a:rPr>
              <a:t>Риски низких результатов преодолимы, успех проекта зависит от совместных усилий!</a:t>
            </a:r>
          </a:p>
          <a:p>
            <a:pPr algn="ctr"/>
            <a:endParaRPr lang="ru-RU" sz="3600" i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3600" i="1" dirty="0" smtClean="0">
                <a:solidFill>
                  <a:schemeClr val="accent2"/>
                </a:solidFill>
                <a:latin typeface="Arial Black" pitchFamily="34" charset="0"/>
              </a:rPr>
              <a:t>Желаем успехов!</a:t>
            </a:r>
          </a:p>
          <a:p>
            <a:pPr algn="ctr"/>
            <a:endParaRPr lang="ru-RU" i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0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68025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400" b="1" spc="-1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r>
                        <a:rPr lang="ru-RU" sz="2400" b="1" spc="1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реализации,</a:t>
                      </a:r>
                      <a:r>
                        <a:rPr lang="ru-RU" sz="2400" b="1" spc="1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краткая </a:t>
                      </a:r>
                      <a:r>
                        <a:rPr lang="ru-RU" sz="2400" b="1" spc="-1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3500">
                        <a:spcAft>
                          <a:spcPts val="0"/>
                        </a:spcAft>
                        <a:tabLst>
                          <a:tab pos="968375" algn="l"/>
                          <a:tab pos="1887220" algn="l"/>
                        </a:tabLst>
                      </a:pPr>
                      <a:r>
                        <a:rPr lang="ru-RU" sz="24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Основное</a:t>
                      </a:r>
                      <a:r>
                        <a:rPr lang="ru-RU" sz="2400" b="1" spc="-1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внимание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2400" b="1" spc="-5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2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документе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04074">
                <a:tc>
                  <a:txBody>
                    <a:bodyPr/>
                    <a:lstStyle/>
                    <a:p>
                      <a:pPr marL="67945" marR="62865">
                        <a:spcAft>
                          <a:spcPts val="0"/>
                        </a:spcAft>
                        <a:tabLst>
                          <a:tab pos="1265555" algn="l"/>
                        </a:tabLst>
                      </a:pPr>
                      <a:r>
                        <a:rPr lang="ru-RU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Среднесрочная</a:t>
                      </a:r>
                      <a:r>
                        <a:rPr lang="ru-RU" sz="2400" spc="-1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r>
                        <a:rPr lang="ru-RU" sz="2400" spc="-10" dirty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1595">
                        <a:spcAft>
                          <a:spcPts val="0"/>
                        </a:spcAft>
                        <a:tabLst>
                          <a:tab pos="521970" algn="l"/>
                          <a:tab pos="1154430" algn="l"/>
                        </a:tabLst>
                      </a:pPr>
                      <a:r>
                        <a:rPr lang="ru-RU" sz="2400" spc="-5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2400" spc="-2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2400" spc="-10" dirty="0">
                          <a:latin typeface="Times New Roman"/>
                          <a:ea typeface="Times New Roman"/>
                          <a:cs typeface="Times New Roman"/>
                        </a:rPr>
                        <a:t>оперативное управление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15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План действий: задачи развития «в моменте», описание того, как будут созданы условия для выхода из зоны риска снижения </a:t>
                      </a:r>
                      <a:r>
                        <a:rPr lang="ru-RU" sz="2400" spc="-1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br>
              <a:rPr lang="ru-RU" dirty="0" smtClean="0"/>
            </a:br>
            <a:r>
              <a:rPr lang="ru-RU" dirty="0" smtClean="0"/>
              <a:t>Среднесрочной программы развития: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 smtClean="0"/>
              <a:t>Титульный лист</a:t>
            </a:r>
          </a:p>
          <a:p>
            <a:pPr lvl="0"/>
            <a:r>
              <a:rPr lang="ru-RU" sz="4000" b="1" dirty="0" smtClean="0"/>
              <a:t>Паспорт</a:t>
            </a:r>
          </a:p>
          <a:p>
            <a:r>
              <a:rPr lang="ru-RU" sz="4000" b="1" dirty="0" smtClean="0"/>
              <a:t>Основное содержание</a:t>
            </a:r>
          </a:p>
          <a:p>
            <a:pPr lvl="0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Титульный лист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Содержит наименование образовательной организации, место для согласования директором (дата, подпись, печать).</a:t>
            </a:r>
            <a:endParaRPr lang="ru-R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zi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ablon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физика ИП - копия</Template>
  <TotalTime>433</TotalTime>
  <Words>3866</Words>
  <Application>Microsoft Office PowerPoint</Application>
  <PresentationFormat>Экран (4:3)</PresentationFormat>
  <Paragraphs>702</Paragraphs>
  <Slides>68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68</vt:i4>
      </vt:variant>
    </vt:vector>
  </HeadingPairs>
  <TitlesOfParts>
    <vt:vector size="70" baseType="lpstr">
      <vt:lpstr>Fizika</vt:lpstr>
      <vt:lpstr>shablon10</vt:lpstr>
      <vt:lpstr>Разработка среднесрочной программы ОО в рамках проекта «500+»</vt:lpstr>
      <vt:lpstr>Слайд 2</vt:lpstr>
      <vt:lpstr>Основные отличия концепции развития ОО от среднесрочной программы развитияОО</vt:lpstr>
      <vt:lpstr>Слайд 4</vt:lpstr>
      <vt:lpstr>Слайд 5</vt:lpstr>
      <vt:lpstr>Элементы управленческого цикла </vt:lpstr>
      <vt:lpstr>Слайд 7</vt:lpstr>
      <vt:lpstr>Структура  Среднесрочной программы развития:</vt:lpstr>
      <vt:lpstr>  Титульный лист</vt:lpstr>
      <vt:lpstr>Паспорт </vt:lpstr>
      <vt:lpstr>Паспорт </vt:lpstr>
      <vt:lpstr>Паспорт </vt:lpstr>
      <vt:lpstr>Паспорт </vt:lpstr>
      <vt:lpstr>Паспорт </vt:lpstr>
      <vt:lpstr>Паспорт </vt:lpstr>
      <vt:lpstr>Паспорт </vt:lpstr>
      <vt:lpstr>Паспорт </vt:lpstr>
      <vt:lpstr>Основное содержание </vt:lpstr>
      <vt:lpstr>Основное содержание</vt:lpstr>
      <vt:lpstr>Основное содержание</vt:lpstr>
      <vt:lpstr>Основное содержание</vt:lpstr>
      <vt:lpstr>Слайд 22</vt:lpstr>
      <vt:lpstr>Самодиагностика</vt:lpstr>
      <vt:lpstr>Самодиагностика</vt:lpstr>
      <vt:lpstr>Слайд 25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Паспорт программы</vt:lpstr>
      <vt:lpstr> 2. Основное содержание  программы:</vt:lpstr>
      <vt:lpstr> 2. Основное содержание  программы:</vt:lpstr>
      <vt:lpstr>  II. Мероприятия Среднесрочной программы и направления, обеспечивающие реализацию ее задач  </vt:lpstr>
      <vt:lpstr> План мероприятий  по преодолению низкого уровня вовлеченности родителей в учебно-воспитательный процесс и управление школой на 2021  год </vt:lpstr>
      <vt:lpstr> 1.Всестороннее изучение контингента родителей. Выявление причин низкого уровня вовлеченности родителей</vt:lpstr>
      <vt:lpstr>2.Разработка и реализация мероприятий по повышению уровня вовлеченности родителей</vt:lpstr>
      <vt:lpstr>2.Разработка и реализация мероприятий по повышению уровня вовлеченности родителей</vt:lpstr>
      <vt:lpstr>2.Разработка и реализация мероприятий по повышению уровня вовлеченности родителей</vt:lpstr>
      <vt:lpstr>2.Разработка и реализация мероприятий по повышению уровня вовлеченности родителей</vt:lpstr>
      <vt:lpstr>2.Разработка и реализация мероприятий по повышению уровня вовлеченности родителей</vt:lpstr>
      <vt:lpstr>2.Разработка и реализация мероприятий по повышению уровня вовлеченности родителей</vt:lpstr>
      <vt:lpstr>2.Разработка и реализация мероприятий по повышению уровня вовлеченности родителей</vt:lpstr>
      <vt:lpstr>3.Работа  с педколлективом  по вовлечению родителей  в образовательный процесс и управление школой</vt:lpstr>
      <vt:lpstr>План мероприятий  по повышению школьного благополучия на 2021 год  </vt:lpstr>
      <vt:lpstr> 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vt:lpstr>
      <vt:lpstr>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vt:lpstr>
      <vt:lpstr>Выявление причин и условий высокого уровня тревожности, планирование и реализация мероприятий по устранению факторов, влияющих на  негативное эмоциональное состояние школьников.</vt:lpstr>
      <vt:lpstr>Всесторонний мониторинг  школьного контингента </vt:lpstr>
      <vt:lpstr>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</vt:lpstr>
      <vt:lpstr>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</vt:lpstr>
      <vt:lpstr>Организация работы по повышению психолого-педагогической грамотности педагогов, устранению  недостатков культуры педагогического общения, формированию навыков   конструктивного решения   проблемных педагогических ситуаций,   овладению способами профилактики и преодоления эмоциональной напряженности</vt:lpstr>
      <vt:lpstr>Разработка мероприятий по профилактике девиантного поведения обучающихся</vt:lpstr>
      <vt:lpstr>Разработка мероприятий по профилактике девиантного поведения обучающихся</vt:lpstr>
      <vt:lpstr>Разработка мероприятий по профилактике девиантного поведения обучающихся</vt:lpstr>
      <vt:lpstr>Разработка мероприятий по профилактике девиантного поведения обучающихся</vt:lpstr>
      <vt:lpstr>   Организация взаимодействия с городскими службами психолого-педагогического сопровождения</vt:lpstr>
      <vt:lpstr>Организация взаимодействия с городскими службами психолого-педагогического сопровождения</vt:lpstr>
      <vt:lpstr>Организация взаимодействия с городскими службами психолого-педагогического сопровождения</vt:lpstr>
      <vt:lpstr>Организация взаимодействия с городскими службами психолого-педагогического сопровождения</vt:lpstr>
      <vt:lpstr>Организация взаимодействия с городскими службами психолого-педагогического сопровождения</vt:lpstr>
      <vt:lpstr>«Разработка концептуальных документов: постановка целей, задач и показателей результативности»</vt:lpstr>
      <vt:lpstr>Слайд 68</vt:lpstr>
    </vt:vector>
  </TitlesOfParts>
  <Company>KrotySOFT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48</cp:revision>
  <dcterms:created xsi:type="dcterms:W3CDTF">2022-03-08T14:52:46Z</dcterms:created>
  <dcterms:modified xsi:type="dcterms:W3CDTF">2022-03-15T05:22:46Z</dcterms:modified>
</cp:coreProperties>
</file>