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8" r:id="rId1"/>
  </p:sldMasterIdLst>
  <p:sldIdLst>
    <p:sldId id="256" r:id="rId2"/>
    <p:sldId id="257" r:id="rId3"/>
    <p:sldId id="313" r:id="rId4"/>
    <p:sldId id="314" r:id="rId5"/>
    <p:sldId id="315" r:id="rId6"/>
    <p:sldId id="316" r:id="rId7"/>
    <p:sldId id="311" r:id="rId8"/>
    <p:sldId id="286" r:id="rId9"/>
    <p:sldId id="307" r:id="rId10"/>
    <p:sldId id="308" r:id="rId11"/>
    <p:sldId id="309" r:id="rId12"/>
    <p:sldId id="310" r:id="rId13"/>
    <p:sldId id="281" r:id="rId14"/>
  </p:sldIdLst>
  <p:sldSz cx="9144000" cy="6858000" type="screen4x3"/>
  <p:notesSz cx="9926638" cy="6797675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PT Sans" charset="-52"/>
      <p:regular r:id="rId21"/>
      <p:bold r:id="rId22"/>
      <p:italic r:id="rId23"/>
      <p:bold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466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491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9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4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48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2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582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31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1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1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2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1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3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5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7685" y="6303975"/>
            <a:ext cx="90805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0" dirty="0">
                <a:solidFill>
                  <a:srgbClr val="586A8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008" y="1150119"/>
            <a:ext cx="4021836" cy="17404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592" y="2806284"/>
            <a:ext cx="8752840" cy="3245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0975" marR="14401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Центр</a:t>
            </a: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образования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цифрового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800" b="1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гуманитарного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профилей</a:t>
            </a:r>
            <a:endParaRPr sz="2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«Точка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роста»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lang="ru-RU" sz="1800" b="1" spc="-5" dirty="0" smtClean="0">
                <a:latin typeface="Arial"/>
                <a:cs typeface="Arial"/>
              </a:rPr>
              <a:t>МУНИЦИПАЛЬНОЕ ОБЩЕОБРАЗОВАТЕЛЬНОЕ УЧРЕЖДЕНИЕ –</a:t>
            </a: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lang="ru-RU" sz="1800" b="1" spc="-5" dirty="0" smtClean="0">
                <a:latin typeface="Arial"/>
                <a:cs typeface="Arial"/>
              </a:rPr>
              <a:t> СРЕДНЯЯ ОБЩЕОБРАЗОВАТЕЛЬНАЯ ШКОЛА №3 Г. УНЕЧА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9268" y="147828"/>
            <a:ext cx="671830" cy="627380"/>
            <a:chOff x="239268" y="147828"/>
            <a:chExt cx="671830" cy="627380"/>
          </a:xfrm>
        </p:grpSpPr>
        <p:sp>
          <p:nvSpPr>
            <p:cNvPr id="7" name="object 7"/>
            <p:cNvSpPr/>
            <p:nvPr/>
          </p:nvSpPr>
          <p:spPr>
            <a:xfrm>
              <a:off x="252222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" y="339851"/>
              <a:ext cx="370205" cy="286385"/>
            </a:xfrm>
            <a:custGeom>
              <a:avLst/>
              <a:gdLst/>
              <a:ahLst/>
              <a:cxnLst/>
              <a:rect l="l" t="t" r="r" b="b"/>
              <a:pathLst>
                <a:path w="370205" h="286384">
                  <a:moveTo>
                    <a:pt x="156591" y="6477"/>
                  </a:moveTo>
                  <a:lnTo>
                    <a:pt x="154381" y="4318"/>
                  </a:lnTo>
                  <a:lnTo>
                    <a:pt x="61696" y="4318"/>
                  </a:lnTo>
                  <a:lnTo>
                    <a:pt x="59423" y="6477"/>
                  </a:lnTo>
                  <a:lnTo>
                    <a:pt x="59423" y="9398"/>
                  </a:lnTo>
                  <a:lnTo>
                    <a:pt x="156591" y="9398"/>
                  </a:lnTo>
                  <a:lnTo>
                    <a:pt x="156591" y="6477"/>
                  </a:lnTo>
                  <a:close/>
                </a:path>
                <a:path w="370205" h="286384">
                  <a:moveTo>
                    <a:pt x="189979" y="50"/>
                  </a:moveTo>
                  <a:lnTo>
                    <a:pt x="179908" y="50"/>
                  </a:lnTo>
                  <a:lnTo>
                    <a:pt x="179908" y="9398"/>
                  </a:lnTo>
                  <a:lnTo>
                    <a:pt x="189979" y="9398"/>
                  </a:lnTo>
                  <a:lnTo>
                    <a:pt x="189979" y="50"/>
                  </a:lnTo>
                  <a:close/>
                </a:path>
                <a:path w="370205" h="286384">
                  <a:moveTo>
                    <a:pt x="280695" y="50"/>
                  </a:moveTo>
                  <a:lnTo>
                    <a:pt x="241668" y="50"/>
                  </a:lnTo>
                  <a:lnTo>
                    <a:pt x="241668" y="9398"/>
                  </a:lnTo>
                  <a:lnTo>
                    <a:pt x="280695" y="9398"/>
                  </a:lnTo>
                  <a:lnTo>
                    <a:pt x="280695" y="50"/>
                  </a:lnTo>
                  <a:close/>
                </a:path>
                <a:path w="370205" h="286384">
                  <a:moveTo>
                    <a:pt x="369951" y="19050"/>
                  </a:moveTo>
                  <a:lnTo>
                    <a:pt x="368249" y="11557"/>
                  </a:lnTo>
                  <a:lnTo>
                    <a:pt x="363601" y="5600"/>
                  </a:lnTo>
                  <a:lnTo>
                    <a:pt x="356717" y="1524"/>
                  </a:lnTo>
                  <a:lnTo>
                    <a:pt x="348297" y="0"/>
                  </a:lnTo>
                  <a:lnTo>
                    <a:pt x="330111" y="0"/>
                  </a:lnTo>
                  <a:lnTo>
                    <a:pt x="330111" y="9398"/>
                  </a:lnTo>
                  <a:lnTo>
                    <a:pt x="354698" y="9398"/>
                  </a:lnTo>
                  <a:lnTo>
                    <a:pt x="359879" y="13728"/>
                  </a:lnTo>
                  <a:lnTo>
                    <a:pt x="359879" y="251968"/>
                  </a:lnTo>
                  <a:lnTo>
                    <a:pt x="354698" y="256286"/>
                  </a:lnTo>
                  <a:lnTo>
                    <a:pt x="209588" y="256286"/>
                  </a:lnTo>
                  <a:lnTo>
                    <a:pt x="207314" y="258445"/>
                  </a:lnTo>
                  <a:lnTo>
                    <a:pt x="207314" y="275336"/>
                  </a:lnTo>
                  <a:lnTo>
                    <a:pt x="205346" y="276987"/>
                  </a:lnTo>
                  <a:lnTo>
                    <a:pt x="164604" y="276987"/>
                  </a:lnTo>
                  <a:lnTo>
                    <a:pt x="162585" y="275336"/>
                  </a:lnTo>
                  <a:lnTo>
                    <a:pt x="162585" y="258445"/>
                  </a:lnTo>
                  <a:lnTo>
                    <a:pt x="160324" y="256286"/>
                  </a:lnTo>
                  <a:lnTo>
                    <a:pt x="15265" y="256286"/>
                  </a:lnTo>
                  <a:lnTo>
                    <a:pt x="10071" y="251968"/>
                  </a:lnTo>
                  <a:lnTo>
                    <a:pt x="10071" y="13728"/>
                  </a:lnTo>
                  <a:lnTo>
                    <a:pt x="15265" y="9398"/>
                  </a:lnTo>
                  <a:lnTo>
                    <a:pt x="39789" y="9398"/>
                  </a:lnTo>
                  <a:lnTo>
                    <a:pt x="39789" y="0"/>
                  </a:lnTo>
                  <a:lnTo>
                    <a:pt x="21602" y="0"/>
                  </a:lnTo>
                  <a:lnTo>
                    <a:pt x="13195" y="1524"/>
                  </a:lnTo>
                  <a:lnTo>
                    <a:pt x="6324" y="5600"/>
                  </a:lnTo>
                  <a:lnTo>
                    <a:pt x="1701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701" y="254127"/>
                  </a:lnTo>
                  <a:lnTo>
                    <a:pt x="6324" y="260096"/>
                  </a:lnTo>
                  <a:lnTo>
                    <a:pt x="13195" y="264160"/>
                  </a:lnTo>
                  <a:lnTo>
                    <a:pt x="21602" y="265684"/>
                  </a:lnTo>
                  <a:lnTo>
                    <a:pt x="152514" y="265684"/>
                  </a:lnTo>
                  <a:lnTo>
                    <a:pt x="152514" y="280543"/>
                  </a:lnTo>
                  <a:lnTo>
                    <a:pt x="159004" y="286385"/>
                  </a:lnTo>
                  <a:lnTo>
                    <a:pt x="210883" y="286385"/>
                  </a:lnTo>
                  <a:lnTo>
                    <a:pt x="217385" y="280543"/>
                  </a:lnTo>
                  <a:lnTo>
                    <a:pt x="217385" y="276987"/>
                  </a:lnTo>
                  <a:lnTo>
                    <a:pt x="217385" y="265684"/>
                  </a:lnTo>
                  <a:lnTo>
                    <a:pt x="348297" y="265684"/>
                  </a:lnTo>
                  <a:lnTo>
                    <a:pt x="356717" y="264160"/>
                  </a:lnTo>
                  <a:lnTo>
                    <a:pt x="363601" y="260096"/>
                  </a:lnTo>
                  <a:lnTo>
                    <a:pt x="368249" y="254127"/>
                  </a:lnTo>
                  <a:lnTo>
                    <a:pt x="369951" y="246761"/>
                  </a:lnTo>
                  <a:lnTo>
                    <a:pt x="369951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6" y="344423"/>
              <a:ext cx="97536" cy="731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3672" y="320052"/>
              <a:ext cx="150495" cy="272415"/>
            </a:xfrm>
            <a:custGeom>
              <a:avLst/>
              <a:gdLst/>
              <a:ahLst/>
              <a:cxnLst/>
              <a:rect l="l" t="t" r="r" b="b"/>
              <a:pathLst>
                <a:path w="150495" h="272415">
                  <a:moveTo>
                    <a:pt x="150444" y="15481"/>
                  </a:moveTo>
                  <a:lnTo>
                    <a:pt x="149440" y="12179"/>
                  </a:lnTo>
                  <a:lnTo>
                    <a:pt x="145389" y="5765"/>
                  </a:lnTo>
                  <a:lnTo>
                    <a:pt x="145389" y="11049"/>
                  </a:lnTo>
                  <a:lnTo>
                    <a:pt x="145389" y="258305"/>
                  </a:lnTo>
                  <a:lnTo>
                    <a:pt x="141160" y="255257"/>
                  </a:lnTo>
                  <a:lnTo>
                    <a:pt x="135813" y="253479"/>
                  </a:lnTo>
                  <a:lnTo>
                    <a:pt x="5041" y="253479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65"/>
                  </a:lnTo>
                  <a:lnTo>
                    <a:pt x="144716" y="4699"/>
                  </a:lnTo>
                  <a:lnTo>
                    <a:pt x="144132" y="3797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6169" y="258178"/>
                  </a:lnTo>
                  <a:lnTo>
                    <a:pt x="141668" y="260718"/>
                  </a:lnTo>
                  <a:lnTo>
                    <a:pt x="148526" y="267957"/>
                  </a:lnTo>
                  <a:lnTo>
                    <a:pt x="150444" y="272402"/>
                  </a:lnTo>
                  <a:lnTo>
                    <a:pt x="150444" y="258305"/>
                  </a:lnTo>
                  <a:lnTo>
                    <a:pt x="150444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20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48" y="190487"/>
                  </a:moveTo>
                  <a:lnTo>
                    <a:pt x="107556" y="187693"/>
                  </a:lnTo>
                  <a:lnTo>
                    <a:pt x="103339" y="184391"/>
                  </a:lnTo>
                  <a:lnTo>
                    <a:pt x="100228" y="184645"/>
                  </a:lnTo>
                  <a:lnTo>
                    <a:pt x="76530" y="210807"/>
                  </a:lnTo>
                  <a:lnTo>
                    <a:pt x="63665" y="197853"/>
                  </a:lnTo>
                  <a:lnTo>
                    <a:pt x="60540" y="197726"/>
                  </a:lnTo>
                  <a:lnTo>
                    <a:pt x="56540" y="201155"/>
                  </a:lnTo>
                  <a:lnTo>
                    <a:pt x="56388" y="204076"/>
                  </a:lnTo>
                  <a:lnTo>
                    <a:pt x="58229" y="205981"/>
                  </a:lnTo>
                  <a:lnTo>
                    <a:pt x="74739" y="221856"/>
                  </a:lnTo>
                  <a:lnTo>
                    <a:pt x="75399" y="222110"/>
                  </a:lnTo>
                  <a:lnTo>
                    <a:pt x="76085" y="222237"/>
                  </a:lnTo>
                  <a:lnTo>
                    <a:pt x="78155" y="222237"/>
                  </a:lnTo>
                  <a:lnTo>
                    <a:pt x="79590" y="221602"/>
                  </a:lnTo>
                  <a:lnTo>
                    <a:pt x="89446" y="210807"/>
                  </a:lnTo>
                  <a:lnTo>
                    <a:pt x="106070" y="192519"/>
                  </a:lnTo>
                  <a:lnTo>
                    <a:pt x="107848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065" y="320040"/>
              <a:ext cx="145402" cy="2583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8452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20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6" y="344423"/>
              <a:ext cx="97536" cy="731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056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508" y="285000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083"/>
                  </a:moveTo>
                  <a:lnTo>
                    <a:pt x="27127" y="4686"/>
                  </a:lnTo>
                  <a:lnTo>
                    <a:pt x="23596" y="1358"/>
                  </a:lnTo>
                  <a:lnTo>
                    <a:pt x="23596" y="8623"/>
                  </a:lnTo>
                  <a:lnTo>
                    <a:pt x="23596" y="54724"/>
                  </a:lnTo>
                  <a:lnTo>
                    <a:pt x="23596" y="64122"/>
                  </a:lnTo>
                  <a:lnTo>
                    <a:pt x="23596" y="180454"/>
                  </a:lnTo>
                  <a:lnTo>
                    <a:pt x="14300" y="191884"/>
                  </a:lnTo>
                  <a:lnTo>
                    <a:pt x="4965" y="180454"/>
                  </a:lnTo>
                  <a:lnTo>
                    <a:pt x="4965" y="64122"/>
                  </a:lnTo>
                  <a:lnTo>
                    <a:pt x="23596" y="64122"/>
                  </a:lnTo>
                  <a:lnTo>
                    <a:pt x="23596" y="54724"/>
                  </a:lnTo>
                  <a:lnTo>
                    <a:pt x="4965" y="54724"/>
                  </a:lnTo>
                  <a:lnTo>
                    <a:pt x="4965" y="8623"/>
                  </a:lnTo>
                  <a:lnTo>
                    <a:pt x="9131" y="4686"/>
                  </a:lnTo>
                  <a:lnTo>
                    <a:pt x="19418" y="4686"/>
                  </a:lnTo>
                  <a:lnTo>
                    <a:pt x="23596" y="8623"/>
                  </a:lnTo>
                  <a:lnTo>
                    <a:pt x="23596" y="1358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4300" y="199504"/>
                  </a:lnTo>
                  <a:lnTo>
                    <a:pt x="20548" y="191884"/>
                  </a:lnTo>
                  <a:lnTo>
                    <a:pt x="28562" y="182105"/>
                  </a:lnTo>
                  <a:lnTo>
                    <a:pt x="28562" y="64122"/>
                  </a:lnTo>
                  <a:lnTo>
                    <a:pt x="28562" y="54724"/>
                  </a:lnTo>
                  <a:lnTo>
                    <a:pt x="28562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936" y="280428"/>
              <a:ext cx="38100" cy="219710"/>
            </a:xfrm>
            <a:custGeom>
              <a:avLst/>
              <a:gdLst/>
              <a:ahLst/>
              <a:cxnLst/>
              <a:rect l="l" t="t" r="r" b="b"/>
              <a:pathLst>
                <a:path w="38100" h="219709">
                  <a:moveTo>
                    <a:pt x="37985" y="18275"/>
                  </a:moveTo>
                  <a:lnTo>
                    <a:pt x="36487" y="11176"/>
                  </a:lnTo>
                  <a:lnTo>
                    <a:pt x="35255" y="9398"/>
                  </a:lnTo>
                  <a:lnTo>
                    <a:pt x="32410" y="5321"/>
                  </a:lnTo>
                  <a:lnTo>
                    <a:pt x="28181" y="2578"/>
                  </a:lnTo>
                  <a:lnTo>
                    <a:pt x="28181" y="13322"/>
                  </a:lnTo>
                  <a:lnTo>
                    <a:pt x="28181" y="59423"/>
                  </a:lnTo>
                  <a:lnTo>
                    <a:pt x="28181" y="69850"/>
                  </a:lnTo>
                  <a:lnTo>
                    <a:pt x="28181" y="186042"/>
                  </a:lnTo>
                  <a:lnTo>
                    <a:pt x="19011" y="197472"/>
                  </a:lnTo>
                  <a:lnTo>
                    <a:pt x="9804" y="186042"/>
                  </a:lnTo>
                  <a:lnTo>
                    <a:pt x="9804" y="69850"/>
                  </a:lnTo>
                  <a:lnTo>
                    <a:pt x="28181" y="69850"/>
                  </a:lnTo>
                  <a:lnTo>
                    <a:pt x="28181" y="59423"/>
                  </a:lnTo>
                  <a:lnTo>
                    <a:pt x="9804" y="59423"/>
                  </a:lnTo>
                  <a:lnTo>
                    <a:pt x="9804" y="13322"/>
                  </a:lnTo>
                  <a:lnTo>
                    <a:pt x="13919" y="9398"/>
                  </a:lnTo>
                  <a:lnTo>
                    <a:pt x="24066" y="9398"/>
                  </a:lnTo>
                  <a:lnTo>
                    <a:pt x="28181" y="13322"/>
                  </a:lnTo>
                  <a:lnTo>
                    <a:pt x="28181" y="2578"/>
                  </a:lnTo>
                  <a:lnTo>
                    <a:pt x="26377" y="1397"/>
                  </a:lnTo>
                  <a:lnTo>
                    <a:pt x="19011" y="0"/>
                  </a:lnTo>
                  <a:lnTo>
                    <a:pt x="11620" y="1397"/>
                  </a:lnTo>
                  <a:lnTo>
                    <a:pt x="5575" y="5321"/>
                  </a:lnTo>
                  <a:lnTo>
                    <a:pt x="1498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393" y="189725"/>
                  </a:lnTo>
                  <a:lnTo>
                    <a:pt x="13716" y="206400"/>
                  </a:lnTo>
                  <a:lnTo>
                    <a:pt x="13716" y="217284"/>
                  </a:lnTo>
                  <a:lnTo>
                    <a:pt x="16002" y="219443"/>
                  </a:lnTo>
                  <a:lnTo>
                    <a:pt x="21780" y="219443"/>
                  </a:lnTo>
                  <a:lnTo>
                    <a:pt x="24117" y="217284"/>
                  </a:lnTo>
                  <a:lnTo>
                    <a:pt x="24117" y="206578"/>
                  </a:lnTo>
                  <a:lnTo>
                    <a:pt x="31369" y="197472"/>
                  </a:lnTo>
                  <a:lnTo>
                    <a:pt x="37642" y="189725"/>
                  </a:lnTo>
                  <a:lnTo>
                    <a:pt x="37985" y="188709"/>
                  </a:lnTo>
                  <a:lnTo>
                    <a:pt x="37985" y="67424"/>
                  </a:lnTo>
                  <a:lnTo>
                    <a:pt x="37985" y="61722"/>
                  </a:lnTo>
                  <a:lnTo>
                    <a:pt x="37985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412" y="504443"/>
              <a:ext cx="52069" cy="38100"/>
            </a:xfrm>
            <a:custGeom>
              <a:avLst/>
              <a:gdLst/>
              <a:ahLst/>
              <a:cxnLst/>
              <a:rect l="l" t="t" r="r" b="b"/>
              <a:pathLst>
                <a:path w="52070" h="38100">
                  <a:moveTo>
                    <a:pt x="51574" y="6096"/>
                  </a:moveTo>
                  <a:lnTo>
                    <a:pt x="51269" y="3302"/>
                  </a:lnTo>
                  <a:lnTo>
                    <a:pt x="47091" y="0"/>
                  </a:lnTo>
                  <a:lnTo>
                    <a:pt x="44018" y="254"/>
                  </a:lnTo>
                  <a:lnTo>
                    <a:pt x="20167" y="26784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55" y="34886"/>
                  </a:lnTo>
                  <a:lnTo>
                    <a:pt x="15481" y="35179"/>
                  </a:lnTo>
                  <a:lnTo>
                    <a:pt x="16687" y="36068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053" y="37846"/>
                  </a:lnTo>
                  <a:lnTo>
                    <a:pt x="21145" y="37846"/>
                  </a:lnTo>
                  <a:lnTo>
                    <a:pt x="22110" y="37846"/>
                  </a:lnTo>
                  <a:lnTo>
                    <a:pt x="23533" y="37211"/>
                  </a:lnTo>
                  <a:lnTo>
                    <a:pt x="49796" y="8128"/>
                  </a:lnTo>
                  <a:lnTo>
                    <a:pt x="51574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3094" y="123739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4294" y="249682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5181" y="249682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23" y="278228"/>
            <a:ext cx="7543800" cy="1724063"/>
          </a:xfrm>
        </p:spPr>
        <p:txBody>
          <a:bodyPr>
            <a:normAutofit/>
          </a:bodyPr>
          <a:lstStyle/>
          <a:p>
            <a:pPr lvl="0">
              <a:lnSpc>
                <a:spcPts val="1575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FF0000"/>
                </a:solidFill>
              </a:rPr>
              <a:t>Форма наставнического взаимодействия 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(модуль  «Оказание первой медицинской помощи») 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мастер-класс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ru-RU" sz="1800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знаю, как это делать, и научу вас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  <a:spcAft>
                <a:spcPts val="750"/>
              </a:spcAft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Обучать - значит вдвойне учиться.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750"/>
              </a:spcAft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Ж. 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Жубер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 smtClean="0">
              <a:solidFill>
                <a:srgbClr val="181818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b="1" dirty="0">
              <a:solidFill>
                <a:srgbClr val="181818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02" y="119205"/>
            <a:ext cx="1707028" cy="961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02291"/>
            <a:ext cx="3482263" cy="3866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24" y="2636912"/>
            <a:ext cx="2910356" cy="1936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714" y="4653136"/>
            <a:ext cx="3019716" cy="20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46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575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Примерная структура проведения МК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spc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8037275" cy="2961827"/>
          </a:xfrm>
        </p:spPr>
        <p:txBody>
          <a:bodyPr/>
          <a:lstStyle/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проблемы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актуализация знаний участников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данной проблеме;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возможности </a:t>
            </a: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высказываться каждому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участнику;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объединение в группы для решения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с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представление результатов </a:t>
            </a: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обсуждение и корректировка результатов работы (рефлексия)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3" y="188640"/>
            <a:ext cx="170702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17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69" y="490232"/>
            <a:ext cx="1707028" cy="963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6604"/>
            <a:ext cx="7224357" cy="17022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«Формирование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современных навыков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предметным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областям, а также совершенствование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центрах «Точки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26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Центра и учащиеся 11 класса проводят мастер –класс для учителей района)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8024" y="2469987"/>
            <a:ext cx="4148285" cy="3119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7" y="2420888"/>
            <a:ext cx="422894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24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7244"/>
          <a:stretch>
            <a:fillRect/>
          </a:stretch>
        </p:blipFill>
        <p:spPr>
          <a:xfrm>
            <a:off x="928662" y="2000240"/>
            <a:ext cx="7424318" cy="38736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Прямоугольник 66"/>
          <p:cNvSpPr txBox="1"/>
          <p:nvPr/>
        </p:nvSpPr>
        <p:spPr>
          <a:xfrm>
            <a:off x="825746" y="781097"/>
            <a:ext cx="711336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/>
          </a:p>
        </p:txBody>
      </p:sp>
      <p:sp>
        <p:nvSpPr>
          <p:cNvPr id="166" name="Прямоугольник 30"/>
          <p:cNvSpPr txBox="1"/>
          <p:nvPr/>
        </p:nvSpPr>
        <p:spPr>
          <a:xfrm>
            <a:off x="571472" y="1000108"/>
            <a:ext cx="802640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Жизненно-важные компетенции формируются только В ЖИЗНИ.</a:t>
            </a:r>
          </a:p>
        </p:txBody>
      </p:sp>
      <p:sp>
        <p:nvSpPr>
          <p:cNvPr id="167" name="Прямоугольник 31"/>
          <p:cNvSpPr txBox="1"/>
          <p:nvPr/>
        </p:nvSpPr>
        <p:spPr>
          <a:xfrm>
            <a:off x="1378289" y="319433"/>
            <a:ext cx="63874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ШКОЛА=ЖИЗНЬ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97865" y="1844824"/>
            <a:ext cx="8746489" cy="4293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формы наставничества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«ученик – ученик»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обновления содержания предмета «ОБЖ» на базе Центра гуманитарного и цифрового профилей «Точка роста»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из опыта работы)</a:t>
            </a: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Руководитель Центра,</a:t>
            </a: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заместитель директора по УВР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Романенко Е.М.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573" y="1647856"/>
            <a:ext cx="8722854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является частью образовательной среды школы, на базе которой осуществляется: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  обновление содержания учебных предметов из предметных областей «Информатика», «Технология», «Основы безопасности жизнедеятельности»;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  внеурочная деятельность для поддержки изучения предметов технологической направленностей;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  дополнительное образование детей по программам технической направленностей;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  проведение внеклассных мероприятий для обучающихся;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  организация образовательных и социокультурных мероприятий.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362" y="1636497"/>
            <a:ext cx="872285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2397949"/>
            <a:ext cx="86928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содержания предметной области  </a:t>
            </a:r>
            <a:r>
              <a:rPr lang="ru-RU" sz="2800" b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«ОБЖ» осуществляется за счет </a:t>
            </a:r>
            <a:r>
              <a:rPr lang="ru-RU" sz="28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оборудования ТР для отработки приемов по оказанию первой медицинской помощи, обучения навыкам непрямого массажа сердца, искусственной вентиляции легких, </a:t>
            </a:r>
            <a:r>
              <a:rPr lang="ru-RU" sz="2800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прекардиального</a:t>
            </a:r>
            <a:r>
              <a:rPr lang="ru-RU" sz="28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удара, наложения повязок, жгутов, шин и транспортировки.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84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612861"/>
            <a:ext cx="9101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…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Правительству Российской Федерации при разработке национального проекта в сфере образования исходить из того, что в 2024 году необходимо обеспечить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а) </a:t>
            </a:r>
            <a:r>
              <a:rPr lang="ru-RU" b="0" i="0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достижение следующих целей и целевых показателей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</a:t>
            </a:r>
          </a:p>
          <a:p>
            <a:pPr algn="just" fontAlgn="base"/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pPr algn="just" fontAlgn="base"/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б) </a:t>
            </a:r>
            <a:r>
              <a:rPr lang="ru-RU" b="0" i="0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решение следующих задач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создание условий для развития 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наставничества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поддержки общественных инициатив и проектов, в том числе в сфере добровольчества (</a:t>
            </a:r>
            <a:r>
              <a:rPr lang="ru-RU" b="0" i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волонтерства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</a:p>
          <a:p>
            <a:pPr algn="just" fontAlgn="base"/>
            <a:r>
              <a:rPr lang="ru-RU" sz="1400" dirty="0" smtClean="0">
                <a:solidFill>
                  <a:srgbClr val="0070C0"/>
                </a:solidFill>
              </a:rPr>
              <a:t>Из Указа </a:t>
            </a:r>
            <a:r>
              <a:rPr lang="ru-RU" sz="1400" dirty="0">
                <a:solidFill>
                  <a:srgbClr val="0070C0"/>
                </a:solidFill>
              </a:rPr>
              <a:t>Президента РФ от 7 мая 2018 г. N 204 "О национальных целях и стратегических задачах развития Российской Федерации на период до 2024 года" </a:t>
            </a:r>
          </a:p>
          <a:p>
            <a:pPr algn="just" fontAlgn="base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just" fontAlgn="base"/>
            <a:endParaRPr lang="ru-RU" sz="1000" b="0" i="0" dirty="0" smtClean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362" y="1706958"/>
            <a:ext cx="8580992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362" y="1636497"/>
            <a:ext cx="872285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504" y="1706958"/>
            <a:ext cx="8580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наставничества является: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разносторонняя поддержка обучающихся с особыми образовательными или социальными потребностями либо временная помощь в адаптации к новым условиям</a:t>
            </a:r>
            <a:r>
              <a:rPr lang="ru-RU" sz="2000" spc="-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indent="270510" algn="just"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реализации лидерского</a:t>
            </a:r>
            <a:r>
              <a:rPr lang="ru-RU" sz="2000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потенциала.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образовательных, творческих или спортивных</a:t>
            </a:r>
            <a:r>
              <a:rPr lang="ru-RU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гибких навыков и</a:t>
            </a:r>
            <a:r>
              <a:rPr lang="ru-RU" sz="2000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180340" algn="l"/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в адаптации к новым условиям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180340" algn="l"/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	комфортных	условий	и	коммуникаций	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70510" algn="l"/>
              </a:tabLst>
            </a:pP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устойчивого сообщества обучающихся и сообщества</a:t>
            </a:r>
            <a:r>
              <a:rPr lang="ru-RU" sz="2000" spc="-1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благодарных выпускников.</a:t>
            </a:r>
            <a:endParaRPr lang="ru-RU" sz="2000" spc="-75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spcBef>
                <a:spcPts val="3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7016" y="1772816"/>
            <a:ext cx="8856984" cy="4176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«Место наставничеству, верности традициям есть в любом деле.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Люди прогрессивно мыслящие, духовно и нравственно сильные,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это хорошо понимают и делают все, чтобы их начинания имели развитие, чтобы на смену им приходили те, кто сохранит и преумножит достигнутое. 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навыков».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Президент Российской Федерации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В.В.Путин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                  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Церемония вручения государственных наград Российской Федерации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                   за выдающиеся достижения в науке, культуре, образовании, медицине, 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производственной деятельности (Москва, Кремль, 22.09.2016г.) 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4"/>
            <a:ext cx="7452320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Нормативно - правовая база наставничества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1140" y="620688"/>
            <a:ext cx="1705355" cy="942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3963"/>
            <a:ext cx="8928991" cy="4715975"/>
          </a:xfrm>
        </p:spPr>
        <p:txBody>
          <a:bodyPr>
            <a:normAutofit fontScale="32500" lnSpcReduction="20000"/>
          </a:bodyPr>
          <a:lstStyle/>
          <a:p>
            <a:r>
              <a:rPr lang="ru-RU" sz="3400" b="1" u="sng" dirty="0" smtClean="0">
                <a:solidFill>
                  <a:schemeClr val="bg1">
                    <a:lumMod val="50000"/>
                  </a:schemeClr>
                </a:solidFill>
              </a:rPr>
              <a:t>Федеральный уровень</a:t>
            </a:r>
          </a:p>
          <a:p>
            <a:pPr>
              <a:lnSpc>
                <a:spcPct val="120000"/>
              </a:lnSpc>
            </a:pPr>
            <a:r>
              <a:rPr lang="ru-RU" sz="3400" dirty="0" smtClean="0"/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1</a:t>
            </a:r>
            <a:r>
              <a:rPr lang="ru-RU" sz="3400" b="1" dirty="0">
                <a:solidFill>
                  <a:schemeClr val="tx1"/>
                </a:solidFill>
              </a:rPr>
              <a:t>. ФЗ РФ №273 «Об образовании», ст.28, 47, 48</a:t>
            </a:r>
            <a:r>
              <a:rPr lang="ru-RU" sz="34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2. Указ Президента РФ от 2 марта 2018 года №94 «Об учреждении знака отличия «За наставничество».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3</a:t>
            </a:r>
            <a:r>
              <a:rPr lang="ru-RU" sz="3400" b="1" dirty="0">
                <a:solidFill>
                  <a:schemeClr val="tx1"/>
                </a:solidFill>
              </a:rPr>
              <a:t>. Указ Президента РФ от 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sz="3400" b="1" dirty="0" smtClean="0">
                <a:solidFill>
                  <a:schemeClr val="tx1"/>
                </a:solidFill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ru-RU" sz="3400" b="1" dirty="0">
                <a:solidFill>
                  <a:schemeClr val="tx1"/>
                </a:solidFill>
              </a:rPr>
              <a:t>4. </a:t>
            </a:r>
            <a:r>
              <a:rPr lang="ru-RU" sz="3400" b="1" dirty="0" smtClean="0">
                <a:solidFill>
                  <a:schemeClr val="tx1"/>
                </a:solidFill>
              </a:rPr>
              <a:t>Федеральный проект «Современная школа» </a:t>
            </a:r>
            <a:r>
              <a:rPr lang="ru-RU" sz="3400" b="1" dirty="0">
                <a:solidFill>
                  <a:schemeClr val="tx1"/>
                </a:solidFill>
              </a:rPr>
              <a:t>национального проекта </a:t>
            </a:r>
            <a:r>
              <a:rPr lang="ru-RU" sz="3400" b="1" dirty="0" smtClean="0">
                <a:solidFill>
                  <a:schemeClr val="tx1"/>
                </a:solidFill>
              </a:rPr>
              <a:t>«Образование»  (мр-14/02 </a:t>
            </a:r>
            <a:r>
              <a:rPr lang="ru-RU" sz="3400" b="1" dirty="0">
                <a:solidFill>
                  <a:schemeClr val="tx1"/>
                </a:solidFill>
              </a:rPr>
              <a:t>от 15 июля </a:t>
            </a:r>
            <a:r>
              <a:rPr lang="ru-RU" sz="3400" b="1" dirty="0" smtClean="0">
                <a:solidFill>
                  <a:schemeClr val="tx1"/>
                </a:solidFill>
              </a:rPr>
              <a:t>2019) </a:t>
            </a:r>
            <a:endParaRPr lang="ru-RU" sz="3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400" b="1" dirty="0" smtClean="0"/>
              <a:t>5. Распоряжение</a:t>
            </a:r>
            <a:r>
              <a:rPr lang="ru-RU" sz="3400" b="1" dirty="0"/>
              <a:t> Министерства просвещения Российской Федерации от 25 декабря 2019 года № Р-145 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  <a:r>
              <a:rPr lang="ru-RU" sz="3400" b="1" dirty="0" smtClean="0"/>
              <a:t>".</a:t>
            </a:r>
          </a:p>
          <a:p>
            <a:pPr>
              <a:lnSpc>
                <a:spcPct val="120000"/>
              </a:lnSpc>
            </a:pPr>
            <a:r>
              <a:rPr lang="ru-RU" sz="3400" b="1" dirty="0">
                <a:solidFill>
                  <a:schemeClr val="tx1"/>
                </a:solidFill>
              </a:rPr>
              <a:t>6</a:t>
            </a:r>
            <a:r>
              <a:rPr lang="ru-RU" sz="3400" i="1" dirty="0">
                <a:solidFill>
                  <a:schemeClr val="tx1"/>
                </a:solidFill>
              </a:rPr>
              <a:t>.  Письмо </a:t>
            </a:r>
            <a:r>
              <a:rPr lang="ru-RU" sz="3400" i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3400" i="1" dirty="0">
                <a:solidFill>
                  <a:schemeClr val="tx1"/>
                </a:solidFill>
              </a:rPr>
              <a:t> России от 23.01.2020 N МР-42/02 "О направлении целевой модели наставничества и методических рекомендаций" (вместе с "Методическими рекомендациями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  <a:r>
              <a:rPr lang="ru-RU" sz="3400" i="1" dirty="0" smtClean="0">
                <a:solidFill>
                  <a:schemeClr val="tx1"/>
                </a:solidFill>
              </a:rPr>
              <a:t>").</a:t>
            </a:r>
          </a:p>
          <a:p>
            <a:pPr>
              <a:lnSpc>
                <a:spcPct val="120000"/>
              </a:lnSpc>
            </a:pPr>
            <a:r>
              <a:rPr lang="ru-RU" sz="3400" b="1" u="sng" dirty="0" smtClean="0">
                <a:solidFill>
                  <a:schemeClr val="bg1">
                    <a:lumMod val="50000"/>
                  </a:schemeClr>
                </a:solidFill>
              </a:rPr>
              <a:t>Региональный уровень</a:t>
            </a:r>
          </a:p>
          <a:p>
            <a:pPr marL="133350" indent="0" algn="just">
              <a:lnSpc>
                <a:spcPct val="147000"/>
              </a:lnSpc>
              <a:spcAft>
                <a:spcPts val="0"/>
              </a:spcAft>
              <a:buNone/>
              <a:tabLst>
                <a:tab pos="222250" algn="l"/>
              </a:tabLst>
            </a:pPr>
            <a:r>
              <a:rPr lang="ru-RU" sz="3400" b="1" dirty="0">
                <a:solidFill>
                  <a:schemeClr val="tx1"/>
                </a:solidFill>
              </a:rPr>
              <a:t>1</a:t>
            </a:r>
            <a:r>
              <a:rPr lang="ru-RU" sz="3400" b="1" dirty="0" smtClean="0">
                <a:solidFill>
                  <a:schemeClr val="tx1"/>
                </a:solidFill>
              </a:rPr>
              <a:t>.</a:t>
            </a:r>
            <a:r>
              <a:rPr lang="ru-RU" sz="3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Целевая модель наставничества для организаций, осуществляющих образовательную деятельность по общеобразовательным программам, в том числе с применением лучших практик обмена </a:t>
            </a:r>
            <a:r>
              <a:rPr lang="ru-RU" sz="3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опытом </a:t>
            </a:r>
            <a:r>
              <a:rPr lang="ru-RU" sz="31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3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приказ департамента </a:t>
            </a:r>
            <a:r>
              <a:rPr lang="ru-RU" sz="3100" dirty="0">
                <a:solidFill>
                  <a:srgbClr val="000000"/>
                </a:solidFill>
                <a:ea typeface="Times New Roman" panose="02020603050405020304" pitchFamily="18" charset="0"/>
              </a:rPr>
              <a:t>образования и </a:t>
            </a:r>
            <a:r>
              <a:rPr lang="ru-RU" sz="3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науки</a:t>
            </a:r>
            <a:r>
              <a:rPr lang="ru-RU" sz="31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Брянской области</a:t>
            </a:r>
            <a:r>
              <a:rPr lang="ru-RU" sz="31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от </a:t>
            </a:r>
            <a:r>
              <a:rPr lang="ru-RU" sz="3100" dirty="0">
                <a:solidFill>
                  <a:srgbClr val="000000"/>
                </a:solidFill>
                <a:ea typeface="Times New Roman" panose="02020603050405020304" pitchFamily="18" charset="0"/>
              </a:rPr>
              <a:t>25. 10. 2021 года </a:t>
            </a:r>
            <a:r>
              <a:rPr lang="ru-RU" sz="3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№1479/1)</a:t>
            </a:r>
            <a:endParaRPr lang="ru-RU" sz="31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33350" lvl="0" indent="0">
              <a:lnSpc>
                <a:spcPct val="120000"/>
              </a:lnSpc>
              <a:spcAft>
                <a:spcPts val="0"/>
              </a:spcAft>
              <a:buClr>
                <a:srgbClr val="9DBFBE"/>
              </a:buClr>
              <a:buNone/>
              <a:tabLst>
                <a:tab pos="222250" algn="l"/>
              </a:tabLst>
            </a:pPr>
            <a:endParaRPr lang="ru-RU" sz="27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pPr fontAlgn="base"/>
            <a:endParaRPr lang="ru-RU" sz="2200" b="1" dirty="0" smtClean="0">
              <a:solidFill>
                <a:schemeClr val="tx1"/>
              </a:solidFill>
              <a:latin typeface="Open Sans"/>
            </a:endParaRPr>
          </a:p>
          <a:p>
            <a:pPr fontAlgn="base"/>
            <a:endParaRPr lang="ru-RU" sz="2200" b="1" dirty="0">
              <a:solidFill>
                <a:schemeClr val="tx1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48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645" y="1988840"/>
            <a:ext cx="7543800" cy="360040"/>
          </a:xfrm>
        </p:spPr>
        <p:txBody>
          <a:bodyPr>
            <a:normAutofit fontScale="90000"/>
          </a:bodyPr>
          <a:lstStyle/>
          <a:p>
            <a:pPr indent="182880" algn="ctr" eaLnBrk="0" fontAlgn="base" hangingPunct="0">
              <a:spcAft>
                <a:spcPts val="0"/>
              </a:spcAft>
              <a:tabLst>
                <a:tab pos="1881505" algn="l"/>
                <a:tab pos="2884805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Схема </a:t>
            </a:r>
            <a:r>
              <a:rPr lang="ru-RU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реализации формы наставничества </a:t>
            </a:r>
            <a:r>
              <a:rPr lang="ru-RU" sz="31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ru-RU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ученик – ученик».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5476027"/>
              </p:ext>
            </p:extLst>
          </p:nvPr>
        </p:nvGraphicFramePr>
        <p:xfrm>
          <a:off x="251520" y="1772815"/>
          <a:ext cx="8712968" cy="4602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72267">
                  <a:extLst>
                    <a:ext uri="{9D8B030D-6E8A-4147-A177-3AD203B41FA5}">
                      <a16:colId xmlns:a16="http://schemas.microsoft.com/office/drawing/2014/main" xmlns="" val="1035099537"/>
                    </a:ext>
                  </a:extLst>
                </a:gridCol>
                <a:gridCol w="3840701">
                  <a:extLst>
                    <a:ext uri="{9D8B030D-6E8A-4147-A177-3AD203B41FA5}">
                      <a16:colId xmlns:a16="http://schemas.microsoft.com/office/drawing/2014/main" xmlns="" val="3966615415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R="26035"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159302"/>
                  </a:ext>
                </a:extLst>
              </a:tr>
              <a:tr h="449747">
                <a:tc>
                  <a:txBody>
                    <a:bodyPr/>
                    <a:lstStyle/>
                    <a:p>
                      <a:pPr marR="26035"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программ наставничества в форме «Ученик – ученик».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Ученическая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8297469"/>
                  </a:ext>
                </a:extLst>
              </a:tr>
              <a:tr h="449747">
                <a:tc>
                  <a:txBody>
                    <a:bodyPr/>
                    <a:lstStyle/>
                    <a:p>
                      <a:pPr marR="7239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980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отбор наставников из числа активных    </a:t>
                      </a:r>
                      <a:r>
                        <a:rPr lang="ru-RU" sz="12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540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389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.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Собеседование</a:t>
                      </a:r>
                      <a:r>
                        <a:rPr lang="ru-RU" sz="1200" spc="-1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Создание. </a:t>
                      </a:r>
                      <a:r>
                        <a:rPr lang="ru-RU" sz="1200" spc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спользование,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базы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299534"/>
                  </a:ext>
                </a:extLst>
              </a:tr>
              <a:tr h="258534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проводится куратором.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586520"/>
                  </a:ext>
                </a:extLst>
              </a:tr>
              <a:tr h="899493">
                <a:tc>
                  <a:txBody>
                    <a:bodyPr/>
                    <a:lstStyle/>
                    <a:p>
                      <a:pPr marR="57150"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отбор учащихся, имеющих особые образовательные потребности, низкую учебную мотивацию, проблемы с адаптацией в коллективе, не включенные в школьное сообщество и желающих добровольно принять участие в</a:t>
                      </a:r>
                      <a:r>
                        <a:rPr lang="ru-RU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работы в группах, парах)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83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	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683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Листы 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опроса.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683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Составление, 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спользование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базы</a:t>
                      </a: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наставляемых.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8347174"/>
                  </a:ext>
                </a:extLst>
              </a:tr>
              <a:tr h="449747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пар, групп.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63040" algn="l"/>
                          <a:tab pos="217614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личных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встреч, 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консультации психолога.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куратором.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1630685"/>
                  </a:ext>
                </a:extLst>
              </a:tr>
              <a:tr h="899493">
                <a:tc>
                  <a:txBody>
                    <a:bodyPr/>
                    <a:lstStyle/>
                    <a:p>
                      <a:pPr marR="6921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67890" algn="l"/>
                          <a:tab pos="2670810" algn="l"/>
                          <a:tab pos="281114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Наставляемый      </a:t>
                      </a:r>
                      <a:r>
                        <a:rPr lang="ru-RU" sz="12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улучшает  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   </a:t>
                      </a:r>
                      <a:r>
                        <a:rPr lang="ru-RU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результаты,	</a:t>
                      </a:r>
                      <a:r>
                        <a:rPr lang="ru-RU" sz="12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   </a:t>
                      </a:r>
                      <a:r>
                        <a:rPr lang="ru-RU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	школьное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19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сообщество,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повышена мотивация и осознанность.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001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77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проект, улучшение показателей).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001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77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образовательных результатов,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943985"/>
                  </a:ext>
                </a:extLst>
              </a:tr>
              <a:tr h="258534">
                <a:tc>
                  <a:txBody>
                    <a:bodyPr/>
                    <a:lstStyle/>
                    <a:p>
                      <a:pPr marR="6096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68095" algn="l"/>
                          <a:tab pos="2518410" algn="l"/>
                        </a:tabLs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en-US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8420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31390" algn="l"/>
                        </a:tabLs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968430"/>
                  </a:ext>
                </a:extLst>
              </a:tr>
              <a:tr h="646338">
                <a:tc>
                  <a:txBody>
                    <a:bodyPr/>
                    <a:lstStyle/>
                    <a:p>
                      <a:pPr marR="66675" indent="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0870" algn="l"/>
                          <a:tab pos="28841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	уважаемый </a:t>
                      </a:r>
                      <a:r>
                        <a:rPr lang="ru-RU" sz="1200" spc="-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заслуженный	статус.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1125"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Чувствует свою причастность школьному сообществу.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9955"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1523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60648"/>
            <a:ext cx="1707028" cy="93886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8389440" y="548680"/>
            <a:ext cx="177964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70785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894</TotalTime>
  <Words>669</Words>
  <Application>Microsoft Office PowerPoint</Application>
  <PresentationFormat>Экран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Calibri</vt:lpstr>
      <vt:lpstr>Calibri Light</vt:lpstr>
      <vt:lpstr>Open Sans</vt:lpstr>
      <vt:lpstr>PT Sans</vt:lpstr>
      <vt:lpstr>Verdana</vt:lpstr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Нормативно - правовая база наставничества</vt:lpstr>
      <vt:lpstr>     Схема реализации формы наставничества  «ученик – ученик».     </vt:lpstr>
      <vt:lpstr>Форма наставнического взаимодействия   (модуль  «Оказание первой медицинской помощи») :   мастер-класс                 ( «Я знаю, как это делать, и научу вас»)  </vt:lpstr>
      <vt:lpstr>Примерная структура проведения МК  </vt:lpstr>
      <vt:lpstr>Районный семинар «Формирование у обучающихся современных навыков по предметным областям, а также совершенствование внеурочной деятельности в центрах «Точки роста» 26 января 2022 г. (Педагог Центра и учащиеся 11 класса проводят мастер –класс для учителей района)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Наталья Александровна</dc:creator>
  <cp:lastModifiedBy>Ольга</cp:lastModifiedBy>
  <cp:revision>75</cp:revision>
  <cp:lastPrinted>2022-02-28T09:56:46Z</cp:lastPrinted>
  <dcterms:created xsi:type="dcterms:W3CDTF">2021-09-13T20:55:07Z</dcterms:created>
  <dcterms:modified xsi:type="dcterms:W3CDTF">2022-03-01T08:29:28Z</dcterms:modified>
</cp:coreProperties>
</file>