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4" r:id="rId3"/>
    <p:sldId id="276" r:id="rId4"/>
    <p:sldId id="275" r:id="rId5"/>
    <p:sldId id="286" r:id="rId6"/>
    <p:sldId id="269" r:id="rId7"/>
    <p:sldId id="260" r:id="rId8"/>
    <p:sldId id="287" r:id="rId9"/>
    <p:sldId id="289" r:id="rId10"/>
    <p:sldId id="288" r:id="rId11"/>
    <p:sldId id="282" r:id="rId12"/>
    <p:sldId id="283" r:id="rId13"/>
    <p:sldId id="28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095227-2B7D-4F5D-A594-E69286C2A151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FEC15C-FBA6-4ECB-B63B-B93CE7D2B1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Разработка концептуальных документов: критерии и показатели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err="1" smtClean="0"/>
              <a:t>О.Г.Викульева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заведующий ЦНППМ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04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974840" cy="34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Методы сбора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тестирование; </a:t>
            </a:r>
          </a:p>
          <a:p>
            <a:r>
              <a:rPr lang="ru-RU" b="1" dirty="0" smtClean="0"/>
              <a:t>анкетирование, </a:t>
            </a:r>
          </a:p>
          <a:p>
            <a:r>
              <a:rPr lang="ru-RU" b="1" dirty="0" smtClean="0"/>
              <a:t>опрос, </a:t>
            </a:r>
          </a:p>
          <a:p>
            <a:r>
              <a:rPr lang="ru-RU" b="1" dirty="0" smtClean="0"/>
              <a:t>интервьюирование, </a:t>
            </a:r>
          </a:p>
          <a:p>
            <a:r>
              <a:rPr lang="ru-RU" b="1" dirty="0" smtClean="0"/>
              <a:t>наблюдение; </a:t>
            </a:r>
          </a:p>
          <a:p>
            <a:r>
              <a:rPr lang="ru-RU" b="1" dirty="0" smtClean="0"/>
              <a:t>беседа; </a:t>
            </a:r>
          </a:p>
          <a:p>
            <a:r>
              <a:rPr lang="ru-RU" b="1" dirty="0" smtClean="0"/>
              <a:t>анализ документации;</a:t>
            </a:r>
          </a:p>
          <a:p>
            <a:r>
              <a:rPr lang="ru-RU" b="1" dirty="0" smtClean="0"/>
              <a:t>диагностические контрольные работы;</a:t>
            </a:r>
          </a:p>
          <a:p>
            <a:r>
              <a:rPr lang="ru-RU" b="1" dirty="0" err="1" smtClean="0"/>
              <a:t>портфолио</a:t>
            </a:r>
            <a:r>
              <a:rPr lang="ru-RU" b="1" dirty="0" smtClean="0"/>
              <a:t> ученика;</a:t>
            </a:r>
          </a:p>
          <a:p>
            <a:r>
              <a:rPr lang="ru-RU" b="1" dirty="0" err="1" smtClean="0"/>
              <a:t>самообследование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посещение уроков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Подтверждение результата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Факторы риска</a:t>
                      </a:r>
                      <a:endParaRPr lang="ru-RU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Планируемые мероприятия</a:t>
                      </a:r>
                      <a:endParaRPr lang="ru-RU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Результат</a:t>
                      </a:r>
                      <a:endParaRPr lang="ru-RU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Недостаточная предметная и методическая компетентность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 методического сопровождения педагогов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Мастер-классы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Психологическая поддержка обучающихся с трудностями в обучении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 психолого-педагогического сопровождения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Диагностика</a:t>
                      </a:r>
                      <a:r>
                        <a:rPr lang="ru-RU" baseline="0" dirty="0" smtClean="0"/>
                        <a:t> обучающихся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учебной мотивации школьников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Организация </a:t>
                      </a:r>
                      <a:r>
                        <a:rPr lang="ru-RU" dirty="0" err="1" smtClean="0"/>
                        <a:t>профориентационной</a:t>
                      </a:r>
                      <a:r>
                        <a:rPr lang="ru-RU" dirty="0" smtClean="0"/>
                        <a:t> работы как мера повышения мотивации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Сценарии мероприятий по организации профориентации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сотрудничества семьи и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управляющего совета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Протоколы </a:t>
                      </a:r>
                      <a:r>
                        <a:rPr lang="ru-RU" smtClean="0"/>
                        <a:t>заседаний управляющего совета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Система работы по самоопределению</a:t>
            </a:r>
            <a:br>
              <a:rPr lang="ru-RU" sz="2700" dirty="0" smtClean="0"/>
            </a:br>
            <a:r>
              <a:rPr lang="ru-RU" sz="2700" dirty="0" smtClean="0"/>
              <a:t>и профессиональной ориентации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301608" cy="6021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Программа развития  УУД при получении основного общего образования: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освоения  обучающимися основной образовательной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программы ООО,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том числе на расширение возможностей профессиональной ориентации;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профессиональной ориентации обучающихся через систему работы педагогов, психологов, социальных педагогов; сотрудничество с базовыми предприятиями, ПОО, ОО ВО, центрами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работы; совместную деятельность обучающихся с родителями (законными представителями);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использование средств психолого-педагогической поддержки обучающихся и развитие консультационной помощи в их профессиональной ориентации, включающей диагностику профессиональных склонностей и профессионального потенциала обучающихся, их способностей и компетенций, необходимых для продолжения образования и выбора профессии (в том числе компьютерного профессионального тестирования и тренинга в специализированных центрах);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содержать направления деятельности по профессиональной ориентации обучающихся;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формы индивидуальной и групповой организации профессиональной  ориентации обучающихся по каждому из направлений («ярмарки профессий», дни открытых дверей, экскурсии, предметные недели, олимпиады, конкурсы).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Критерии -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существенный, отличительный признак,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 на основании которого производится оценка, 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определение или классификация  чего-либо</a:t>
            </a:r>
          </a:p>
          <a:p>
            <a:pPr algn="just"/>
            <a:r>
              <a:rPr lang="ru-RU" dirty="0" smtClean="0"/>
              <a:t>Для каждого критерия предполагается выработка системы показателей, характеризующих наличие и уровень развития данного критерия.</a:t>
            </a:r>
          </a:p>
          <a:p>
            <a:pPr algn="just"/>
            <a:r>
              <a:rPr lang="ru-RU" dirty="0" smtClean="0"/>
              <a:t>Критерий должен позволять производить измерение.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Методика описывает подходы к оценке значений показателей, утвержденных Приказом </a:t>
            </a:r>
            <a:r>
              <a:rPr lang="ru-RU" sz="2800" dirty="0" err="1"/>
              <a:t>Минобрнауки</a:t>
            </a:r>
            <a:r>
              <a:rPr lang="ru-RU" sz="2800" dirty="0"/>
              <a:t> России от 5 декабря 2014 г. № 1547 «Об утверждении показателей, характеризующих общие критерии оценки качества образовательной деятельности </a:t>
            </a:r>
            <a:r>
              <a:rPr lang="ru-RU" sz="2800" dirty="0" smtClean="0"/>
              <a:t>организаций</a:t>
            </a:r>
            <a:r>
              <a:rPr lang="ru-RU" sz="2800" dirty="0"/>
              <a:t>, осуществляющих образовательную деятельность»</a:t>
            </a:r>
          </a:p>
        </p:txBody>
      </p:sp>
    </p:spTree>
    <p:extLst>
      <p:ext uri="{BB962C8B-B14F-4D97-AF65-F5344CB8AC3E}">
        <p14:creationId xmlns="" xmlns:p14="http://schemas.microsoft.com/office/powerpoint/2010/main" val="43743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Критерии эффективности деятельности образовательной организации</a:t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(по Ю.А.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Конаржевскому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эффективность и действенность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управления;</a:t>
            </a:r>
          </a:p>
          <a:p>
            <a:r>
              <a:rPr lang="ru-RU" dirty="0" smtClean="0"/>
              <a:t>эффективность и действенность инновационной работы;</a:t>
            </a:r>
          </a:p>
          <a:p>
            <a:r>
              <a:rPr lang="ru-RU" dirty="0" smtClean="0"/>
              <a:t>состояние и продуктивность методической работы;</a:t>
            </a:r>
          </a:p>
          <a:p>
            <a:r>
              <a:rPr lang="ru-RU" dirty="0" smtClean="0"/>
              <a:t>состояние и действенность качества преподавания;</a:t>
            </a:r>
          </a:p>
          <a:p>
            <a:r>
              <a:rPr lang="ru-RU" dirty="0" smtClean="0"/>
              <a:t>состояние работы с родителями;</a:t>
            </a:r>
          </a:p>
          <a:p>
            <a:r>
              <a:rPr lang="ru-RU" dirty="0" smtClean="0"/>
              <a:t>уровень воспитанности учащихся;</a:t>
            </a:r>
          </a:p>
          <a:p>
            <a:r>
              <a:rPr lang="ru-RU" dirty="0" smtClean="0"/>
              <a:t>состояние здоровья и физического развития учащихся;</a:t>
            </a:r>
          </a:p>
          <a:p>
            <a:r>
              <a:rPr lang="ru-RU" dirty="0" smtClean="0"/>
              <a:t>состояние посещаемости учащимися учебных занятий;</a:t>
            </a:r>
          </a:p>
          <a:p>
            <a:r>
              <a:rPr lang="ru-RU" dirty="0" smtClean="0"/>
              <a:t>взаимодействие с внешней средой;</a:t>
            </a:r>
          </a:p>
          <a:p>
            <a:r>
              <a:rPr lang="ru-RU" dirty="0" smtClean="0"/>
              <a:t>уровень развития учащихся, успеваемость, качество знаний.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Показатель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Методологический инструмент, обеспечивающий </a:t>
            </a:r>
            <a:r>
              <a:rPr lang="ru-RU" dirty="0" err="1" smtClean="0"/>
              <a:t>возмож-ность</a:t>
            </a:r>
            <a:r>
              <a:rPr lang="ru-RU" dirty="0" smtClean="0"/>
              <a:t> проверки теоретических положений с помощью </a:t>
            </a:r>
            <a:r>
              <a:rPr lang="ru-RU" dirty="0" err="1" smtClean="0"/>
              <a:t>эмпи-рических</a:t>
            </a:r>
            <a:r>
              <a:rPr lang="ru-RU" dirty="0" smtClean="0"/>
              <a:t> данных.</a:t>
            </a:r>
          </a:p>
          <a:p>
            <a:pPr marL="0" indent="0" algn="ctr">
              <a:buNone/>
            </a:pPr>
            <a:r>
              <a:rPr lang="ru-RU" dirty="0" smtClean="0"/>
              <a:t> Различают </a:t>
            </a:r>
            <a:r>
              <a:rPr lang="ru-RU" dirty="0" smtClean="0">
                <a:solidFill>
                  <a:srgbClr val="FFFF00"/>
                </a:solidFill>
              </a:rPr>
              <a:t>качественные</a:t>
            </a:r>
            <a:r>
              <a:rPr lang="ru-RU" dirty="0" smtClean="0"/>
              <a:t> (фиксируют наличие или отсутствие определенного свойства) и </a:t>
            </a:r>
            <a:r>
              <a:rPr lang="ru-RU" dirty="0" smtClean="0">
                <a:solidFill>
                  <a:srgbClr val="FFFF00"/>
                </a:solidFill>
              </a:rPr>
              <a:t>количественные</a:t>
            </a:r>
            <a:r>
              <a:rPr lang="ru-RU" dirty="0" smtClean="0"/>
              <a:t>  (фиксируют </a:t>
            </a:r>
          </a:p>
          <a:p>
            <a:pPr marL="0" indent="0" algn="ctr">
              <a:buNone/>
            </a:pPr>
            <a:r>
              <a:rPr lang="ru-RU" dirty="0" smtClean="0"/>
              <a:t>меру его выраженности, развития) показатели.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Общие требования к показателям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широта охвата поля возможных проблем, результатов;</a:t>
            </a:r>
          </a:p>
          <a:p>
            <a:r>
              <a:rPr lang="ru-RU" sz="4000" dirty="0" smtClean="0"/>
              <a:t>возможность использования в практике управления;</a:t>
            </a:r>
          </a:p>
          <a:p>
            <a:r>
              <a:rPr lang="ru-RU" sz="4000" dirty="0" smtClean="0"/>
              <a:t>простота и надежность определения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Доля учащихся 9 классов, получивших документ об </a:t>
            </a:r>
            <a:r>
              <a:rPr lang="ru-RU" dirty="0" smtClean="0"/>
              <a:t>образовании</a:t>
            </a:r>
          </a:p>
          <a:p>
            <a:r>
              <a:rPr lang="ru-RU" dirty="0" smtClean="0"/>
              <a:t>Количество </a:t>
            </a:r>
          </a:p>
          <a:p>
            <a:r>
              <a:rPr lang="ru-RU" dirty="0" smtClean="0"/>
              <a:t>Наличие</a:t>
            </a:r>
          </a:p>
          <a:p>
            <a:r>
              <a:rPr lang="ru-RU" dirty="0" smtClean="0"/>
              <a:t>Соответствие </a:t>
            </a:r>
          </a:p>
          <a:p>
            <a:r>
              <a:rPr lang="ru-RU" dirty="0" smtClean="0"/>
              <a:t> и т.д.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75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могут быть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906" y="1772816"/>
            <a:ext cx="7476003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Критерий: стиль отношений в коллективе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Показатели:</a:t>
            </a:r>
          </a:p>
          <a:p>
            <a:r>
              <a:rPr lang="ru-RU" dirty="0" smtClean="0"/>
              <a:t>уважительное отношение к обучающимся со стороны педагогов и администрации;</a:t>
            </a:r>
          </a:p>
          <a:p>
            <a:r>
              <a:rPr lang="ru-RU" dirty="0" smtClean="0"/>
              <a:t>уважительное отношение к педагогам со стороны администрации;</a:t>
            </a:r>
          </a:p>
          <a:p>
            <a:r>
              <a:rPr lang="ru-RU" dirty="0" smtClean="0"/>
              <a:t>уважительное отношение администрации и педагогов к техническому персоналу;</a:t>
            </a:r>
          </a:p>
          <a:p>
            <a:r>
              <a:rPr lang="ru-RU" dirty="0" smtClean="0"/>
              <a:t>доступность администрации для педагогов, обучающихся и их родителей (законных представителей).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868</TotalTime>
  <Words>452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Паркет</vt:lpstr>
      <vt:lpstr>Разработка концептуальных документов: критерии и показатели </vt:lpstr>
      <vt:lpstr>Критерии -</vt:lpstr>
      <vt:lpstr>Слайд 3</vt:lpstr>
      <vt:lpstr>Критерии эффективности деятельности образовательной организации  (по Ю.А. Конаржевскому)</vt:lpstr>
      <vt:lpstr>Показатель</vt:lpstr>
      <vt:lpstr>Общие требования к показателям </vt:lpstr>
      <vt:lpstr>Показатели</vt:lpstr>
      <vt:lpstr>Критерии могут быть</vt:lpstr>
      <vt:lpstr>Критерий: стиль отношений в коллективе</vt:lpstr>
      <vt:lpstr>Слайд 10</vt:lpstr>
      <vt:lpstr>Методы сбора</vt:lpstr>
      <vt:lpstr>Подтверждение результата</vt:lpstr>
      <vt:lpstr>Система работы по самоопределению и профессиональной ориентации обучающихся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«дорожных карт»</dc:title>
  <dc:creator>Admin</dc:creator>
  <cp:lastModifiedBy>Ольга</cp:lastModifiedBy>
  <cp:revision>87</cp:revision>
  <dcterms:created xsi:type="dcterms:W3CDTF">2021-01-16T20:37:02Z</dcterms:created>
  <dcterms:modified xsi:type="dcterms:W3CDTF">2022-02-25T12:08:27Z</dcterms:modified>
</cp:coreProperties>
</file>