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9" r:id="rId2"/>
    <p:sldId id="261" r:id="rId3"/>
    <p:sldId id="263" r:id="rId4"/>
    <p:sldId id="265" r:id="rId5"/>
    <p:sldId id="275" r:id="rId6"/>
    <p:sldId id="274" r:id="rId7"/>
    <p:sldId id="266" r:id="rId8"/>
    <p:sldId id="264" r:id="rId9"/>
    <p:sldId id="267" r:id="rId10"/>
    <p:sldId id="268" r:id="rId11"/>
    <p:sldId id="269" r:id="rId12"/>
    <p:sldId id="270" r:id="rId13"/>
    <p:sldId id="271" r:id="rId14"/>
    <p:sldId id="273" r:id="rId15"/>
    <p:sldId id="272" r:id="rId16"/>
    <p:sldId id="257" r:id="rId17"/>
    <p:sldId id="276" r:id="rId18"/>
    <p:sldId id="277" r:id="rId19"/>
    <p:sldId id="278" r:id="rId20"/>
    <p:sldId id="279" r:id="rId21"/>
    <p:sldId id="258" r:id="rId22"/>
    <p:sldId id="28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4164" autoAdjust="0"/>
  </p:normalViewPr>
  <p:slideViewPr>
    <p:cSldViewPr snapToGrid="0">
      <p:cViewPr>
        <p:scale>
          <a:sx n="76" d="100"/>
          <a:sy n="76" d="100"/>
        </p:scale>
        <p:origin x="-1794" y="-8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медицинские 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педагогические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2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политехнические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dLbls/>
        <c:axId val="77342592"/>
        <c:axId val="77344128"/>
      </c:barChart>
      <c:catAx>
        <c:axId val="77342592"/>
        <c:scaling>
          <c:orientation val="minMax"/>
        </c:scaling>
        <c:axPos val="b"/>
        <c:numFmt formatCode="General" sourceLinked="1"/>
        <c:tickLblPos val="nextTo"/>
        <c:crossAx val="77344128"/>
        <c:crosses val="autoZero"/>
        <c:auto val="1"/>
        <c:lblAlgn val="ctr"/>
        <c:lblOffset val="100"/>
      </c:catAx>
      <c:valAx>
        <c:axId val="77344128"/>
        <c:scaling>
          <c:orientation val="minMax"/>
        </c:scaling>
        <c:axPos val="l"/>
        <c:majorGridlines/>
        <c:numFmt formatCode="General" sourceLinked="1"/>
        <c:tickLblPos val="nextTo"/>
        <c:crossAx val="77342592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CDD1A-07B6-42F0-BCA4-C3DDD2CB9BBB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35940-B367-4654-9D0C-F7AA5844F9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2038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5940-B367-4654-9D0C-F7AA5844F90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4171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58A456-7CBC-4884-B567-EEB85D0F5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2825" y="702643"/>
            <a:ext cx="867930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165157E-50CC-4E45-8968-57D68E48F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2825" y="3182318"/>
            <a:ext cx="867930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D749C91-6A61-4C86-9B00-7F874226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DDB-4476-4545-A49B-227514D906A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C6BFAD6-F077-4C78-AE1A-F6CAC8DA8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13A9D6D-A747-4111-AD0B-67DA3CC88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5F76-B29A-4810-92B8-847B81970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3865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0F80D0-1040-4FA2-9A85-5B26F9714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43FB7B5-CDB6-4FA4-A294-9B66AB32E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E7416FF-D1A7-475F-BFFC-D5AACB1C7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DDB-4476-4545-A49B-227514D906A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D390257-EB1E-4A61-92DA-460833579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8B07AF5-EF15-41F2-A8E3-8B57B5FEA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5F76-B29A-4810-92B8-847B81970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4804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421A17A-1E1E-432E-9FAF-9BF9FB13DD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4D4C681-E9F2-403A-8164-84823F1C2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6E7454B-FD94-4559-BBEB-EC011180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DDB-4476-4545-A49B-227514D906A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355DA28-85D6-4832-BD2A-A9C9B7739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14A9CA2-AF9E-4772-8762-359844AA9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5F76-B29A-4810-92B8-847B81970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3190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75031E-47F3-4DD1-8A77-DC4D87901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5620B18-C3B8-44F5-B292-1267E2FD0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5B19C3A-5C03-4CCC-B5A4-EF92B3218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DDB-4476-4545-A49B-227514D906A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2212FFE-FDF4-475C-86CD-110F2C5F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34BD52C-D1D1-4BDD-A613-EB16C8F1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5F76-B29A-4810-92B8-847B81970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229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18DAD4-61BD-496C-BEBB-8E1048BD7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298" y="980993"/>
            <a:ext cx="9368748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41D0C06-CC33-46E2-AA24-E4B20BAD4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3298" y="3860718"/>
            <a:ext cx="9368748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7331AB5-ACBB-4EAE-9FB2-FDA8C5C02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DDB-4476-4545-A49B-227514D906A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F7BB453-0988-41B3-B093-AC22553A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1491CAD-F95B-4501-BA99-D4DF1D524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5F76-B29A-4810-92B8-847B81970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9154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3096D3-88B7-4C8A-8F86-E53CBED8C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1F95EEC-07C7-4316-860B-7D3F3597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82718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EED983F-C53B-425E-A1FA-570BE1D80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0820" y="1825625"/>
            <a:ext cx="553137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0F3443A-EA6E-4D0A-A856-BF2E8A52C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DDB-4476-4545-A49B-227514D906A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1BDAEB2-CE53-4F3B-8B5F-4694F8ABE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6ECFF1B-E47B-4A37-B9C6-ED3F51FA4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5F76-B29A-4810-92B8-847B81970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1273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96C524-9CFF-434D-9180-F4A0F108C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1D12A0E-090B-40CF-ACF9-C9642CB60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95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850B3D2-E438-4201-8716-3290459C2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95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05DAFCE-3A2E-4E60-94AA-358BD079F8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72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E9649B2-EE9F-4E03-B6B7-B17B470CD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20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53FFF77-AD5B-49F2-9EC9-23057E225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DDB-4476-4545-A49B-227514D906A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CF1DB13-457D-4DF6-9026-E7A92064D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AE5B1DC-9D7C-4EA2-BDC0-1372A36B4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5F76-B29A-4810-92B8-847B81970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35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565413-174F-4D4F-AFC3-6848540DE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F334618-EABB-4424-ACD8-60C108DAB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DDB-4476-4545-A49B-227514D906A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C89B88E-8B49-4BFC-AC96-63E0130B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D559DCC-05C8-4511-9C27-F00ACECC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5F76-B29A-4810-92B8-847B81970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2818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29FBB8E-F030-46E4-BA7D-692F639A9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DDB-4476-4545-A49B-227514D906A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BC5CC19-CEF2-4620-A875-60DFFFF03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DC2D8BE-628A-4CF4-9F7C-7268B5F2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5F76-B29A-4810-92B8-847B81970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9028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4BBD26-2326-41AF-8C05-13E0D178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2854931-500B-4B0D-91EE-DACDB72DE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790A09E-7E3A-4B75-9C7E-BF50EFC18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BF77F89-39E5-46BF-91CD-46789F28E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DDB-4476-4545-A49B-227514D906A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775C09F-68DB-42F5-87D6-3AF7A24BB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8941917-0A56-4F5D-86C8-AF49253A0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5F76-B29A-4810-92B8-847B81970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313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815F93-9B03-48E1-92DE-8DB279F80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EC3781C-F64B-4DCB-AAC0-37ACDDBB9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EC8AA1A-D204-48E7-AB7B-09F6C2A5D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192465F-B80A-49A6-85B3-A387AB0BA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DDB-4476-4545-A49B-227514D906A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2FD1B2F-035D-48DC-BE5B-20A6BAA84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80D0E67-8783-4C27-B33E-E3E683DF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5F76-B29A-4810-92B8-847B81970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493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0C08EE-4963-4D32-8724-7C9B99BB8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639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ood" dir="t"/>
            </a:scene3d>
            <a:sp3d extrusionH="57150" contourW="12700" prstMaterial="softEdge">
              <a:bevelT w="38100" h="38100"/>
              <a:contourClr>
                <a:srgbClr val="2E005C"/>
              </a:contourClr>
            </a:sp3d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DCB1340-CE77-41F9-86C8-6091D95C0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06399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9EF48D9-73A3-4709-848A-2F00FB93F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EADDB-4476-4545-A49B-227514D906A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C9369BA-5EF8-4434-8B6E-CD45E74F7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D64141-E6B1-408D-AD00-573C4FC1A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15F76-B29A-4810-92B8-847B81970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014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2C2CB2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t-radica@yandex.ru" TargetMode="External"/><Relationship Id="rId2" Type="http://schemas.openxmlformats.org/officeDocument/2006/relationships/hyperlink" Target="http://stradica32.ucoz.net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«Стекляннорадицкая средняя общеобразовательная школа» Брянского района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70820" y="2054268"/>
            <a:ext cx="5531370" cy="412269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«Качество системы образования не может быть выше качества работающих  в ней учителей»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М.Барбер</a:t>
            </a:r>
            <a:endParaRPr lang="ru-RU" sz="24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ШНОР (500+)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Стекляннорадицкая СОШ»                      в 2020-2021  </a:t>
            </a:r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ru-RU" sz="32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С.В.Панькевич</a:t>
            </a:r>
            <a:endParaRPr lang="ru-RU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981552"/>
            <a:ext cx="5383213" cy="4039483"/>
          </a:xfrm>
        </p:spPr>
      </p:pic>
      <p:sp>
        <p:nvSpPr>
          <p:cNvPr id="3" name="Скругленный прямоугольник 2"/>
          <p:cNvSpPr/>
          <p:nvPr/>
        </p:nvSpPr>
        <p:spPr>
          <a:xfrm>
            <a:off x="3933173" y="372023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148" y="1943974"/>
            <a:ext cx="5383213" cy="403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089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661038644"/>
              </p:ext>
            </p:extLst>
          </p:nvPr>
        </p:nvGraphicFramePr>
        <p:xfrm>
          <a:off x="1029157" y="563041"/>
          <a:ext cx="10785954" cy="6014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5313"/>
                <a:gridCol w="1189972"/>
                <a:gridCol w="1578279"/>
                <a:gridCol w="4027068"/>
                <a:gridCol w="193532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Выявление обучающихся, склонных к педагогической деятельности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Постоянно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Классные руководители, зам.директора по ВР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База данных обучающихся, склонных к педагогической деятельности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Профориентационная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работа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течение всего периода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Заместитель директора по УВР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Формирование позитивного отношения к педагогической профессии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Привлечение на педагогическую практику студентов ВУЗов и педагогических училищ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течение всего периода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Директор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механизмов привлечения специалистов путем пополнения  в будущем молодыми специалистами для устранения кадрового дефицита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Участие в реализации проекта «Земский учитель»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 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директор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получателей выплат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Создание виртуальных экскурсий по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образовательному учреждению для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потенциальных педагогических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работников на сайте ОУ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Учитель информатики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Наличие виртуальных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экскурсий на сайте ОУ.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4017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1063990" cy="9000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Концепция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среднесрочной программы развития                                   муниципального бюджетного общеобразовательного учреждения «Стекляннорадицкая средняя общеобразовательная школа»                     Брянского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района на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период с  октября 2020  по ноябрь 2021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Паспорт программы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38424333"/>
              </p:ext>
            </p:extLst>
          </p:nvPr>
        </p:nvGraphicFramePr>
        <p:xfrm>
          <a:off x="788096" y="2276562"/>
          <a:ext cx="11063288" cy="4036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9712"/>
                <a:gridCol w="8093576"/>
              </a:tblGrid>
              <a:tr h="12420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Наименование программы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Среднесрочная программа развития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муниципального бюджетного общеобразовательного учреждения «Стекляннорадицкая средняя общеобразовательная школа»  Брянского района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на период с  октября 2020  по ноябрь 2021 года</a:t>
                      </a:r>
                    </a:p>
                  </a:txBody>
                  <a:tcPr marL="68580" marR="68580" marT="0" marB="0"/>
                </a:tc>
              </a:tr>
              <a:tr h="27945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Цель и задачи программы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Цель- повышение качества образования  обучающихся путем внедрения комплекса мероприятий, направленных на создание образовательной среды, способствующей формированию личной успешности каждого обучающегося.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Задачи программы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1. Использование материально-технических, кадровых ресурсов учреждения  для обеспечения высокого качества обучения.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2  Развитие кадрового потенциала школы.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3. Совершенствование материально-технической базы школы для обеспечения высокого качества непрерывного образовательного процесса.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0843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088915469"/>
              </p:ext>
            </p:extLst>
          </p:nvPr>
        </p:nvGraphicFramePr>
        <p:xfrm>
          <a:off x="1128712" y="150314"/>
          <a:ext cx="10808592" cy="633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0668"/>
                <a:gridCol w="8337924"/>
              </a:tblGrid>
              <a:tr h="3613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40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Целевые индикаторы и показатели программы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Риск 1 «Низкий уровень оснащения школы»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рабочих мест, оборудованных компьютерами с выходом в Интернет,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- уровень оснащения  компьютерной и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оргтехникой;                                                                    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доля учителей, эффективно использующих современные образовательные технологии (в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т.ч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 ИКТ) в профессиональной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деятельности;                                                                                                      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наличие банка электронных образовательных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ресурсов;                                                                                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-доля учителей, имеющих эффективно функционирующий персональный сайт или персональную страницу на сайте ОУ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;                                                                                                                                                                        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- качество </a:t>
                      </a: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интернет-соединения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;                                                                                                                                  -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дефициты оснащения зданий и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помещений;                                                                                                        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- состояние классов и кабинетов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2. Риск 2 «Дефицит педагогических кадров»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- Процент укомплектованности школы педагогическими кадрами;                                                                                                    - Процент текучести кадров;                                                              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                                                                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- Количество трудоустроившихся молодых специалистов и продолжающих работу в школе в течение 5 лет;                                                                        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                                                                                                 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- Образовательный уровень педагогических и руководящих работников;                                                                                                   - Возрастной уровень педагогических и руководящих кадров;                                                                                                                - Квалификационный уровень педагогических и руководящих кадров                                                                                  -Повышение численности педагогических кадров, обучающихся в дистанционных формах;                                                          - Процент участия учителей школы в профессиональных конкурса,                                                   -  Доля родителей, удовлетворенных качеством преподавания;                                                                          - Участие в программе «Земский учитель»</a:t>
                      </a:r>
                    </a:p>
                  </a:txBody>
                  <a:tcPr marL="68580" marR="68580" marT="0" marB="0"/>
                </a:tc>
              </a:tr>
              <a:tr h="3613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3900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408" y="227338"/>
            <a:ext cx="11063990" cy="67453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паспорте программы указываются также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01874"/>
            <a:ext cx="11063990" cy="5275089"/>
          </a:xfrm>
        </p:spPr>
        <p:txBody>
          <a:bodyPr>
            <a:normAutofit/>
          </a:bodyPr>
          <a:lstStyle/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Методы сбора  и обработки информации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Сроки и этапы реализации программы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Основные мероприятия  или проекты программы (перечень подпрограмм)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Ожидаемые конечные результаты реализации программ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Исполнители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Порядок управления реализацией программы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Основное содержание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3.Целевые показатели и индикаторы  цели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4.Мероприятия среднесрочной программы и направления, обеспечивающие реализацию ее задач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Механизмы реализации среднесрочной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xmlns="" val="310343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63990" cy="105031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Программа развития школы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0596" y="1866377"/>
            <a:ext cx="9945667" cy="4310585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Программа развития составляется на срок, в течение которого планируется осуществить все необходимые преобразования и перейти в качественно новый режим функционирования школы. В зависимости от глубины запланированных преобразований этот срок может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составить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 2–3 лет</a:t>
            </a:r>
          </a:p>
        </p:txBody>
      </p:sp>
    </p:spTree>
    <p:extLst>
      <p:ext uri="{BB962C8B-B14F-4D97-AF65-F5344CB8AC3E}">
        <p14:creationId xmlns:p14="http://schemas.microsoft.com/office/powerpoint/2010/main" xmlns="" val="354142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Реализация запланированных мер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0493"/>
            <a:ext cx="11063990" cy="4736470"/>
          </a:xfrm>
        </p:spPr>
        <p:txBody>
          <a:bodyPr/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Информационно-справочные данные о поступлении выпускников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11 классов в учебные заведения за три последних года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Данные о </a:t>
            </a:r>
            <a:r>
              <a:rPr lang="ru-RU" sz="1400" b="1" i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количестве поступивших в </a:t>
            </a:r>
            <a:r>
              <a:rPr lang="ru-RU" sz="1400" b="1" i="1" u="sng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ссузы</a:t>
            </a:r>
            <a:r>
              <a:rPr lang="ru-RU" sz="1400" b="1" i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вузы, а также </a:t>
            </a:r>
            <a:r>
              <a:rPr lang="ru-RU" sz="1200" b="1" i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трудоустройстве  выпускников</a:t>
            </a:r>
            <a:r>
              <a:rPr lang="ru-RU" sz="1200" i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Поступление выпускников 11 класса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3392875"/>
              </p:ext>
            </p:extLst>
          </p:nvPr>
        </p:nvGraphicFramePr>
        <p:xfrm>
          <a:off x="378810" y="2734741"/>
          <a:ext cx="5771469" cy="3067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2453"/>
                <a:gridCol w="633131"/>
                <a:gridCol w="673701"/>
                <a:gridCol w="580026"/>
                <a:gridCol w="663879"/>
                <a:gridCol w="764088"/>
                <a:gridCol w="814191"/>
              </a:tblGrid>
              <a:tr h="161925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</a:rPr>
                        <a:t>2018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</a:rPr>
                        <a:t>2019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</a:rPr>
                        <a:t>2020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вузы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ССУЗы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ВУЗы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ССУЗы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ВУЗы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ССУЗы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Всего выпускников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медицинские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</a:rPr>
                        <a:t>педагогические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</a:rPr>
                        <a:t>политехнические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</a:rPr>
                        <a:t>другие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Российская Армия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3447009151"/>
              </p:ext>
            </p:extLst>
          </p:nvPr>
        </p:nvGraphicFramePr>
        <p:xfrm>
          <a:off x="6559463" y="2605414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2072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1063990" cy="81232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Полученные результаты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3148" y="964504"/>
            <a:ext cx="11063990" cy="54488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-учителя вовлечены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национальную систему профессионального роста педагогических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работников: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Школа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современного учителя» 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 педагога,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центр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«Точка роста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-2,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курсы профессиональной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переподготовки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5 педагогов по 6 смежным предметам,  курсы повышения квалификации по программе «Цифровая образовательная среда» - 13, персонифицированные курсы по основному  предмету – 4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работника;                                                                                                                            -прошли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аттестацию 7 педагогических работников,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подтвердил имеющуюся категорию,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присвоена первая квалификационная категория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                                                                                                      -3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учителя награждены грамотой Департамента образования и науки Брянской области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                                     3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грамотой управления образования,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Почетной грамотой администрации Брянского района,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Нагрудным  знаком  Брянской области,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благодарностью и Грамотой Губернатора Брянской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области;                                                                                                                                                                                           - оборудован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кабинет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технологии, получено 9 ноутбуков, 2 МФУ, принтер,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 смарт-доски, 30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нетбуков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проведен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Fi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школе;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последние 3 года поступили в ВУЗы и педагогические колледжи 6 выпускников школы;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летнюю практику на базе школьного оздоровительного лагеря «Солнышко» в 2021 году прошли два студента ФГБОУВО Брянского государственного университета имени академика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И.Г.Петровского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 ГБПОУ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Трубчевский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профессионально-педагогический колледж»;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- усовершенствована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процедура  наставничества на уровне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2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38200" y="365126"/>
            <a:ext cx="11063990" cy="108789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Кабинеты  центра «Точка роста»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838200" y="1528175"/>
            <a:ext cx="5382718" cy="46487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artbook\Desktop\kakbinet_fizi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086" y="1503127"/>
            <a:ext cx="5010413" cy="440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rtbook\Desktop\kabinet_khim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0071" y="1503127"/>
            <a:ext cx="5581911" cy="435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583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Уроки и мероприятия в центре «Точка роста»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rtbook\Desktop\zanjatija_v_centr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7239" y="1991638"/>
            <a:ext cx="5273456" cy="408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rtbook\Desktop\prezentacija_oborudovanij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8794" y="1927225"/>
            <a:ext cx="5262693" cy="414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017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Новое оборудование в работе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rtbook\Desktop\7C7uhlXLYI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718" y="1791222"/>
            <a:ext cx="5110619" cy="439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rtbook\Desktop\N6D7Q8-a6Q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2805" y="1791222"/>
            <a:ext cx="5761973" cy="439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897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014328" y="338203"/>
            <a:ext cx="10515600" cy="98736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Информация об участниках образовательного процесса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Социальный паспорт</a:t>
            </a:r>
          </a:p>
          <a:p>
            <a:endParaRPr lang="ru-RU" dirty="0"/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503854808"/>
              </p:ext>
            </p:extLst>
          </p:nvPr>
        </p:nvGraphicFramePr>
        <p:xfrm>
          <a:off x="1139825" y="2129428"/>
          <a:ext cx="4622148" cy="3911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6082"/>
                <a:gridCol w="1716066"/>
              </a:tblGrid>
              <a:tr h="413889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611" marR="87611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611" marR="87611"/>
                </a:tc>
              </a:tr>
              <a:tr h="41388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обучающихся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611" marR="876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611" marR="87611"/>
                </a:tc>
              </a:tr>
              <a:tr h="41388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Из многодетных семей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611" marR="876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611" marR="87611"/>
                </a:tc>
              </a:tr>
              <a:tr h="71438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Из малообеспеченных семей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611" marR="876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611" marR="87611"/>
                </a:tc>
              </a:tr>
              <a:tr h="41388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Из неполных семей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611" marR="876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611" marR="87611"/>
                </a:tc>
              </a:tr>
              <a:tr h="41388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Под опекой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611" marR="876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611" marR="87611"/>
                </a:tc>
              </a:tr>
              <a:tr h="41388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Стоящие на учете в КДН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611" marR="876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611" marR="87611"/>
                </a:tc>
              </a:tr>
              <a:tr h="41388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Стоящих на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внутришкольном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учете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611" marR="876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611" marR="87611"/>
                </a:tc>
              </a:tr>
            </a:tbl>
          </a:graphicData>
        </a:graphic>
      </p:graphicFrame>
      <p:sp>
        <p:nvSpPr>
          <p:cNvPr id="20" name="Текст 19"/>
          <p:cNvSpPr>
            <a:spLocks noGrp="1"/>
          </p:cNvSpPr>
          <p:nvPr>
            <p:ph type="body" sz="quarter" idx="3"/>
          </p:nvPr>
        </p:nvSpPr>
        <p:spPr>
          <a:xfrm>
            <a:off x="6472000" y="1340285"/>
            <a:ext cx="5183188" cy="688931"/>
          </a:xfrm>
        </p:spPr>
        <p:txBody>
          <a:bodyPr>
            <a:normAutofit/>
          </a:bodyPr>
          <a:lstStyle/>
          <a:p>
            <a:r>
              <a:rPr lang="ru-RU" dirty="0" smtClean="0"/>
              <a:t>Социальный паспорт</a:t>
            </a:r>
            <a:endParaRPr lang="ru-RU" dirty="0"/>
          </a:p>
        </p:txBody>
      </p:sp>
      <p:graphicFrame>
        <p:nvGraphicFramePr>
          <p:cNvPr id="18" name="Объект 1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50859238"/>
              </p:ext>
            </p:extLst>
          </p:nvPr>
        </p:nvGraphicFramePr>
        <p:xfrm>
          <a:off x="5987441" y="2129425"/>
          <a:ext cx="5674291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0543"/>
                <a:gridCol w="1803748"/>
              </a:tblGrid>
              <a:tr h="40083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92" marR="85692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92" marR="8569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учителей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92" marR="8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92" marR="8569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 высшим образованием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92" marR="8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92" marR="8569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Высшей квалификационной категории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92" marR="8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92" marR="8569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Первой квалификационной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категории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92" marR="8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92" marR="8569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 возраст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92" marR="8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49,6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92" marR="8569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 педагогический стаж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92" marR="8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26,3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92" marR="8569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Прошли курсы в соответствии с должностью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92" marR="8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692" marR="8569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052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Практика студентов БГУ, выпускников школы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rtbook\Desktop\cVHx9h3dC_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566" y="1903955"/>
            <a:ext cx="5799551" cy="412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rtbook\Desktop\P_20220208_1128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0638" y="1927225"/>
            <a:ext cx="5530850" cy="414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447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7118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01667" y="1853852"/>
            <a:ext cx="4233406" cy="4296426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Работа  в проекте «500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+» позволила получить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личностный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профессиональный рост педагогических кадров;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преодоления факторов риска и проблемных зон внутри коллектива,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совместную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деятельность по преодолению рисков;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новых методов работы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реализации программы развития.  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rtbook\Desktop\teamwork-over-the-teacher-s-laptop_329181-142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5567" y="964504"/>
            <a:ext cx="6588690" cy="494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876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Наши контакты</a:t>
            </a:r>
          </a:p>
          <a:p>
            <a:endParaRPr lang="ru-RU" dirty="0" smtClean="0"/>
          </a:p>
          <a:p>
            <a:r>
              <a:rPr lang="ru-RU" dirty="0" smtClean="0"/>
              <a:t>Телефон – </a:t>
            </a:r>
            <a:r>
              <a:rPr lang="ru-RU" dirty="0" smtClean="0">
                <a:solidFill>
                  <a:srgbClr val="0070C0"/>
                </a:solidFill>
              </a:rPr>
              <a:t>8(4832)948530</a:t>
            </a:r>
          </a:p>
          <a:p>
            <a:pPr algn="ctr"/>
            <a:r>
              <a:rPr lang="ru-RU" dirty="0" smtClean="0"/>
              <a:t>Сайт школы </a:t>
            </a:r>
            <a:r>
              <a:rPr lang="ru-RU" u="sng" dirty="0">
                <a:solidFill>
                  <a:srgbClr val="0070C0"/>
                </a:solidFill>
                <a:hlinkClick r:id="rId2"/>
              </a:rPr>
              <a:t>http://stradica32.ucoz.ne</a:t>
            </a:r>
            <a:r>
              <a:rPr lang="ru-RU" dirty="0">
                <a:solidFill>
                  <a:srgbClr val="0070C0"/>
                </a:solidFill>
              </a:rPr>
              <a:t>t 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  <a:p>
            <a:r>
              <a:rPr lang="ru-RU" dirty="0" smtClean="0"/>
              <a:t>Электронная почта </a:t>
            </a:r>
          </a:p>
          <a:p>
            <a:pPr marL="0" indent="0" algn="ctr">
              <a:buNone/>
            </a:pPr>
            <a:r>
              <a:rPr lang="ru-RU" u="sng" dirty="0" smtClean="0">
                <a:hlinkClick r:id="rId3"/>
              </a:rPr>
              <a:t> </a:t>
            </a:r>
            <a:r>
              <a:rPr lang="en-US" u="sng" dirty="0" err="1">
                <a:hlinkClick r:id="rId3"/>
              </a:rPr>
              <a:t>s</a:t>
            </a:r>
            <a:r>
              <a:rPr lang="en-US" u="sng" dirty="0" err="1" smtClean="0">
                <a:hlinkClick r:id="rId3"/>
              </a:rPr>
              <a:t>t</a:t>
            </a:r>
            <a:r>
              <a:rPr lang="ru-RU" u="sng" dirty="0">
                <a:hlinkClick r:id="rId3"/>
              </a:rPr>
              <a:t>-</a:t>
            </a:r>
            <a:r>
              <a:rPr lang="en-US" u="sng" dirty="0" err="1">
                <a:hlinkClick r:id="rId3"/>
              </a:rPr>
              <a:t>radica</a:t>
            </a:r>
            <a:r>
              <a:rPr lang="ru-RU" u="sng" dirty="0">
                <a:hlinkClick r:id="rId3"/>
              </a:rPr>
              <a:t>@</a:t>
            </a:r>
            <a:r>
              <a:rPr lang="en-US" u="sng" dirty="0" err="1">
                <a:hlinkClick r:id="rId3"/>
              </a:rPr>
              <a:t>yandex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ru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artbook\Desktop\школ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2602" y="1365338"/>
            <a:ext cx="4158641" cy="526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503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Актуальные факторы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риска учебной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неуспешности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ШНОР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 обеспеченностью ресурсами и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кадрами,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низкая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эффективность управления в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школе,</a:t>
            </a: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проблемы обеспечения благоприятного «школьного уклада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xmlns="" val="157000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1063990" cy="74969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Рисковый профиль школы</a:t>
            </a:r>
            <a:r>
              <a:rPr lang="ru-RU" dirty="0"/>
              <a:t/>
            </a:r>
            <a:br>
              <a:rPr lang="ru-RU" dirty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5545"/>
            <a:ext cx="11063990" cy="4711418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1463481"/>
              </p:ext>
            </p:extLst>
          </p:nvPr>
        </p:nvGraphicFramePr>
        <p:xfrm>
          <a:off x="1039660" y="884338"/>
          <a:ext cx="10246291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7830"/>
                <a:gridCol w="2868461"/>
              </a:tblGrid>
              <a:tr h="618786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Факторы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риска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Значимость факторов риска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Низкий уровень оснащения школы</a:t>
                      </a:r>
                    </a:p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педагогических кадров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высокая</a:t>
                      </a:r>
                    </a:p>
                    <a:p>
                      <a:pPr algn="ctr"/>
                      <a:r>
                        <a:rPr lang="ru-RU" sz="2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высокая</a:t>
                      </a:r>
                      <a:endParaRPr lang="ru-RU" sz="2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Недостаточная предметная  и методическая  компетентность педагогических работников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низкая</a:t>
                      </a:r>
                    </a:p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низкая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Высокая доля обучающихся с ОВЗ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средняя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Низкое качество преодоления языковых и культурных барьеров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средняя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Низкая учебная мотивация обучающихся </a:t>
                      </a:r>
                    </a:p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Пониженный уровень школьного благополучия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Низкий уровень дисциплины в классе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низкая</a:t>
                      </a:r>
                    </a:p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низкая</a:t>
                      </a:r>
                    </a:p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низкая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Высокая доля обучающихся с рисками учебной </a:t>
                      </a:r>
                      <a:r>
                        <a:rPr lang="ru-RU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неуспешности</a:t>
                      </a: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средняя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Низкий уровень вовлеченности родителей 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средняя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3419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778" y="388307"/>
            <a:ext cx="11063990" cy="86429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План-график мероприятий программы «Диагностика факторов риска учебной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неуспешности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64921"/>
            <a:ext cx="11063990" cy="5012042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Выявление затруднений, запросов  и потребностей в профессиональной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Диагностика «эмоциональное выгорание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Участие педагогов в муниципальных предметных сетевых методических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объединениях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Методический день. Тренинг для педагогов «Соответствие профессиональной позиции педагогов целям и задачам ФГОС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Методический день. Тренинг для педагогов «Соответствие профессиональной позиции педагогов целям и задачам ФГОС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Обмен педагогическим опытом в форме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взаимопосещения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уроков.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Педагогическая мастерская по теме: «Продуктивные технологии сотрудничества - основа развития личности обучающихся XXI века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Вступление в федеральную программу «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Цифровизация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образовательной среды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Материально-техническое обеспечение учебного процесса (получение и запуск интерактивного оборудования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344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991" y="263047"/>
            <a:ext cx="11063990" cy="1062516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Школа, в отношении которой реализуются меры поддержки (ШНОР) наделена следующими функциями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15858"/>
            <a:ext cx="11063990" cy="4561105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реализация</a:t>
            </a:r>
          </a:p>
          <a:p>
            <a:pPr marL="0" indent="0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программы развития школы,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дорожной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карты по реализации предусмотренных мер,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внутришкольных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механизмов  преодоления факторов риска и проблемных зон,   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включение школьного коллектива в совместную деятельность по преодолению рисков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904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Формирование программ развития ШНОР и дорожных карт по реализации необходимых мер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7758"/>
            <a:ext cx="11063990" cy="5110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дорожной карте указываются: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ключевые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проблемы, которые школа планирует решать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процессе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преобразований;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которые планируется достичь в процессе преобразований;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которые необходимо решить для достижения целей;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показатели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 основании которых будут оцениваться прогресс в достижении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целей;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сбора данных для расчета выбранных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показателей;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подходы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анализу результативности принимаемых мер;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важные для реализации преобразований аспекты.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724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355" y="365126"/>
            <a:ext cx="11063990" cy="52422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мероприятий («Дорожная карта»)  по преодолению кадрового дефицита МБОУ «Стекляннорадицкая СОШ»                                                                                    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76822"/>
            <a:ext cx="11063990" cy="55114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Обеспечение  образовательной организации квалифицированными кадрами, способными решать задачи модернизации образования, обеспечить повышение качества образования.                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Задачи:                                                                                                                                            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Реализация комплекса мероприятий, направленных на:                                                          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сохранение и развитие имеющегося кадрового состава;                                                            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обеспечение  образовательной организации  квалифицированными кадрами;                                                                                                                                     -формирование профессионально ориентированных школьников для учреждений профессионального педагогического образования;                                                                                                  - создание системы поддержки молодого учителя в период его профессионального становления;                                                                                                                                                       -оказание мер социальной поддержки педагогическому корпусу.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Пути решения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Дорожная карта направлена на решение ряда важных проблем повышения уровня профессиональной деятельности педагогических работников, обеспечение качества их работы, ориентированной на достижение высоких образовательных результатов обучающихся, на преодоление дефицитов, а именно:                                                              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дефицит педагогических кадров;                                                                                                                                     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потребность в обучении педагогических работников;                                                                                             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возрастной дисбаланс кадрового состава образовательных организаций;                                                    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необходимость персонифицированного повышения квалификации  учителей-предметников,                                                                                                                                        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обесценивание педагогического труда.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Реализация дорожной карты способствует развитию кадровых условий:                                       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снижению  текучести, удовлетворение потребности в профессиональных кадрах,                                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повышению социального уровня работников образования,                                                                                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стимулированию труда педагога от качества предоставляемых услуг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9542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8932"/>
            <a:ext cx="11063990" cy="5488031"/>
          </a:xfrm>
        </p:spPr>
        <p:txBody>
          <a:bodyPr>
            <a:normAutofit/>
          </a:bodyPr>
          <a:lstStyle/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Это  позволит:                                                                                                                                                                                          - повысить уровень профессиональной компетентности педагогических работников школы;                                                                                                                                                              - создать условия для повышения профессионального мастерства и переподготовки работников образования;                                                                                                                                                                                   - усилить мотивацию работников к участию в конкурсах, семинарах, конференциях;                                              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повысить динамику аттестации на высшую и первую категории;                                                                         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создать условия для притока молодых специалистов в школу и создать условия для закрепления молодых специалистов в ОУ;                                                                                                                                                             - оптимизировать возрастной состав педагогических кадров;                                                                                                                         - развивать систему социальной поддержки педагогических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работников                                                                                                                -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сохранить высокий уровень обеспечения педагогическими кадрами, содействовать закреплению педагогических кадров в ОУ;                                                                                                                                                      - изменить качество предоставляемых образовательных услуг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2989054"/>
              </p:ext>
            </p:extLst>
          </p:nvPr>
        </p:nvGraphicFramePr>
        <p:xfrm>
          <a:off x="1152393" y="3012277"/>
          <a:ext cx="10171136" cy="3361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175"/>
                <a:gridCol w="1331703"/>
                <a:gridCol w="1377863"/>
                <a:gridCol w="4246324"/>
                <a:gridCol w="147807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Предлагаемые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меры преодоления рисков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 исполнения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Ответственные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Ожидаемый результат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Подтверждение результата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ежегодного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монито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ринга потребности в педагогических кадрах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Сентябрь 2020-2025 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Заместитель директора по УВР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Общий анализ потребности в кадрах на 2020 – 2025 годы (качественная и количественная потребность в персонале на 5  лет с точностью до одного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сотрудни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ка по каждому из преподаваемых предметов).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Реализация мероприятий по организации переподготовки лиц с непедагогическим образованием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течение всего периода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Заместитель директора по УВР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Устранение кадрового дефицита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3557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л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Дел1.potx" id="{F2501F67-8C59-4470-9A66-4FFF21388390}" vid="{FC61706C-55B9-4FE9-8E14-21F2F73A19C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Дел2</Template>
  <TotalTime>747</TotalTime>
  <Words>1458</Words>
  <Application>Microsoft Office PowerPoint</Application>
  <PresentationFormat>Произвольный</PresentationFormat>
  <Paragraphs>247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Дел2</vt:lpstr>
      <vt:lpstr>Муниципальное бюджетное общеобразовательное учреждение «Стекляннорадицкая средняя общеобразовательная школа» Брянского района </vt:lpstr>
      <vt:lpstr>Информация об участниках образовательного процесса</vt:lpstr>
      <vt:lpstr>Актуальные факторы риска учебной неуспешности  ШНОР</vt:lpstr>
      <vt:lpstr>Рисковый профиль школы </vt:lpstr>
      <vt:lpstr>План-график мероприятий программы «Диагностика факторов риска учебной неуспешности»</vt:lpstr>
      <vt:lpstr>Школа, в отношении которой реализуются меры поддержки (ШНОР) наделена следующими функциями </vt:lpstr>
      <vt:lpstr>Формирование программ развития ШНОР и дорожных карт по реализации необходимых мер </vt:lpstr>
      <vt:lpstr> План мероприятий («Дорожная карта»)  по преодолению кадрового дефицита МБОУ «Стекляннорадицкая СОШ»                                                                                          </vt:lpstr>
      <vt:lpstr>Слайд 9</vt:lpstr>
      <vt:lpstr>Слайд 10</vt:lpstr>
      <vt:lpstr>   Концепция среднесрочной программы развития                                   муниципального бюджетного общеобразовательного учреждения «Стекляннорадицкая средняя общеобразовательная школа»                     Брянского района на период с  октября 2020  по ноябрь 2021 года  1. Паспорт программы </vt:lpstr>
      <vt:lpstr>Слайд 12</vt:lpstr>
      <vt:lpstr>В паспорте программы указываются также </vt:lpstr>
      <vt:lpstr>Программа развития школы</vt:lpstr>
      <vt:lpstr> Реализация запланированных мер </vt:lpstr>
      <vt:lpstr>Полученные результаты</vt:lpstr>
      <vt:lpstr>Кабинеты  центра «Точка роста»</vt:lpstr>
      <vt:lpstr>Уроки и мероприятия в центре «Точка роста»</vt:lpstr>
      <vt:lpstr>Новое оборудование в работе</vt:lpstr>
      <vt:lpstr>Практика студентов БГУ, выпускников школы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Деловой</dc:title>
  <dc:creator>Эрика</dc:creator>
  <cp:lastModifiedBy>Ольга</cp:lastModifiedBy>
  <cp:revision>44</cp:revision>
  <dcterms:created xsi:type="dcterms:W3CDTF">2020-10-12T05:52:33Z</dcterms:created>
  <dcterms:modified xsi:type="dcterms:W3CDTF">2022-02-25T11:47:50Z</dcterms:modified>
</cp:coreProperties>
</file>