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325" r:id="rId3"/>
    <p:sldId id="319" r:id="rId4"/>
    <p:sldId id="320" r:id="rId5"/>
    <p:sldId id="288" r:id="rId6"/>
    <p:sldId id="287" r:id="rId7"/>
    <p:sldId id="281" r:id="rId8"/>
    <p:sldId id="321" r:id="rId9"/>
    <p:sldId id="322" r:id="rId10"/>
    <p:sldId id="290" r:id="rId11"/>
    <p:sldId id="291" r:id="rId12"/>
    <p:sldId id="31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6D77FA-0137-4F04-AC42-B2F57AE5F68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1DEE9B-27B0-4A93-A670-36A3619B57A0}">
      <dgm:prSet phldrT="[Текст]"/>
      <dgm:spPr>
        <a:solidFill>
          <a:schemeClr val="bg2">
            <a:alpha val="40000"/>
          </a:schemeClr>
        </a:solidFill>
        <a:ln>
          <a:noFill/>
        </a:ln>
      </dgm:spPr>
      <dgm:t>
        <a:bodyPr/>
        <a:lstStyle/>
        <a:p>
          <a:r>
            <a:rPr lang="ru-RU" b="1" dirty="0" smtClean="0">
              <a:solidFill>
                <a:srgbClr val="2E3192"/>
              </a:solidFill>
              <a:effectLst/>
              <a:latin typeface="Cambria" pitchFamily="18" charset="0"/>
            </a:rPr>
            <a:t>Разработка ВПР</a:t>
          </a:r>
          <a:endParaRPr lang="ru-RU" b="1" dirty="0">
            <a:solidFill>
              <a:srgbClr val="2E3192"/>
            </a:solidFill>
            <a:effectLst/>
            <a:latin typeface="Cambria" pitchFamily="18" charset="0"/>
          </a:endParaRPr>
        </a:p>
      </dgm:t>
    </dgm:pt>
    <dgm:pt modelId="{BF1A0AC2-0A5D-4938-B366-DB9DA8CEAFAA}" type="parTrans" cxnId="{AB58E359-9A81-403A-90AE-E8613F934952}">
      <dgm:prSet/>
      <dgm:spPr/>
      <dgm:t>
        <a:bodyPr/>
        <a:lstStyle/>
        <a:p>
          <a:endParaRPr lang="ru-RU"/>
        </a:p>
      </dgm:t>
    </dgm:pt>
    <dgm:pt modelId="{168DBB1E-DB72-4C35-AA73-E4EB782E48E3}" type="sibTrans" cxnId="{AB58E359-9A81-403A-90AE-E8613F934952}">
      <dgm:prSet/>
      <dgm:spPr/>
      <dgm:t>
        <a:bodyPr/>
        <a:lstStyle/>
        <a:p>
          <a:endParaRPr lang="ru-RU"/>
        </a:p>
      </dgm:t>
    </dgm:pt>
    <dgm:pt modelId="{146E4492-A35A-4BB2-BBD5-443E7D7EB9FB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Рособрнадзор</a:t>
          </a:r>
          <a:endParaRPr lang="ru-RU" sz="32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34653A0-E4E2-46C7-88F9-60A6CACBE1F1}" type="parTrans" cxnId="{40DDAB23-E374-4247-975A-1C132F8627FE}">
      <dgm:prSet/>
      <dgm:spPr/>
      <dgm:t>
        <a:bodyPr/>
        <a:lstStyle/>
        <a:p>
          <a:endParaRPr lang="ru-RU"/>
        </a:p>
      </dgm:t>
    </dgm:pt>
    <dgm:pt modelId="{DE8FA963-8AC9-4639-AF87-B13B391F03AC}" type="sibTrans" cxnId="{40DDAB23-E374-4247-975A-1C132F8627FE}">
      <dgm:prSet/>
      <dgm:spPr/>
      <dgm:t>
        <a:bodyPr/>
        <a:lstStyle/>
        <a:p>
          <a:endParaRPr lang="ru-RU"/>
        </a:p>
      </dgm:t>
    </dgm:pt>
    <dgm:pt modelId="{2F2F6A2E-4622-4EEE-B222-C15B4324B1C2}">
      <dgm:prSet phldrT="[Текст]"/>
      <dgm:spPr>
        <a:solidFill>
          <a:schemeClr val="bg1">
            <a:alpha val="40000"/>
          </a:schemeClr>
        </a:solidFill>
        <a:ln>
          <a:noFill/>
        </a:ln>
      </dgm:spPr>
      <dgm:t>
        <a:bodyPr/>
        <a:lstStyle/>
        <a:p>
          <a:r>
            <a:rPr lang="ru-RU" b="1" dirty="0" smtClean="0">
              <a:solidFill>
                <a:srgbClr val="2E3192"/>
              </a:solidFill>
              <a:latin typeface="Cambria" pitchFamily="18" charset="0"/>
            </a:rPr>
            <a:t>Проведение ВПР</a:t>
          </a:r>
          <a:endParaRPr lang="ru-RU" b="1" dirty="0">
            <a:solidFill>
              <a:srgbClr val="2E3192"/>
            </a:solidFill>
            <a:latin typeface="Cambria" pitchFamily="18" charset="0"/>
          </a:endParaRPr>
        </a:p>
      </dgm:t>
    </dgm:pt>
    <dgm:pt modelId="{4F53D672-720D-4C10-9382-7F6D3653B5CE}" type="parTrans" cxnId="{B69939A9-50AB-417E-A86D-6FF2366F1514}">
      <dgm:prSet/>
      <dgm:spPr/>
      <dgm:t>
        <a:bodyPr/>
        <a:lstStyle/>
        <a:p>
          <a:endParaRPr lang="ru-RU"/>
        </a:p>
      </dgm:t>
    </dgm:pt>
    <dgm:pt modelId="{70121C0C-2397-4D13-B04A-DE9821C553F1}" type="sibTrans" cxnId="{B69939A9-50AB-417E-A86D-6FF2366F1514}">
      <dgm:prSet/>
      <dgm:spPr/>
      <dgm:t>
        <a:bodyPr/>
        <a:lstStyle/>
        <a:p>
          <a:endParaRPr lang="ru-RU"/>
        </a:p>
      </dgm:t>
    </dgm:pt>
    <dgm:pt modelId="{14C5AE8A-4824-4BBC-92DD-9E58FA0E4EC2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Образовательная организация</a:t>
          </a:r>
          <a:endParaRPr lang="ru-RU" sz="32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23F5E07-11E2-4C2F-8E60-7EB0AF17518A}" type="parTrans" cxnId="{05BFFE5A-8A17-47EA-8292-C46CED0EFD98}">
      <dgm:prSet/>
      <dgm:spPr/>
      <dgm:t>
        <a:bodyPr/>
        <a:lstStyle/>
        <a:p>
          <a:endParaRPr lang="ru-RU"/>
        </a:p>
      </dgm:t>
    </dgm:pt>
    <dgm:pt modelId="{E63BBDB2-2BF6-45CC-A90E-DB2837F49D1D}" type="sibTrans" cxnId="{05BFFE5A-8A17-47EA-8292-C46CED0EFD98}">
      <dgm:prSet/>
      <dgm:spPr/>
      <dgm:t>
        <a:bodyPr/>
        <a:lstStyle/>
        <a:p>
          <a:endParaRPr lang="ru-RU"/>
        </a:p>
      </dgm:t>
    </dgm:pt>
    <dgm:pt modelId="{01163584-F7DB-4CE8-B488-ADBA387A9AFD}" type="pres">
      <dgm:prSet presAssocID="{5A6D77FA-0137-4F04-AC42-B2F57AE5F68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D4A2C3-AF90-4F2A-933B-C04CBF569A2F}" type="pres">
      <dgm:prSet presAssocID="{151DEE9B-27B0-4A93-A670-36A3619B57A0}" presName="composite" presStyleCnt="0"/>
      <dgm:spPr/>
    </dgm:pt>
    <dgm:pt modelId="{95946DD3-EFFA-4B5D-82F1-1CA35D6B4518}" type="pres">
      <dgm:prSet presAssocID="{151DEE9B-27B0-4A93-A670-36A3619B57A0}" presName="parentText" presStyleLbl="alignNode1" presStyleIdx="0" presStyleCnt="2" custScaleX="99967" custScaleY="100517" custLinFactNeighborX="-15344" custLinFactNeighborY="-129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E23BA-5184-415E-9FB8-1E88D27CDE5F}" type="pres">
      <dgm:prSet presAssocID="{151DEE9B-27B0-4A93-A670-36A3619B57A0}" presName="descendantText" presStyleLbl="alignAcc1" presStyleIdx="0" presStyleCnt="2" custLinFactNeighborX="-1337" custLinFactNeighborY="-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ADF88B-CB28-478C-932F-A9822225E168}" type="pres">
      <dgm:prSet presAssocID="{168DBB1E-DB72-4C35-AA73-E4EB782E48E3}" presName="sp" presStyleCnt="0"/>
      <dgm:spPr/>
    </dgm:pt>
    <dgm:pt modelId="{936C2AC0-A932-4717-A4D4-2CE2EFB34819}" type="pres">
      <dgm:prSet presAssocID="{2F2F6A2E-4622-4EEE-B222-C15B4324B1C2}" presName="composite" presStyleCnt="0"/>
      <dgm:spPr/>
    </dgm:pt>
    <dgm:pt modelId="{49EEFEEC-027F-4990-9D2E-D4B5843DA511}" type="pres">
      <dgm:prSet presAssocID="{2F2F6A2E-4622-4EEE-B222-C15B4324B1C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0C7401-E8CD-418E-A991-98A39B14D866}" type="pres">
      <dgm:prSet presAssocID="{2F2F6A2E-4622-4EEE-B222-C15B4324B1C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0FA6A3-81E7-48A6-9EA1-6E232D7B0C31}" type="presOf" srcId="{151DEE9B-27B0-4A93-A670-36A3619B57A0}" destId="{95946DD3-EFFA-4B5D-82F1-1CA35D6B4518}" srcOrd="0" destOrd="0" presId="urn:microsoft.com/office/officeart/2005/8/layout/chevron2"/>
    <dgm:cxn modelId="{1B9A89F9-1BF7-42E8-AF16-4E8F73C5EEC6}" type="presOf" srcId="{14C5AE8A-4824-4BBC-92DD-9E58FA0E4EC2}" destId="{E30C7401-E8CD-418E-A991-98A39B14D866}" srcOrd="0" destOrd="0" presId="urn:microsoft.com/office/officeart/2005/8/layout/chevron2"/>
    <dgm:cxn modelId="{40DDAB23-E374-4247-975A-1C132F8627FE}" srcId="{151DEE9B-27B0-4A93-A670-36A3619B57A0}" destId="{146E4492-A35A-4BB2-BBD5-443E7D7EB9FB}" srcOrd="0" destOrd="0" parTransId="{D34653A0-E4E2-46C7-88F9-60A6CACBE1F1}" sibTransId="{DE8FA963-8AC9-4639-AF87-B13B391F03AC}"/>
    <dgm:cxn modelId="{05BFFE5A-8A17-47EA-8292-C46CED0EFD98}" srcId="{2F2F6A2E-4622-4EEE-B222-C15B4324B1C2}" destId="{14C5AE8A-4824-4BBC-92DD-9E58FA0E4EC2}" srcOrd="0" destOrd="0" parTransId="{823F5E07-11E2-4C2F-8E60-7EB0AF17518A}" sibTransId="{E63BBDB2-2BF6-45CC-A90E-DB2837F49D1D}"/>
    <dgm:cxn modelId="{B69939A9-50AB-417E-A86D-6FF2366F1514}" srcId="{5A6D77FA-0137-4F04-AC42-B2F57AE5F688}" destId="{2F2F6A2E-4622-4EEE-B222-C15B4324B1C2}" srcOrd="1" destOrd="0" parTransId="{4F53D672-720D-4C10-9382-7F6D3653B5CE}" sibTransId="{70121C0C-2397-4D13-B04A-DE9821C553F1}"/>
    <dgm:cxn modelId="{D8B4B1C7-5711-498D-B74D-560BFCD07430}" type="presOf" srcId="{2F2F6A2E-4622-4EEE-B222-C15B4324B1C2}" destId="{49EEFEEC-027F-4990-9D2E-D4B5843DA511}" srcOrd="0" destOrd="0" presId="urn:microsoft.com/office/officeart/2005/8/layout/chevron2"/>
    <dgm:cxn modelId="{AB58E359-9A81-403A-90AE-E8613F934952}" srcId="{5A6D77FA-0137-4F04-AC42-B2F57AE5F688}" destId="{151DEE9B-27B0-4A93-A670-36A3619B57A0}" srcOrd="0" destOrd="0" parTransId="{BF1A0AC2-0A5D-4938-B366-DB9DA8CEAFAA}" sibTransId="{168DBB1E-DB72-4C35-AA73-E4EB782E48E3}"/>
    <dgm:cxn modelId="{33739662-17A5-4AA4-85CA-2F010ACDD3DE}" type="presOf" srcId="{146E4492-A35A-4BB2-BBD5-443E7D7EB9FB}" destId="{4BFE23BA-5184-415E-9FB8-1E88D27CDE5F}" srcOrd="0" destOrd="0" presId="urn:microsoft.com/office/officeart/2005/8/layout/chevron2"/>
    <dgm:cxn modelId="{E6A11CB6-3553-440F-977B-88FEEADB6375}" type="presOf" srcId="{5A6D77FA-0137-4F04-AC42-B2F57AE5F688}" destId="{01163584-F7DB-4CE8-B488-ADBA387A9AFD}" srcOrd="0" destOrd="0" presId="urn:microsoft.com/office/officeart/2005/8/layout/chevron2"/>
    <dgm:cxn modelId="{8577A64A-A050-467A-9A47-35C64AA7694F}" type="presParOf" srcId="{01163584-F7DB-4CE8-B488-ADBA387A9AFD}" destId="{9AD4A2C3-AF90-4F2A-933B-C04CBF569A2F}" srcOrd="0" destOrd="0" presId="urn:microsoft.com/office/officeart/2005/8/layout/chevron2"/>
    <dgm:cxn modelId="{E801F989-86DB-42BA-A6BC-506D789C3F32}" type="presParOf" srcId="{9AD4A2C3-AF90-4F2A-933B-C04CBF569A2F}" destId="{95946DD3-EFFA-4B5D-82F1-1CA35D6B4518}" srcOrd="0" destOrd="0" presId="urn:microsoft.com/office/officeart/2005/8/layout/chevron2"/>
    <dgm:cxn modelId="{BCBC6684-FBA4-4EBA-90A4-CBEC62D36A33}" type="presParOf" srcId="{9AD4A2C3-AF90-4F2A-933B-C04CBF569A2F}" destId="{4BFE23BA-5184-415E-9FB8-1E88D27CDE5F}" srcOrd="1" destOrd="0" presId="urn:microsoft.com/office/officeart/2005/8/layout/chevron2"/>
    <dgm:cxn modelId="{65252D6A-24F9-4EB8-B1A4-0F9785A70CB5}" type="presParOf" srcId="{01163584-F7DB-4CE8-B488-ADBA387A9AFD}" destId="{EBADF88B-CB28-478C-932F-A9822225E168}" srcOrd="1" destOrd="0" presId="urn:microsoft.com/office/officeart/2005/8/layout/chevron2"/>
    <dgm:cxn modelId="{699D9330-88FC-4307-B253-54308B49347C}" type="presParOf" srcId="{01163584-F7DB-4CE8-B488-ADBA387A9AFD}" destId="{936C2AC0-A932-4717-A4D4-2CE2EFB34819}" srcOrd="2" destOrd="0" presId="urn:microsoft.com/office/officeart/2005/8/layout/chevron2"/>
    <dgm:cxn modelId="{6CEDE691-8074-42CF-9058-C6610D6FFB56}" type="presParOf" srcId="{936C2AC0-A932-4717-A4D4-2CE2EFB34819}" destId="{49EEFEEC-027F-4990-9D2E-D4B5843DA511}" srcOrd="0" destOrd="0" presId="urn:microsoft.com/office/officeart/2005/8/layout/chevron2"/>
    <dgm:cxn modelId="{7CDCEE28-E607-499F-A82A-3D6F16CF2DF6}" type="presParOf" srcId="{936C2AC0-A932-4717-A4D4-2CE2EFB34819}" destId="{E30C7401-E8CD-418E-A991-98A39B14D866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946DD3-EFFA-4B5D-82F1-1CA35D6B4518}">
      <dsp:nvSpPr>
        <dsp:cNvPr id="0" name=""/>
        <dsp:cNvSpPr/>
      </dsp:nvSpPr>
      <dsp:spPr>
        <a:xfrm rot="5400000">
          <a:off x="-212687" y="212687"/>
          <a:ext cx="1398980" cy="973606"/>
        </a:xfrm>
        <a:prstGeom prst="chevron">
          <a:avLst/>
        </a:prstGeom>
        <a:solidFill>
          <a:schemeClr val="bg2">
            <a:alpha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2E3192"/>
              </a:solidFill>
              <a:effectLst/>
              <a:latin typeface="Cambria" pitchFamily="18" charset="0"/>
            </a:rPr>
            <a:t>Разработка ВПР</a:t>
          </a:r>
          <a:endParaRPr lang="ru-RU" sz="1200" b="1" kern="1200" dirty="0">
            <a:solidFill>
              <a:srgbClr val="2E3192"/>
            </a:solidFill>
            <a:effectLst/>
            <a:latin typeface="Cambria" pitchFamily="18" charset="0"/>
          </a:endParaRPr>
        </a:p>
      </dsp:txBody>
      <dsp:txXfrm rot="-5400000">
        <a:off x="0" y="486803"/>
        <a:ext cx="973606" cy="425374"/>
      </dsp:txXfrm>
    </dsp:sp>
    <dsp:sp modelId="{4BFE23BA-5184-415E-9FB8-1E88D27CDE5F}">
      <dsp:nvSpPr>
        <dsp:cNvPr id="0" name=""/>
        <dsp:cNvSpPr/>
      </dsp:nvSpPr>
      <dsp:spPr>
        <a:xfrm rot="5400000">
          <a:off x="4322607" y="-3451856"/>
          <a:ext cx="904821" cy="7811047"/>
        </a:xfrm>
        <a:prstGeom prst="round2Same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Рособрнадзор</a:t>
          </a:r>
          <a:endParaRPr lang="ru-RU" sz="32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869494" y="45427"/>
        <a:ext cx="7766877" cy="816481"/>
      </dsp:txXfrm>
    </dsp:sp>
    <dsp:sp modelId="{49EEFEEC-027F-4990-9D2E-D4B5843DA511}">
      <dsp:nvSpPr>
        <dsp:cNvPr id="0" name=""/>
        <dsp:cNvSpPr/>
      </dsp:nvSpPr>
      <dsp:spPr>
        <a:xfrm rot="5400000">
          <a:off x="-208928" y="1316602"/>
          <a:ext cx="1391785" cy="973928"/>
        </a:xfrm>
        <a:prstGeom prst="chevron">
          <a:avLst/>
        </a:prstGeom>
        <a:solidFill>
          <a:schemeClr val="bg1">
            <a:alpha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2E3192"/>
              </a:solidFill>
              <a:latin typeface="Cambria" pitchFamily="18" charset="0"/>
            </a:rPr>
            <a:t>Проведение ВПР</a:t>
          </a:r>
          <a:endParaRPr lang="ru-RU" sz="1200" b="1" kern="1200" dirty="0">
            <a:solidFill>
              <a:srgbClr val="2E3192"/>
            </a:solidFill>
            <a:latin typeface="Cambria" pitchFamily="18" charset="0"/>
          </a:endParaRPr>
        </a:p>
      </dsp:txBody>
      <dsp:txXfrm rot="-5400000">
        <a:off x="1" y="1594637"/>
        <a:ext cx="973928" cy="417857"/>
      </dsp:txXfrm>
    </dsp:sp>
    <dsp:sp modelId="{E30C7401-E8CD-418E-A991-98A39B14D866}">
      <dsp:nvSpPr>
        <dsp:cNvPr id="0" name=""/>
        <dsp:cNvSpPr/>
      </dsp:nvSpPr>
      <dsp:spPr>
        <a:xfrm rot="5400000">
          <a:off x="4427041" y="-2345439"/>
          <a:ext cx="904821" cy="7811047"/>
        </a:xfrm>
        <a:prstGeom prst="round2Same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Образовательная организация</a:t>
          </a:r>
          <a:endParaRPr lang="ru-RU" sz="32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973928" y="1151844"/>
        <a:ext cx="7766877" cy="816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3D1DF-AF63-496F-9735-4FC59044AE7E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9F719-5C44-4291-ACD1-1924BA78E6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54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smtClean="0">
                <a:solidFill>
                  <a:srgbClr val="2E3192"/>
                </a:solidFill>
                <a:latin typeface="Cambria" pitchFamily="18" charset="0"/>
              </a:rPr>
              <a:t>)</a:t>
            </a:r>
            <a:endParaRPr lang="ru-RU" sz="1200" b="0" dirty="0" smtClean="0">
              <a:solidFill>
                <a:srgbClr val="2E3192"/>
              </a:solidFill>
              <a:latin typeface="Cambria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16606-0EE3-4CF8-B565-D09C9DBB8FB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199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851FA-25A3-401F-99DE-2A9D3353399B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9A1DB-D195-4376-9977-6D0A5828E5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shablony_prezentazi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929"/>
            <a:ext cx="9144000" cy="68401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0166" y="857232"/>
            <a:ext cx="642942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МЕТОДИЧЕСКИЙ СЕМИНАР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«</a:t>
            </a:r>
            <a:r>
              <a:rPr lang="ru-RU" sz="3200" b="1" dirty="0" smtClean="0">
                <a:solidFill>
                  <a:schemeClr val="bg1"/>
                </a:solidFill>
              </a:rPr>
              <a:t>Оценка заданий ВПР по русскому языку</a:t>
            </a:r>
            <a:r>
              <a:rPr lang="ru-RU" sz="3200" b="1" dirty="0" smtClean="0">
                <a:solidFill>
                  <a:schemeClr val="bg1"/>
                </a:solidFill>
              </a:rPr>
              <a:t>»</a:t>
            </a:r>
            <a:endParaRPr lang="ru-RU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4572008"/>
            <a:ext cx="3786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Юдкина</a:t>
            </a:r>
            <a:r>
              <a:rPr lang="ru-RU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Татьяна Николаевна</a:t>
            </a:r>
            <a:r>
              <a:rPr lang="ru-RU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старший преподаватель отдела мониторинга и аналитики ЦНППМ</a:t>
            </a:r>
            <a:endParaRPr lang="ru-RU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shablony_prezentazi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0141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КАК ПОМОЧЬ РЕБЕНКУ???</a:t>
            </a:r>
            <a:endParaRPr lang="ru-RU" sz="36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39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shablony_prezentazi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859"/>
            <a:ext cx="9144000" cy="6840141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556792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ВЫВОД</a:t>
            </a:r>
            <a:endParaRPr lang="ru-RU" sz="36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340768"/>
            <a:ext cx="8208912" cy="4752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>
                <a:solidFill>
                  <a:schemeClr val="bg1"/>
                </a:solidFill>
              </a:rPr>
              <a:t>ВПР — это хорошо. Относиться к ним надо спокойно. 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Ведь ВПР поможет определить уровень подготовки </a:t>
            </a:r>
            <a:r>
              <a:rPr lang="ru-RU" sz="2400" dirty="0" smtClean="0">
                <a:solidFill>
                  <a:schemeClr val="bg1"/>
                </a:solidFill>
              </a:rPr>
              <a:t>школьников:</a:t>
            </a:r>
            <a:endParaRPr lang="ru-RU" sz="2400" dirty="0">
              <a:solidFill>
                <a:schemeClr val="bg1"/>
              </a:solidFill>
            </a:endParaRPr>
          </a:p>
          <a:p>
            <a:pPr indent="360363" algn="just"/>
            <a:r>
              <a:rPr lang="ru-RU" sz="2400" dirty="0">
                <a:solidFill>
                  <a:schemeClr val="bg1"/>
                </a:solidFill>
              </a:rPr>
              <a:t>•выявление проблемных </a:t>
            </a:r>
            <a:r>
              <a:rPr lang="ru-RU" sz="2400" dirty="0" smtClean="0">
                <a:solidFill>
                  <a:schemeClr val="bg1"/>
                </a:solidFill>
              </a:rPr>
              <a:t>зон;</a:t>
            </a:r>
            <a:endParaRPr lang="ru-RU" sz="2400" dirty="0">
              <a:solidFill>
                <a:schemeClr val="bg1"/>
              </a:solidFill>
            </a:endParaRPr>
          </a:p>
          <a:p>
            <a:pPr indent="360363" algn="just"/>
            <a:r>
              <a:rPr lang="ru-RU" sz="2400" dirty="0">
                <a:solidFill>
                  <a:schemeClr val="bg1"/>
                </a:solidFill>
              </a:rPr>
              <a:t>•</a:t>
            </a:r>
            <a:r>
              <a:rPr lang="ru-RU" sz="2400" dirty="0" smtClean="0">
                <a:solidFill>
                  <a:schemeClr val="bg1"/>
                </a:solidFill>
              </a:rPr>
              <a:t>планирование индивидуальной </a:t>
            </a:r>
            <a:r>
              <a:rPr lang="ru-RU" sz="2400" dirty="0">
                <a:solidFill>
                  <a:schemeClr val="bg1"/>
                </a:solidFill>
              </a:rPr>
              <a:t>образовательной траектории </a:t>
            </a:r>
            <a:r>
              <a:rPr lang="ru-RU" sz="2400" dirty="0" smtClean="0">
                <a:solidFill>
                  <a:schemeClr val="bg1"/>
                </a:solidFill>
              </a:rPr>
              <a:t>учащихся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39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shablony_prezentaziy_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859"/>
            <a:ext cx="9144000" cy="684014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9592" y="2492896"/>
            <a:ext cx="8001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СПАСИБО</a:t>
            </a:r>
          </a:p>
          <a:p>
            <a:pPr algn="ctr"/>
            <a:r>
              <a:rPr lang="ru-RU" sz="4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ЗА ВНИМАНИЕ</a:t>
            </a:r>
            <a:r>
              <a:rPr lang="ru-RU" sz="4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!</a:t>
            </a:r>
            <a:endParaRPr lang="ru-RU" sz="48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95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shablony_prezentazi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929"/>
            <a:ext cx="9144000" cy="68401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84995" y="1894352"/>
            <a:ext cx="71740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Доступность и качество образования – одни из приоритетов государственной политики РФ в сфере образования</a:t>
            </a:r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39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shablony_prezentazi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929"/>
            <a:ext cx="9144000" cy="68401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0166" y="857232"/>
            <a:ext cx="64294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7620" y="857232"/>
            <a:ext cx="4286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ВПР регулируется приказом </a:t>
            </a:r>
            <a:r>
              <a:rPr lang="ru-RU" sz="2400" dirty="0" err="1" smtClean="0">
                <a:solidFill>
                  <a:schemeClr val="bg1"/>
                </a:solidFill>
              </a:rPr>
              <a:t>Минобрнауки</a:t>
            </a:r>
            <a:r>
              <a:rPr lang="ru-RU" sz="2400" dirty="0" smtClean="0">
                <a:solidFill>
                  <a:schemeClr val="bg1"/>
                </a:solidFill>
              </a:rPr>
              <a:t> РФ от 27 января 2017 года № 69 «О проведении мониторинга качества образования»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7224" y="714356"/>
            <a:ext cx="22860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ОГЭ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ЕГЭ</a:t>
            </a:r>
          </a:p>
          <a:p>
            <a:r>
              <a:rPr lang="ru-RU" sz="6600" dirty="0" smtClean="0">
                <a:solidFill>
                  <a:schemeClr val="bg1"/>
                </a:solidFill>
              </a:rPr>
              <a:t>ВПР?</a:t>
            </a:r>
            <a:endParaRPr lang="ru-RU" sz="66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9592" y="2924944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Зачем?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3" name="Рисунок 12" descr="1450243242_dnevni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5576" y="3645024"/>
            <a:ext cx="2501932" cy="1928802"/>
          </a:xfrm>
          <a:prstGeom prst="rect">
            <a:avLst/>
          </a:prstGeom>
        </p:spPr>
      </p:pic>
      <p:pic>
        <p:nvPicPr>
          <p:cNvPr id="14" name="Рисунок 13" descr="100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2996952"/>
            <a:ext cx="3816085" cy="2862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shablony_prezentazi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0141"/>
          </a:xfrm>
          <a:prstGeom prst="rect">
            <a:avLst/>
          </a:prstGeom>
        </p:spPr>
      </p:pic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89917" y="866229"/>
            <a:ext cx="8636174" cy="1381125"/>
          </a:xfrm>
        </p:spPr>
        <p:txBody>
          <a:bodyPr>
            <a:normAutofit/>
          </a:bodyPr>
          <a:lstStyle/>
          <a:p>
            <a:r>
              <a:rPr lang="ru-RU" alt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ВПР</a:t>
            </a:r>
            <a:endParaRPr lang="ru-RU" alt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464495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ru-RU" altLang="ru-RU" dirty="0" smtClean="0">
                <a:solidFill>
                  <a:srgbClr val="0070C0"/>
                </a:solidFill>
              </a:rPr>
              <a:t>    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altLang="ru-RU" sz="4400" dirty="0" smtClean="0">
                <a:solidFill>
                  <a:srgbClr val="000099"/>
                </a:solidFill>
              </a:rPr>
              <a:t>    </a:t>
            </a:r>
            <a:r>
              <a:rPr lang="ru-RU" altLang="ru-RU" sz="2400" dirty="0" smtClean="0">
                <a:solidFill>
                  <a:schemeClr val="bg1"/>
                </a:solidFill>
              </a:rPr>
              <a:t>ВПР показывает  качество усвоения знаний, умений, это проверка способностей и возможностей ребенка, дает возможность понять и оценить себя.</a:t>
            </a:r>
          </a:p>
        </p:txBody>
      </p:sp>
      <p:sp>
        <p:nvSpPr>
          <p:cNvPr id="4100" name="Номер слайда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5FE8E-5C1C-453B-8DCE-C66A679C3E7F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hablony_prezentazi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01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5248" y="476672"/>
            <a:ext cx="6768752" cy="1988840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FF0000"/>
                </a:solidFill>
                <a:latin typeface="Times New Roman"/>
                <a:cs typeface="Times New Roman"/>
              </a:rPr>
              <a:t/>
            </a:r>
            <a:br>
              <a:rPr lang="ru-RU" b="1" i="1" dirty="0">
                <a:solidFill>
                  <a:srgbClr val="FF0000"/>
                </a:solidFill>
                <a:latin typeface="Times New Roman"/>
                <a:cs typeface="Times New Roman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62742"/>
            <a:ext cx="8064896" cy="4320479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4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О</a:t>
            </a: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беспечение </a:t>
            </a:r>
            <a:r>
              <a:rPr lang="ru-RU" sz="2400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единства образовательного пространства Российской Федерации и поддержки введения </a:t>
            </a: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Федерального государственного образовательного стандарта происходит за счет предоставления образовательным организациям единых проверочных материалов и единых критериев оценивания учебных достижений.</a:t>
            </a:r>
            <a:endParaRPr lang="ru-RU" sz="2400" dirty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241762173"/>
              </p:ext>
            </p:extLst>
          </p:nvPr>
        </p:nvGraphicFramePr>
        <p:xfrm>
          <a:off x="611560" y="3933056"/>
          <a:ext cx="8784976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9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hablony_prezentazi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95"/>
            <a:ext cx="9144000" cy="6840141"/>
          </a:xfrm>
          <a:prstGeom prst="rect">
            <a:avLst/>
          </a:prstGeom>
        </p:spPr>
      </p:pic>
      <p:sp>
        <p:nvSpPr>
          <p:cNvPr id="5" name="Объект 1"/>
          <p:cNvSpPr txBox="1">
            <a:spLocks/>
          </p:cNvSpPr>
          <p:nvPr/>
        </p:nvSpPr>
        <p:spPr>
          <a:xfrm>
            <a:off x="755576" y="980728"/>
            <a:ext cx="7488832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Р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езультаты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 ВПР не используются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для оценки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-- д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еятельности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общеобразовательных организаций,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-- учителей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,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-- муниципальных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и региональных органов исполнительной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власти,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осуществляющих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государственное                             управление в сфере образования.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83568" y="431899"/>
            <a:ext cx="7488832" cy="141277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</a:t>
            </a:r>
            <a:endParaRPr kumimoji="0" lang="ru-RU" sz="36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shablony_prezentazi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929"/>
            <a:ext cx="9144000" cy="68401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0166" y="857232"/>
            <a:ext cx="64294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4" name="Рисунок 13" descr="1019196134.jpg"/>
          <p:cNvPicPr>
            <a:picLocks noChangeAspect="1"/>
          </p:cNvPicPr>
          <p:nvPr/>
        </p:nvPicPr>
        <p:blipFill>
          <a:blip r:embed="rId3" cstate="print"/>
          <a:srcRect t="16000" b="48000"/>
          <a:stretch>
            <a:fillRect/>
          </a:stretch>
        </p:blipFill>
        <p:spPr>
          <a:xfrm>
            <a:off x="467544" y="502841"/>
            <a:ext cx="3030679" cy="1556792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1988840"/>
            <a:ext cx="806489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Ключевыми особенностями ВПР по русскому языку в основной школе являются: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соответствие ФГОС;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соответствие отечественным традициям преподавания учебных предметов; 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учет национально-культурной и языковой специфики многонационального российского общества; 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отбор для контроля наиболее значимых аспектов подготовки как с точки зрения использования результатов обучения в повседневной жизни, так и с точки зрения продолжения образования;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shablony_prezentazi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929"/>
            <a:ext cx="9144000" cy="68401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0166" y="857232"/>
            <a:ext cx="64294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57224" y="642918"/>
            <a:ext cx="757242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Типы заданий ВПР: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Различение предложений по цели высказывания.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bg1"/>
                </a:solidFill>
              </a:rPr>
              <a:t>Различение предложения и словосочетания.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bg1"/>
                </a:solidFill>
              </a:rPr>
              <a:t>Различение предложений по цели высказывания, составление предложений с однородными членами, нахождение главных членов предложения.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bg1"/>
                </a:solidFill>
              </a:rPr>
              <a:t>Разбор слов по составу.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bg1"/>
                </a:solidFill>
              </a:rPr>
              <a:t>Овладение понятием «родственные (однокоренные) слова».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bg1"/>
                </a:solidFill>
              </a:rPr>
              <a:t>Знание фонетики и орфоэпии.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bg1"/>
                </a:solidFill>
              </a:rPr>
              <a:t>Установление соотношения звукового и буквенного состава слова.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bg1"/>
                </a:solidFill>
              </a:rPr>
              <a:t>Знание орфографии.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bg1"/>
                </a:solidFill>
              </a:rPr>
              <a:t>Знание пунктуации.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bg1"/>
                </a:solidFill>
              </a:rPr>
              <a:t>Знание морфологии.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bg1"/>
                </a:solidFill>
              </a:rPr>
              <a:t>Составление планов к текстам</a:t>
            </a:r>
            <a:r>
              <a:rPr lang="ru-RU" sz="2000" i="1" dirty="0" smtClean="0">
                <a:solidFill>
                  <a:schemeClr val="bg1"/>
                </a:solidFill>
              </a:rPr>
              <a:t>.</a:t>
            </a:r>
            <a:endParaRPr lang="ru-RU" sz="2000" dirty="0" smtClean="0">
              <a:solidFill>
                <a:schemeClr val="bg1"/>
              </a:solidFill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i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i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pic>
        <p:nvPicPr>
          <p:cNvPr id="7" name="Рисунок 6" descr="istock_000009440345small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12160" y="3933056"/>
            <a:ext cx="2232248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shablony_prezentazi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929"/>
            <a:ext cx="9144000" cy="68401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0166" y="857232"/>
            <a:ext cx="64294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332656"/>
            <a:ext cx="8064896" cy="77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FF0000"/>
                </a:solidFill>
                <a:latin typeface="+mj-lt"/>
                <a:ea typeface="Calibri" pitchFamily="34" charset="0"/>
                <a:cs typeface="Times New Roman" pitchFamily="18" charset="0"/>
              </a:rPr>
              <a:t>Формируемые УУД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bg1"/>
                </a:solidFill>
              </a:rPr>
              <a:t>Личностные действия:</a:t>
            </a:r>
            <a:r>
              <a:rPr lang="ru-RU" dirty="0" smtClean="0">
                <a:solidFill>
                  <a:schemeClr val="bg1"/>
                </a:solidFill>
              </a:rPr>
              <a:t> знание моральных норм и норм этикета, умение выделить нравственный аспект поведения.</a:t>
            </a:r>
            <a:endParaRPr lang="en-US" dirty="0" smtClean="0">
              <a:solidFill>
                <a:schemeClr val="bg1"/>
              </a:solidFill>
            </a:endParaRP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bg1"/>
                </a:solidFill>
              </a:rPr>
              <a:t>Регулятивные действия: </a:t>
            </a:r>
            <a:r>
              <a:rPr lang="ru-RU" dirty="0" err="1" smtClean="0">
                <a:solidFill>
                  <a:schemeClr val="bg1"/>
                </a:solidFill>
              </a:rPr>
              <a:t>целеполагание</a:t>
            </a:r>
            <a:r>
              <a:rPr lang="ru-RU" dirty="0" smtClean="0">
                <a:solidFill>
                  <a:schemeClr val="bg1"/>
                </a:solidFill>
              </a:rPr>
              <a:t>, планирование, контроль и коррекция, </a:t>
            </a:r>
            <a:r>
              <a:rPr lang="ru-RU" dirty="0" err="1" smtClean="0">
                <a:solidFill>
                  <a:schemeClr val="bg1"/>
                </a:solidFill>
              </a:rPr>
              <a:t>саморегуляция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b="1" dirty="0" err="1" smtClean="0">
                <a:solidFill>
                  <a:schemeClr val="bg1"/>
                </a:solidFill>
              </a:rPr>
              <a:t>Общеучебные</a:t>
            </a:r>
            <a:r>
              <a:rPr lang="ru-RU" b="1" dirty="0" smtClean="0">
                <a:solidFill>
                  <a:schemeClr val="bg1"/>
                </a:solidFill>
              </a:rPr>
              <a:t> универсальные учебные действия:</a:t>
            </a:r>
            <a:r>
              <a:rPr lang="ru-RU" dirty="0" smtClean="0">
                <a:solidFill>
                  <a:schemeClr val="bg1"/>
                </a:solidFill>
              </a:rPr>
              <a:t> поиск и выделение необходимой информации; структурирование знаний; осознанное и произвольное построение речевого высказывания в письменной форме; смысловое чтение как осмысление цели чтения и выбор вида чтения в зависимости от цели; определение основной и второстепенной информации; моделирование, преобразование модели.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bg1"/>
                </a:solidFill>
              </a:rPr>
              <a:t>Логические универсальные действия:</a:t>
            </a:r>
            <a:r>
              <a:rPr lang="ru-RU" dirty="0" smtClean="0">
                <a:solidFill>
                  <a:schemeClr val="bg1"/>
                </a:solidFill>
              </a:rPr>
              <a:t> анализ объектов в целях выделения признаков; выбор оснований и критериев для сравнения; выведение следствий; установление причинно-следственных </a:t>
            </a:r>
            <a:r>
              <a:rPr lang="ru-RU" sz="2000" dirty="0" smtClean="0">
                <a:solidFill>
                  <a:schemeClr val="bg1"/>
                </a:solidFill>
              </a:rPr>
              <a:t>связей; построение </a:t>
            </a:r>
            <a:r>
              <a:rPr lang="ru-RU" dirty="0" smtClean="0">
                <a:solidFill>
                  <a:schemeClr val="bg1"/>
                </a:solidFill>
              </a:rPr>
              <a:t>логической цепи рассуждений; доказательство.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bg1"/>
                </a:solidFill>
              </a:rPr>
              <a:t>Коммуникативные действия:</a:t>
            </a:r>
            <a:r>
              <a:rPr lang="ru-RU" dirty="0" smtClean="0">
                <a:solidFill>
                  <a:schemeClr val="bg1"/>
                </a:solidFill>
              </a:rPr>
              <a:t> умение с достаточной полнотой и точностью выражать свои мысли в соответствии с задачами и условиями коммуникации, владение монологической и диалогической формами речи в соответствии с грамматическими и синтаксическими нормами родного языка.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endParaRPr lang="ru-RU" sz="2000" dirty="0" smtClean="0">
              <a:solidFill>
                <a:schemeClr val="bg1"/>
              </a:solidFill>
            </a:endParaRP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endParaRPr lang="ru-RU" sz="2000" i="1" dirty="0" smtClean="0">
              <a:solidFill>
                <a:schemeClr val="bg1"/>
              </a:solidFill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i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i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390</Words>
  <Application>Microsoft Office PowerPoint</Application>
  <PresentationFormat>Экран (4:3)</PresentationFormat>
  <Paragraphs>82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Назначение ВПР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ПОМОЧЬ РЕБЕНКУ???</vt:lpstr>
      <vt:lpstr>ВЫВОД</vt:lpstr>
      <vt:lpstr>Презентация PowerPoint</vt:lpstr>
    </vt:vector>
  </TitlesOfParts>
  <Company>Трудармейская СОШ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 Генер</dc:creator>
  <cp:lastModifiedBy>алекс</cp:lastModifiedBy>
  <cp:revision>57</cp:revision>
  <dcterms:created xsi:type="dcterms:W3CDTF">2017-11-21T08:04:31Z</dcterms:created>
  <dcterms:modified xsi:type="dcterms:W3CDTF">2022-02-26T13:40:29Z</dcterms:modified>
</cp:coreProperties>
</file>