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8" r:id="rId4"/>
    <p:sldId id="260" r:id="rId5"/>
    <p:sldId id="261" r:id="rId6"/>
    <p:sldId id="257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3" r:id="rId23"/>
    <p:sldId id="282" r:id="rId24"/>
    <p:sldId id="277" r:id="rId25"/>
    <p:sldId id="281" r:id="rId26"/>
    <p:sldId id="285" r:id="rId27"/>
    <p:sldId id="286" r:id="rId28"/>
    <p:sldId id="284" r:id="rId29"/>
    <p:sldId id="279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2B8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4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3A809E-D99F-4001-870E-CF99D03A3A2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69E6261-9899-4FAD-9B90-212FE7861A97}">
      <dgm:prSet phldrT="[Текст]"/>
      <dgm:spPr>
        <a:solidFill>
          <a:srgbClr val="FFFFCC"/>
        </a:solidFill>
      </dgm:spPr>
      <dgm:t>
        <a:bodyPr/>
        <a:lstStyle/>
        <a:p>
          <a:r>
            <a:rPr lang="ru-RU" b="1" dirty="0" smtClean="0">
              <a:solidFill>
                <a:srgbClr val="002B82"/>
              </a:solidFill>
              <a:latin typeface="Arial Black" pitchFamily="34" charset="0"/>
            </a:rPr>
            <a:t>Концепция развития</a:t>
          </a:r>
          <a:endParaRPr lang="ru-RU" b="1" dirty="0">
            <a:solidFill>
              <a:srgbClr val="002B82"/>
            </a:solidFill>
            <a:latin typeface="Arial Black" pitchFamily="34" charset="0"/>
          </a:endParaRPr>
        </a:p>
      </dgm:t>
    </dgm:pt>
    <dgm:pt modelId="{D971336B-9658-4447-B26D-6C9D190FF31C}" type="parTrans" cxnId="{8B0B8E30-2C30-4681-A8A7-1BCF8CDFC44C}">
      <dgm:prSet/>
      <dgm:spPr/>
      <dgm:t>
        <a:bodyPr/>
        <a:lstStyle/>
        <a:p>
          <a:endParaRPr lang="ru-RU"/>
        </a:p>
      </dgm:t>
    </dgm:pt>
    <dgm:pt modelId="{51CCC482-013D-4A91-A5FB-F5F7A7E64CDA}" type="sibTrans" cxnId="{8B0B8E30-2C30-4681-A8A7-1BCF8CDFC44C}">
      <dgm:prSet/>
      <dgm:spPr/>
      <dgm:t>
        <a:bodyPr/>
        <a:lstStyle/>
        <a:p>
          <a:endParaRPr lang="ru-RU"/>
        </a:p>
      </dgm:t>
    </dgm:pt>
    <dgm:pt modelId="{3E724E33-099E-4361-8A05-C4CD84690386}">
      <dgm:prSet phldrT="[Текст]"/>
      <dgm:spPr>
        <a:solidFill>
          <a:srgbClr val="FFFFCC"/>
        </a:solidFill>
      </dgm:spPr>
      <dgm:t>
        <a:bodyPr/>
        <a:lstStyle/>
        <a:p>
          <a:r>
            <a:rPr lang="ru-RU" b="1" dirty="0" smtClean="0">
              <a:solidFill>
                <a:srgbClr val="002B82"/>
              </a:solidFill>
              <a:latin typeface="Arial Black" pitchFamily="34" charset="0"/>
            </a:rPr>
            <a:t>Среднесрочная программа развития</a:t>
          </a:r>
          <a:endParaRPr lang="ru-RU" b="1" dirty="0">
            <a:solidFill>
              <a:srgbClr val="002B82"/>
            </a:solidFill>
            <a:latin typeface="Arial Black" pitchFamily="34" charset="0"/>
          </a:endParaRPr>
        </a:p>
      </dgm:t>
    </dgm:pt>
    <dgm:pt modelId="{1BE97A4A-3B27-4771-8357-765AD01E9FBE}" type="parTrans" cxnId="{CF37CA60-0D36-45E0-9179-B4A76BF91D8E}">
      <dgm:prSet/>
      <dgm:spPr/>
      <dgm:t>
        <a:bodyPr/>
        <a:lstStyle/>
        <a:p>
          <a:endParaRPr lang="ru-RU"/>
        </a:p>
      </dgm:t>
    </dgm:pt>
    <dgm:pt modelId="{F2E5B2A9-8B14-48EB-AA2D-CD7A95EE29D9}" type="sibTrans" cxnId="{CF37CA60-0D36-45E0-9179-B4A76BF91D8E}">
      <dgm:prSet/>
      <dgm:spPr/>
      <dgm:t>
        <a:bodyPr/>
        <a:lstStyle/>
        <a:p>
          <a:endParaRPr lang="ru-RU"/>
        </a:p>
      </dgm:t>
    </dgm:pt>
    <dgm:pt modelId="{ABB5C2ED-870C-4EA3-BEB1-A1FF4AC6D6F5}">
      <dgm:prSet phldrT="[Текст]"/>
      <dgm:spPr>
        <a:solidFill>
          <a:srgbClr val="FFFFCC"/>
        </a:solidFill>
      </dgm:spPr>
      <dgm:t>
        <a:bodyPr/>
        <a:lstStyle/>
        <a:p>
          <a:r>
            <a:rPr lang="ru-RU" b="1" dirty="0" err="1" smtClean="0">
              <a:solidFill>
                <a:srgbClr val="002B82"/>
              </a:solidFill>
              <a:latin typeface="Arial Black" pitchFamily="34" charset="0"/>
            </a:rPr>
            <a:t>Антирисковые</a:t>
          </a:r>
          <a:r>
            <a:rPr lang="ru-RU" b="1" dirty="0" smtClean="0">
              <a:solidFill>
                <a:srgbClr val="002B82"/>
              </a:solidFill>
              <a:latin typeface="Arial Black" pitchFamily="34" charset="0"/>
            </a:rPr>
            <a:t> программы</a:t>
          </a:r>
          <a:endParaRPr lang="ru-RU" b="1" dirty="0">
            <a:solidFill>
              <a:srgbClr val="002B82"/>
            </a:solidFill>
            <a:latin typeface="Arial Black" pitchFamily="34" charset="0"/>
          </a:endParaRPr>
        </a:p>
      </dgm:t>
    </dgm:pt>
    <dgm:pt modelId="{4B4ACDF6-0B7E-4B2F-A5B7-492FE0585B05}" type="parTrans" cxnId="{A5117A21-F7EE-44BC-9BDE-AFBB85EB5E94}">
      <dgm:prSet/>
      <dgm:spPr/>
      <dgm:t>
        <a:bodyPr/>
        <a:lstStyle/>
        <a:p>
          <a:endParaRPr lang="ru-RU"/>
        </a:p>
      </dgm:t>
    </dgm:pt>
    <dgm:pt modelId="{BB7C3DD6-E31B-43D1-BFE1-03E0B55FB8DA}" type="sibTrans" cxnId="{A5117A21-F7EE-44BC-9BDE-AFBB85EB5E94}">
      <dgm:prSet/>
      <dgm:spPr/>
      <dgm:t>
        <a:bodyPr/>
        <a:lstStyle/>
        <a:p>
          <a:endParaRPr lang="ru-RU"/>
        </a:p>
      </dgm:t>
    </dgm:pt>
    <dgm:pt modelId="{747A3463-F280-4E3E-92A4-7527C4C53383}" type="pres">
      <dgm:prSet presAssocID="{BE3A809E-D99F-4001-870E-CF99D03A3A20}" presName="CompostProcess" presStyleCnt="0">
        <dgm:presLayoutVars>
          <dgm:dir/>
          <dgm:resizeHandles val="exact"/>
        </dgm:presLayoutVars>
      </dgm:prSet>
      <dgm:spPr/>
    </dgm:pt>
    <dgm:pt modelId="{B73FD9D6-F03F-4B80-BDCF-6EEAC3651040}" type="pres">
      <dgm:prSet presAssocID="{BE3A809E-D99F-4001-870E-CF99D03A3A20}" presName="arrow" presStyleLbl="bgShp" presStyleIdx="0" presStyleCnt="1"/>
      <dgm:spPr/>
    </dgm:pt>
    <dgm:pt modelId="{D7FDED6C-5847-4235-9FFF-25D52C47D4E6}" type="pres">
      <dgm:prSet presAssocID="{BE3A809E-D99F-4001-870E-CF99D03A3A20}" presName="linearProcess" presStyleCnt="0"/>
      <dgm:spPr/>
    </dgm:pt>
    <dgm:pt modelId="{9891C4F6-9A5B-4ED5-A560-5046342B1440}" type="pres">
      <dgm:prSet presAssocID="{769E6261-9899-4FAD-9B90-212FE7861A9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3AF1D-21A6-42F9-8535-6AA3E87CABD2}" type="pres">
      <dgm:prSet presAssocID="{51CCC482-013D-4A91-A5FB-F5F7A7E64CDA}" presName="sibTrans" presStyleCnt="0"/>
      <dgm:spPr/>
    </dgm:pt>
    <dgm:pt modelId="{00184F85-101F-483F-803F-BAB143CB791E}" type="pres">
      <dgm:prSet presAssocID="{3E724E33-099E-4361-8A05-C4CD8469038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10A99-BD52-4827-8BA9-E90CD872376A}" type="pres">
      <dgm:prSet presAssocID="{F2E5B2A9-8B14-48EB-AA2D-CD7A95EE29D9}" presName="sibTrans" presStyleCnt="0"/>
      <dgm:spPr/>
    </dgm:pt>
    <dgm:pt modelId="{76605606-C49A-44AC-9E88-0F300B456B61}" type="pres">
      <dgm:prSet presAssocID="{ABB5C2ED-870C-4EA3-BEB1-A1FF4AC6D6F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37CA60-0D36-45E0-9179-B4A76BF91D8E}" srcId="{BE3A809E-D99F-4001-870E-CF99D03A3A20}" destId="{3E724E33-099E-4361-8A05-C4CD84690386}" srcOrd="1" destOrd="0" parTransId="{1BE97A4A-3B27-4771-8357-765AD01E9FBE}" sibTransId="{F2E5B2A9-8B14-48EB-AA2D-CD7A95EE29D9}"/>
    <dgm:cxn modelId="{26189079-6137-4295-A6BA-A554FFE3B42C}" type="presOf" srcId="{BE3A809E-D99F-4001-870E-CF99D03A3A20}" destId="{747A3463-F280-4E3E-92A4-7527C4C53383}" srcOrd="0" destOrd="0" presId="urn:microsoft.com/office/officeart/2005/8/layout/hProcess9"/>
    <dgm:cxn modelId="{8B0B8E30-2C30-4681-A8A7-1BCF8CDFC44C}" srcId="{BE3A809E-D99F-4001-870E-CF99D03A3A20}" destId="{769E6261-9899-4FAD-9B90-212FE7861A97}" srcOrd="0" destOrd="0" parTransId="{D971336B-9658-4447-B26D-6C9D190FF31C}" sibTransId="{51CCC482-013D-4A91-A5FB-F5F7A7E64CDA}"/>
    <dgm:cxn modelId="{05BB9D02-8E08-4458-B211-BA81078725BF}" type="presOf" srcId="{ABB5C2ED-870C-4EA3-BEB1-A1FF4AC6D6F5}" destId="{76605606-C49A-44AC-9E88-0F300B456B61}" srcOrd="0" destOrd="0" presId="urn:microsoft.com/office/officeart/2005/8/layout/hProcess9"/>
    <dgm:cxn modelId="{2B5AACC5-210C-4206-A45E-30EC739957EC}" type="presOf" srcId="{3E724E33-099E-4361-8A05-C4CD84690386}" destId="{00184F85-101F-483F-803F-BAB143CB791E}" srcOrd="0" destOrd="0" presId="urn:microsoft.com/office/officeart/2005/8/layout/hProcess9"/>
    <dgm:cxn modelId="{A5117A21-F7EE-44BC-9BDE-AFBB85EB5E94}" srcId="{BE3A809E-D99F-4001-870E-CF99D03A3A20}" destId="{ABB5C2ED-870C-4EA3-BEB1-A1FF4AC6D6F5}" srcOrd="2" destOrd="0" parTransId="{4B4ACDF6-0B7E-4B2F-A5B7-492FE0585B05}" sibTransId="{BB7C3DD6-E31B-43D1-BFE1-03E0B55FB8DA}"/>
    <dgm:cxn modelId="{2E3EAEE2-3D69-4985-A2A7-5769E4206CDC}" type="presOf" srcId="{769E6261-9899-4FAD-9B90-212FE7861A97}" destId="{9891C4F6-9A5B-4ED5-A560-5046342B1440}" srcOrd="0" destOrd="0" presId="urn:microsoft.com/office/officeart/2005/8/layout/hProcess9"/>
    <dgm:cxn modelId="{C38640AF-A6D7-422C-9B88-14909B424DA2}" type="presParOf" srcId="{747A3463-F280-4E3E-92A4-7527C4C53383}" destId="{B73FD9D6-F03F-4B80-BDCF-6EEAC3651040}" srcOrd="0" destOrd="0" presId="urn:microsoft.com/office/officeart/2005/8/layout/hProcess9"/>
    <dgm:cxn modelId="{DB801D38-EE5F-43CD-8A01-7667FC0FE27B}" type="presParOf" srcId="{747A3463-F280-4E3E-92A4-7527C4C53383}" destId="{D7FDED6C-5847-4235-9FFF-25D52C47D4E6}" srcOrd="1" destOrd="0" presId="urn:microsoft.com/office/officeart/2005/8/layout/hProcess9"/>
    <dgm:cxn modelId="{B87F7269-46FC-48B0-B905-1D2FD8E2566B}" type="presParOf" srcId="{D7FDED6C-5847-4235-9FFF-25D52C47D4E6}" destId="{9891C4F6-9A5B-4ED5-A560-5046342B1440}" srcOrd="0" destOrd="0" presId="urn:microsoft.com/office/officeart/2005/8/layout/hProcess9"/>
    <dgm:cxn modelId="{89EADB17-CBCD-4BD6-8A13-93C5D665BBED}" type="presParOf" srcId="{D7FDED6C-5847-4235-9FFF-25D52C47D4E6}" destId="{C483AF1D-21A6-42F9-8535-6AA3E87CABD2}" srcOrd="1" destOrd="0" presId="urn:microsoft.com/office/officeart/2005/8/layout/hProcess9"/>
    <dgm:cxn modelId="{A6C797AA-3F28-46B6-B045-AB0EECA2C054}" type="presParOf" srcId="{D7FDED6C-5847-4235-9FFF-25D52C47D4E6}" destId="{00184F85-101F-483F-803F-BAB143CB791E}" srcOrd="2" destOrd="0" presId="urn:microsoft.com/office/officeart/2005/8/layout/hProcess9"/>
    <dgm:cxn modelId="{CE7FDA73-B06D-4F28-A045-63D46E967615}" type="presParOf" srcId="{D7FDED6C-5847-4235-9FFF-25D52C47D4E6}" destId="{7F610A99-BD52-4827-8BA9-E90CD872376A}" srcOrd="3" destOrd="0" presId="urn:microsoft.com/office/officeart/2005/8/layout/hProcess9"/>
    <dgm:cxn modelId="{1A975985-2F0A-44DB-B648-598F56926376}" type="presParOf" srcId="{D7FDED6C-5847-4235-9FFF-25D52C47D4E6}" destId="{76605606-C49A-44AC-9E88-0F300B456B6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155145-4C8F-4D8E-BB97-4E440D2520F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42397B77-151B-4D39-84B7-A26668D620BF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Ведущие идеи концепции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1EE6DC2A-1DB0-4CEC-85A4-574726322CC8}" type="parTrans" cxnId="{7432902F-57E6-4201-A8E7-77E68FD08CBA}">
      <dgm:prSet/>
      <dgm:spPr/>
      <dgm:t>
        <a:bodyPr/>
        <a:lstStyle/>
        <a:p>
          <a:endParaRPr lang="ru-RU"/>
        </a:p>
      </dgm:t>
    </dgm:pt>
    <dgm:pt modelId="{AC0F96DF-6FB7-4F84-910C-DF11527EFC2D}" type="sibTrans" cxnId="{7432902F-57E6-4201-A8E7-77E68FD08CBA}">
      <dgm:prSet/>
      <dgm:spPr/>
      <dgm:t>
        <a:bodyPr/>
        <a:lstStyle/>
        <a:p>
          <a:endParaRPr lang="ru-RU"/>
        </a:p>
      </dgm:t>
    </dgm:pt>
    <dgm:pt modelId="{82C32645-561A-4570-A6F3-9664566F706D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Стратегические 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цели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33557E2A-E98F-4F12-9C77-8925EF4B8752}" type="parTrans" cxnId="{88167629-C522-407D-AA81-C16B7A399254}">
      <dgm:prSet/>
      <dgm:spPr/>
      <dgm:t>
        <a:bodyPr/>
        <a:lstStyle/>
        <a:p>
          <a:endParaRPr lang="ru-RU"/>
        </a:p>
      </dgm:t>
    </dgm:pt>
    <dgm:pt modelId="{00D66974-BFC8-4AC8-BB15-EFC66D970BE5}" type="sibTrans" cxnId="{88167629-C522-407D-AA81-C16B7A399254}">
      <dgm:prSet/>
      <dgm:spPr/>
      <dgm:t>
        <a:bodyPr/>
        <a:lstStyle/>
        <a:p>
          <a:endParaRPr lang="ru-RU"/>
        </a:p>
      </dgm:t>
    </dgm:pt>
    <dgm:pt modelId="{ACCF354F-6422-417C-A0DC-0FCAA77D8F33}">
      <dgm:prSet phldrT="[Текст]" custT="1"/>
      <dgm:spPr/>
      <dgm:t>
        <a:bodyPr/>
        <a:lstStyle/>
        <a:p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Желаемый </a:t>
          </a:r>
        </a:p>
        <a:p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будущий </a:t>
          </a:r>
        </a:p>
        <a:p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образ школы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B77EA263-D641-4E16-9CCF-CB6C0EC38E75}" type="parTrans" cxnId="{A8E9D81D-E042-4AC4-9422-663E9F6D6185}">
      <dgm:prSet/>
      <dgm:spPr/>
      <dgm:t>
        <a:bodyPr/>
        <a:lstStyle/>
        <a:p>
          <a:endParaRPr lang="ru-RU"/>
        </a:p>
      </dgm:t>
    </dgm:pt>
    <dgm:pt modelId="{66BA527E-9A30-4477-B7AE-D87396902E62}" type="sibTrans" cxnId="{A8E9D81D-E042-4AC4-9422-663E9F6D6185}">
      <dgm:prSet/>
      <dgm:spPr/>
      <dgm:t>
        <a:bodyPr/>
        <a:lstStyle/>
        <a:p>
          <a:endParaRPr lang="ru-RU"/>
        </a:p>
      </dgm:t>
    </dgm:pt>
    <dgm:pt modelId="{CBCDE595-B639-48D1-B8EB-D46E7EED9305}" type="pres">
      <dgm:prSet presAssocID="{01155145-4C8F-4D8E-BB97-4E440D2520FE}" presName="arrowDiagram" presStyleCnt="0">
        <dgm:presLayoutVars>
          <dgm:chMax val="5"/>
          <dgm:dir/>
          <dgm:resizeHandles val="exact"/>
        </dgm:presLayoutVars>
      </dgm:prSet>
      <dgm:spPr/>
    </dgm:pt>
    <dgm:pt modelId="{301EFB54-D1F1-4293-87A6-07CEBC79B2D3}" type="pres">
      <dgm:prSet presAssocID="{01155145-4C8F-4D8E-BB97-4E440D2520FE}" presName="arrow" presStyleLbl="bgShp" presStyleIdx="0" presStyleCnt="1" custScaleX="116647" custScaleY="82936" custLinFactNeighborX="-5487" custLinFactNeighborY="-2601"/>
      <dgm:spPr/>
    </dgm:pt>
    <dgm:pt modelId="{87012FD4-E194-4959-8C19-9174905B0E79}" type="pres">
      <dgm:prSet presAssocID="{01155145-4C8F-4D8E-BB97-4E440D2520FE}" presName="arrowDiagram3" presStyleCnt="0"/>
      <dgm:spPr/>
    </dgm:pt>
    <dgm:pt modelId="{CFFE7E9B-2381-42AD-9E0E-85A7E6F11943}" type="pres">
      <dgm:prSet presAssocID="{42397B77-151B-4D39-84B7-A26668D620BF}" presName="bullet3a" presStyleLbl="node1" presStyleIdx="0" presStyleCnt="3" custScaleX="293362" custScaleY="296677" custLinFactX="-280209" custLinFactNeighborX="-300000" custLinFactNeighborY="-16284"/>
      <dgm:spPr/>
    </dgm:pt>
    <dgm:pt modelId="{667F08F6-DC18-473D-9E7C-69B474479443}" type="pres">
      <dgm:prSet presAssocID="{42397B77-151B-4D39-84B7-A26668D620BF}" presName="textBox3a" presStyleLbl="revTx" presStyleIdx="0" presStyleCnt="3" custScaleX="233054" custScaleY="69868" custLinFactX="-45082" custLinFactNeighborX="-100000" custLinFactNeighborY="-76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0056E0-B053-4838-B951-D4E4425336AA}" type="pres">
      <dgm:prSet presAssocID="{82C32645-561A-4570-A6F3-9664566F706D}" presName="bullet3b" presStyleLbl="node1" presStyleIdx="1" presStyleCnt="3" custScaleX="266029" custScaleY="248423" custLinFactNeighborX="-44042" custLinFactNeighborY="-51713"/>
      <dgm:spPr/>
    </dgm:pt>
    <dgm:pt modelId="{FFC1367B-A720-499B-B40E-FF2EA617CE85}" type="pres">
      <dgm:prSet presAssocID="{82C32645-561A-4570-A6F3-9664566F706D}" presName="textBox3b" presStyleLbl="revTx" presStyleIdx="1" presStyleCnt="3" custScaleX="200045" custScaleY="50402" custLinFactNeighborX="-4973" custLinFactNeighborY="-10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B8BA2-1B72-4EAE-B98F-C2570F5A923B}" type="pres">
      <dgm:prSet presAssocID="{ACCF354F-6422-417C-A0DC-0FCAA77D8F33}" presName="bullet3c" presStyleLbl="node1" presStyleIdx="2" presStyleCnt="3" custScaleX="293362" custScaleY="293362" custLinFactX="100000" custLinFactNeighborX="105475" custLinFactNeighborY="-35424"/>
      <dgm:spPr/>
    </dgm:pt>
    <dgm:pt modelId="{F3F4F1FC-9DB3-4E79-B678-E6B10C9441CA}" type="pres">
      <dgm:prSet presAssocID="{ACCF354F-6422-417C-A0DC-0FCAA77D8F33}" presName="textBox3c" presStyleLbl="revTx" presStyleIdx="2" presStyleCnt="3" custScaleX="231339" custScaleY="46788" custLinFactX="69359" custLinFactNeighborX="100000" custLinFactNeighborY="-55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FAC13D-680A-40A0-BE71-BF4D88289D19}" type="presOf" srcId="{ACCF354F-6422-417C-A0DC-0FCAA77D8F33}" destId="{F3F4F1FC-9DB3-4E79-B678-E6B10C9441CA}" srcOrd="0" destOrd="0" presId="urn:microsoft.com/office/officeart/2005/8/layout/arrow2"/>
    <dgm:cxn modelId="{A38649B5-23AF-495D-A299-507E64F6AA66}" type="presOf" srcId="{42397B77-151B-4D39-84B7-A26668D620BF}" destId="{667F08F6-DC18-473D-9E7C-69B474479443}" srcOrd="0" destOrd="0" presId="urn:microsoft.com/office/officeart/2005/8/layout/arrow2"/>
    <dgm:cxn modelId="{F781C112-DA0A-42B4-ABC6-47576AE3ABE1}" type="presOf" srcId="{01155145-4C8F-4D8E-BB97-4E440D2520FE}" destId="{CBCDE595-B639-48D1-B8EB-D46E7EED9305}" srcOrd="0" destOrd="0" presId="urn:microsoft.com/office/officeart/2005/8/layout/arrow2"/>
    <dgm:cxn modelId="{213FA481-2777-497D-B90E-37A13E019940}" type="presOf" srcId="{82C32645-561A-4570-A6F3-9664566F706D}" destId="{FFC1367B-A720-499B-B40E-FF2EA617CE85}" srcOrd="0" destOrd="0" presId="urn:microsoft.com/office/officeart/2005/8/layout/arrow2"/>
    <dgm:cxn modelId="{88167629-C522-407D-AA81-C16B7A399254}" srcId="{01155145-4C8F-4D8E-BB97-4E440D2520FE}" destId="{82C32645-561A-4570-A6F3-9664566F706D}" srcOrd="1" destOrd="0" parTransId="{33557E2A-E98F-4F12-9C77-8925EF4B8752}" sibTransId="{00D66974-BFC8-4AC8-BB15-EFC66D970BE5}"/>
    <dgm:cxn modelId="{7432902F-57E6-4201-A8E7-77E68FD08CBA}" srcId="{01155145-4C8F-4D8E-BB97-4E440D2520FE}" destId="{42397B77-151B-4D39-84B7-A26668D620BF}" srcOrd="0" destOrd="0" parTransId="{1EE6DC2A-1DB0-4CEC-85A4-574726322CC8}" sibTransId="{AC0F96DF-6FB7-4F84-910C-DF11527EFC2D}"/>
    <dgm:cxn modelId="{A8E9D81D-E042-4AC4-9422-663E9F6D6185}" srcId="{01155145-4C8F-4D8E-BB97-4E440D2520FE}" destId="{ACCF354F-6422-417C-A0DC-0FCAA77D8F33}" srcOrd="2" destOrd="0" parTransId="{B77EA263-D641-4E16-9CCF-CB6C0EC38E75}" sibTransId="{66BA527E-9A30-4477-B7AE-D87396902E62}"/>
    <dgm:cxn modelId="{5C56E90E-D017-4E18-9A88-FA82595E4CE5}" type="presParOf" srcId="{CBCDE595-B639-48D1-B8EB-D46E7EED9305}" destId="{301EFB54-D1F1-4293-87A6-07CEBC79B2D3}" srcOrd="0" destOrd="0" presId="urn:microsoft.com/office/officeart/2005/8/layout/arrow2"/>
    <dgm:cxn modelId="{715CC7CD-2B9A-4A55-9244-0D5D3B51078D}" type="presParOf" srcId="{CBCDE595-B639-48D1-B8EB-D46E7EED9305}" destId="{87012FD4-E194-4959-8C19-9174905B0E79}" srcOrd="1" destOrd="0" presId="urn:microsoft.com/office/officeart/2005/8/layout/arrow2"/>
    <dgm:cxn modelId="{62DAD0D8-5669-4E25-A3FD-DBBB01018780}" type="presParOf" srcId="{87012FD4-E194-4959-8C19-9174905B0E79}" destId="{CFFE7E9B-2381-42AD-9E0E-85A7E6F11943}" srcOrd="0" destOrd="0" presId="urn:microsoft.com/office/officeart/2005/8/layout/arrow2"/>
    <dgm:cxn modelId="{649EEE04-6438-4F70-A25D-111EF9B53DCC}" type="presParOf" srcId="{87012FD4-E194-4959-8C19-9174905B0E79}" destId="{667F08F6-DC18-473D-9E7C-69B474479443}" srcOrd="1" destOrd="0" presId="urn:microsoft.com/office/officeart/2005/8/layout/arrow2"/>
    <dgm:cxn modelId="{51C488FE-4FF0-4DF9-9646-38BB54B082E5}" type="presParOf" srcId="{87012FD4-E194-4959-8C19-9174905B0E79}" destId="{B70056E0-B053-4838-B951-D4E4425336AA}" srcOrd="2" destOrd="0" presId="urn:microsoft.com/office/officeart/2005/8/layout/arrow2"/>
    <dgm:cxn modelId="{5B618EC9-40CE-46E6-9071-723014C94C00}" type="presParOf" srcId="{87012FD4-E194-4959-8C19-9174905B0E79}" destId="{FFC1367B-A720-499B-B40E-FF2EA617CE85}" srcOrd="3" destOrd="0" presId="urn:microsoft.com/office/officeart/2005/8/layout/arrow2"/>
    <dgm:cxn modelId="{7D260FD1-3006-4822-A867-D076579AD3DC}" type="presParOf" srcId="{87012FD4-E194-4959-8C19-9174905B0E79}" destId="{FC8B8BA2-1B72-4EAE-B98F-C2570F5A923B}" srcOrd="4" destOrd="0" presId="urn:microsoft.com/office/officeart/2005/8/layout/arrow2"/>
    <dgm:cxn modelId="{98D9BF7D-C4D4-4FAD-80B3-95D0B2BE2F03}" type="presParOf" srcId="{87012FD4-E194-4959-8C19-9174905B0E79}" destId="{F3F4F1FC-9DB3-4E79-B678-E6B10C9441C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E5401B-34F0-4FD8-9F86-070A421B8F4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85D930-0C01-4C62-97A4-760BD1961288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Риск 1. </a:t>
          </a:r>
          <a:r>
            <a:rPr lang="ru-RU" sz="2000" b="1" dirty="0" smtClean="0">
              <a:solidFill>
                <a:schemeClr val="bg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Высокая доля обучающихся с рисками учебной </a:t>
          </a:r>
          <a:r>
            <a:rPr lang="ru-RU" sz="2000" b="1" dirty="0" err="1" smtClean="0">
              <a:solidFill>
                <a:schemeClr val="bg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неуспешности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48F9285-CE50-413A-9002-F13BEC02650B}" type="parTrans" cxnId="{D6D53415-1EED-45DC-AE04-737A87CFD4E3}">
      <dgm:prSet/>
      <dgm:spPr/>
      <dgm:t>
        <a:bodyPr/>
        <a:lstStyle/>
        <a:p>
          <a:endParaRPr lang="ru-RU"/>
        </a:p>
      </dgm:t>
    </dgm:pt>
    <dgm:pt modelId="{75C32C5D-829D-4EED-8FC8-ED28A8D5771F}" type="sibTrans" cxnId="{D6D53415-1EED-45DC-AE04-737A87CFD4E3}">
      <dgm:prSet/>
      <dgm:spPr/>
      <dgm:t>
        <a:bodyPr/>
        <a:lstStyle/>
        <a:p>
          <a:endParaRPr lang="ru-RU"/>
        </a:p>
      </dgm:t>
    </dgm:pt>
    <dgm:pt modelId="{11F009A6-9087-41DF-BB61-02F30E83E9AF}">
      <dgm:prSet phldrT="[Текст]"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Доля обучающихся с рисками учебной </a:t>
          </a:r>
          <a:r>
            <a:rPr lang="ru-RU" sz="1800" dirty="0" err="1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неуспешности</a:t>
          </a:r>
          <a:r>
            <a:rPr lang="ru-RU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во 2-4 классах составляет __ %,  в 5-9 классах __ %. </a:t>
          </a:r>
          <a:endParaRPr lang="ru-RU" sz="1800" dirty="0"/>
        </a:p>
      </dgm:t>
    </dgm:pt>
    <dgm:pt modelId="{DECAABF5-B3E8-47FF-BEFC-552589A5E616}" type="parTrans" cxnId="{976E1E17-A2B7-422E-83E6-E5DE457312CD}">
      <dgm:prSet/>
      <dgm:spPr/>
      <dgm:t>
        <a:bodyPr/>
        <a:lstStyle/>
        <a:p>
          <a:endParaRPr lang="ru-RU"/>
        </a:p>
      </dgm:t>
    </dgm:pt>
    <dgm:pt modelId="{3A4BF6AB-2B42-4A93-B519-25EF8135AB59}" type="sibTrans" cxnId="{976E1E17-A2B7-422E-83E6-E5DE457312CD}">
      <dgm:prSet/>
      <dgm:spPr/>
      <dgm:t>
        <a:bodyPr/>
        <a:lstStyle/>
        <a:p>
          <a:endParaRPr lang="ru-RU"/>
        </a:p>
      </dgm:t>
    </dgm:pt>
    <dgm:pt modelId="{1E43C220-4D8B-48AA-898E-52175B0C7651}">
      <dgm:prSet phldrT="[Текст]" custT="1"/>
      <dgm:spPr/>
      <dgm:t>
        <a:bodyPr/>
        <a:lstStyle/>
        <a:p>
          <a:endParaRPr lang="ru-RU" sz="2000" b="1" dirty="0" smtClean="0">
            <a:latin typeface="Times New Roman" pitchFamily="18" charset="0"/>
            <a:cs typeface="Times New Roman" pitchFamily="18" charset="0"/>
          </a:endParaRPr>
        </a:p>
        <a:p>
          <a:endParaRPr lang="ru-RU" sz="20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Риск 2. Пониженный уровень школьного благополучия</a:t>
          </a:r>
          <a:endParaRPr lang="ru-RU" sz="2000" b="1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1200" dirty="0" smtClean="0"/>
        </a:p>
        <a:p>
          <a:endParaRPr lang="ru-RU" sz="1200" dirty="0"/>
        </a:p>
      </dgm:t>
    </dgm:pt>
    <dgm:pt modelId="{3D56BD4E-2A4F-4354-A7E9-487EFA110DB6}" type="parTrans" cxnId="{23931589-0378-4472-B557-709D2E1F7E19}">
      <dgm:prSet/>
      <dgm:spPr/>
      <dgm:t>
        <a:bodyPr/>
        <a:lstStyle/>
        <a:p>
          <a:endParaRPr lang="ru-RU"/>
        </a:p>
      </dgm:t>
    </dgm:pt>
    <dgm:pt modelId="{22808248-C051-4F39-BBCA-761A68DC2F50}" type="sibTrans" cxnId="{23931589-0378-4472-B557-709D2E1F7E19}">
      <dgm:prSet/>
      <dgm:spPr/>
      <dgm:t>
        <a:bodyPr/>
        <a:lstStyle/>
        <a:p>
          <a:endParaRPr lang="ru-RU"/>
        </a:p>
      </dgm:t>
    </dgm:pt>
    <dgm:pt modelId="{A51D6736-3957-4BC4-9276-1241E2B749C5}">
      <dgm:prSet phldrT="[Текст]"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___% обучающихся показали низкие результаты на ОГЭ по  математике в 20___ г.</a:t>
          </a:r>
          <a:endParaRPr lang="ru-RU" sz="1800" dirty="0"/>
        </a:p>
      </dgm:t>
    </dgm:pt>
    <dgm:pt modelId="{A61DD23B-6D92-40E1-8BF2-8E4CC9BC63BF}" type="parTrans" cxnId="{D2414A1A-BA10-43C7-8530-F672CB88C760}">
      <dgm:prSet/>
      <dgm:spPr/>
      <dgm:t>
        <a:bodyPr/>
        <a:lstStyle/>
        <a:p>
          <a:endParaRPr lang="ru-RU"/>
        </a:p>
      </dgm:t>
    </dgm:pt>
    <dgm:pt modelId="{59E2C4AF-9112-4963-989E-DEC5E96AB979}" type="sibTrans" cxnId="{D2414A1A-BA10-43C7-8530-F672CB88C760}">
      <dgm:prSet/>
      <dgm:spPr/>
      <dgm:t>
        <a:bodyPr/>
        <a:lstStyle/>
        <a:p>
          <a:endParaRPr lang="ru-RU"/>
        </a:p>
      </dgm:t>
    </dgm:pt>
    <dgm:pt modelId="{B26669B7-CA94-4E0D-9C73-8FFD7B259A14}">
      <dgm:prSet phldrT="[Текст]"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для ___% обучающихся рекомендованы дополнительные занятия с учителями с целью ликвидации учебных дефицитов.</a:t>
          </a:r>
          <a:endParaRPr lang="ru-RU" sz="1800" dirty="0"/>
        </a:p>
      </dgm:t>
    </dgm:pt>
    <dgm:pt modelId="{7C58CB10-51EA-4974-9F8E-AB5026116CDC}" type="parTrans" cxnId="{5A763968-6D2E-4BCA-98C0-A835BA717109}">
      <dgm:prSet/>
      <dgm:spPr/>
      <dgm:t>
        <a:bodyPr/>
        <a:lstStyle/>
        <a:p>
          <a:endParaRPr lang="ru-RU"/>
        </a:p>
      </dgm:t>
    </dgm:pt>
    <dgm:pt modelId="{A579AF4F-162C-4ED3-83D2-1F62F24B315B}" type="sibTrans" cxnId="{5A763968-6D2E-4BCA-98C0-A835BA717109}">
      <dgm:prSet/>
      <dgm:spPr/>
      <dgm:t>
        <a:bodyPr/>
        <a:lstStyle/>
        <a:p>
          <a:endParaRPr lang="ru-RU"/>
        </a:p>
      </dgm:t>
    </dgm:pt>
    <dgm:pt modelId="{1FB69C6E-53CA-49F1-A685-D3ECAABB519B}">
      <dgm:prSet phldrT="[Текст]"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___% обучающихся при анкетировании указали, что столкнулись с ситуациями конфликтов и </a:t>
          </a:r>
          <a:r>
            <a:rPr lang="ru-RU" sz="1800" dirty="0" err="1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буллинга</a:t>
          </a:r>
          <a:r>
            <a:rPr lang="ru-RU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в школе.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0ACCDF4-7E5B-4704-95E6-DCE4E88731E4}" type="parTrans" cxnId="{A7CBC5EF-2060-42C9-A0EE-607143E913FD}">
      <dgm:prSet/>
      <dgm:spPr/>
      <dgm:t>
        <a:bodyPr/>
        <a:lstStyle/>
        <a:p>
          <a:endParaRPr lang="ru-RU"/>
        </a:p>
      </dgm:t>
    </dgm:pt>
    <dgm:pt modelId="{B2A46BF8-446D-4D0E-BC0F-D1C713818049}" type="sibTrans" cxnId="{A7CBC5EF-2060-42C9-A0EE-607143E913FD}">
      <dgm:prSet/>
      <dgm:spPr/>
      <dgm:t>
        <a:bodyPr/>
        <a:lstStyle/>
        <a:p>
          <a:endParaRPr lang="ru-RU"/>
        </a:p>
      </dgm:t>
    </dgm:pt>
    <dgm:pt modelId="{ED5272A7-523E-4A92-9687-D127AD11721F}">
      <dgm:prSet phldrT="[Текст]"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ПРИЧИНЫ: </a:t>
          </a:r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отсутствие в ОО возможности оказывать ученикам  специальную психологическую помощь из-за отсутствия штатного психолога.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C555683E-0FF7-4989-8146-D3B89C37A5C2}" type="parTrans" cxnId="{3BE216BB-8712-4D01-896E-8647F3C5EF80}">
      <dgm:prSet/>
      <dgm:spPr/>
      <dgm:t>
        <a:bodyPr/>
        <a:lstStyle/>
        <a:p>
          <a:endParaRPr lang="ru-RU"/>
        </a:p>
      </dgm:t>
    </dgm:pt>
    <dgm:pt modelId="{9D232899-3618-4641-A464-31B17A95A7ED}" type="sibTrans" cxnId="{3BE216BB-8712-4D01-896E-8647F3C5EF80}">
      <dgm:prSet/>
      <dgm:spPr/>
      <dgm:t>
        <a:bodyPr/>
        <a:lstStyle/>
        <a:p>
          <a:endParaRPr lang="ru-RU"/>
        </a:p>
      </dgm:t>
    </dgm:pt>
    <dgm:pt modelId="{1DEBE707-FDA8-4465-8E17-E7F4F85D76D7}">
      <dgm:prSet phldrT="[Текст]"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18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ПРИЧИНЫ:</a:t>
          </a:r>
          <a:r>
            <a:rPr lang="ru-RU" sz="18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Учебная</a:t>
          </a:r>
          <a:r>
            <a:rPr lang="ru-RU" sz="1800" spc="5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1800" dirty="0" err="1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неуспешность</a:t>
          </a:r>
          <a:r>
            <a:rPr lang="ru-RU" sz="1800" spc="5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развивается</a:t>
          </a:r>
          <a:r>
            <a:rPr lang="ru-RU" sz="1800" spc="5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из-за</a:t>
          </a:r>
          <a:r>
            <a:rPr lang="ru-RU" sz="1800" spc="5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отсутствия</a:t>
          </a:r>
          <a:r>
            <a:rPr lang="ru-RU" sz="1800" spc="5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системной</a:t>
          </a:r>
          <a:r>
            <a:rPr lang="ru-RU" sz="1800" spc="5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работы</a:t>
          </a:r>
          <a:r>
            <a:rPr lang="ru-RU" sz="1800" spc="5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</a:t>
          </a:r>
          <a:r>
            <a:rPr lang="ru-RU" sz="1800" spc="5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неуспевающими</a:t>
          </a:r>
          <a:r>
            <a:rPr lang="ru-RU" sz="1800" spc="5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учениками; низкой учебной мотивации у __ % школьников; недостаточно активной работы по профориентации.</a:t>
          </a:r>
          <a:endParaRPr lang="ru-RU" sz="1800" dirty="0"/>
        </a:p>
      </dgm:t>
    </dgm:pt>
    <dgm:pt modelId="{8EF52435-CE7B-4B77-8F5C-213C0575E332}" type="parTrans" cxnId="{CCFED423-457E-4BE1-81E2-5DCBCE8B04F8}">
      <dgm:prSet/>
      <dgm:spPr/>
      <dgm:t>
        <a:bodyPr/>
        <a:lstStyle/>
        <a:p>
          <a:endParaRPr lang="ru-RU"/>
        </a:p>
      </dgm:t>
    </dgm:pt>
    <dgm:pt modelId="{10B43F18-CF9A-4DF9-9083-E9CCAA2BF246}" type="sibTrans" cxnId="{CCFED423-457E-4BE1-81E2-5DCBCE8B04F8}">
      <dgm:prSet/>
      <dgm:spPr/>
      <dgm:t>
        <a:bodyPr/>
        <a:lstStyle/>
        <a:p>
          <a:endParaRPr lang="ru-RU"/>
        </a:p>
      </dgm:t>
    </dgm:pt>
    <dgm:pt modelId="{05D43291-F6E5-4B25-A891-33F2385A33A9}" type="pres">
      <dgm:prSet presAssocID="{24E5401B-34F0-4FD8-9F86-070A421B8F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EAC695-3BCE-4FCA-8092-3BCC649C4170}" type="pres">
      <dgm:prSet presAssocID="{B985D930-0C01-4C62-97A4-760BD1961288}" presName="linNode" presStyleCnt="0"/>
      <dgm:spPr/>
    </dgm:pt>
    <dgm:pt modelId="{CAD7890B-B157-45F6-B53F-739E06FE45FA}" type="pres">
      <dgm:prSet presAssocID="{B985D930-0C01-4C62-97A4-760BD1961288}" presName="parentText" presStyleLbl="node1" presStyleIdx="0" presStyleCnt="2" custScaleX="62930" custScaleY="2231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E193B-0D12-41BE-80FD-3BD4757DF6A4}" type="pres">
      <dgm:prSet presAssocID="{B985D930-0C01-4C62-97A4-760BD1961288}" presName="descendantText" presStyleLbl="alignAccFollowNode1" presStyleIdx="0" presStyleCnt="2" custScaleX="113600" custScaleY="442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E6ED49-7954-4D33-BD6F-5A2E14F91539}" type="pres">
      <dgm:prSet presAssocID="{75C32C5D-829D-4EED-8FC8-ED28A8D5771F}" presName="sp" presStyleCnt="0"/>
      <dgm:spPr/>
    </dgm:pt>
    <dgm:pt modelId="{C341A9E1-03AF-4513-989D-A33B00D53E65}" type="pres">
      <dgm:prSet presAssocID="{1E43C220-4D8B-48AA-898E-52175B0C7651}" presName="linNode" presStyleCnt="0"/>
      <dgm:spPr/>
    </dgm:pt>
    <dgm:pt modelId="{29AE9899-CBA0-4CC9-B088-DB6AFF9E4CF3}" type="pres">
      <dgm:prSet presAssocID="{1E43C220-4D8B-48AA-898E-52175B0C7651}" presName="parentText" presStyleLbl="node1" presStyleIdx="1" presStyleCnt="2" custScaleX="60541" custScaleY="178852" custLinFactNeighborX="-41" custLinFactNeighborY="-84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AC72A-B663-4C36-A2F4-6775A6A978FF}" type="pres">
      <dgm:prSet presAssocID="{1E43C220-4D8B-48AA-898E-52175B0C7651}" presName="descendantText" presStyleLbl="alignAccFollowNode1" presStyleIdx="1" presStyleCnt="2" custScaleX="112877" custScaleY="224875" custLinFactNeighborX="1903" custLinFactNeighborY="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FED423-457E-4BE1-81E2-5DCBCE8B04F8}" srcId="{B985D930-0C01-4C62-97A4-760BD1961288}" destId="{1DEBE707-FDA8-4465-8E17-E7F4F85D76D7}" srcOrd="3" destOrd="0" parTransId="{8EF52435-CE7B-4B77-8F5C-213C0575E332}" sibTransId="{10B43F18-CF9A-4DF9-9083-E9CCAA2BF246}"/>
    <dgm:cxn modelId="{F6D37EC0-8186-40C3-9C98-E6DD09C8D1B7}" type="presOf" srcId="{1FB69C6E-53CA-49F1-A685-D3ECAABB519B}" destId="{39AAC72A-B663-4C36-A2F4-6775A6A978FF}" srcOrd="0" destOrd="0" presId="urn:microsoft.com/office/officeart/2005/8/layout/vList5"/>
    <dgm:cxn modelId="{8DDB7275-49DE-4215-BCC4-45C27A6B91A9}" type="presOf" srcId="{B985D930-0C01-4C62-97A4-760BD1961288}" destId="{CAD7890B-B157-45F6-B53F-739E06FE45FA}" srcOrd="0" destOrd="0" presId="urn:microsoft.com/office/officeart/2005/8/layout/vList5"/>
    <dgm:cxn modelId="{976E1E17-A2B7-422E-83E6-E5DE457312CD}" srcId="{B985D930-0C01-4C62-97A4-760BD1961288}" destId="{11F009A6-9087-41DF-BB61-02F30E83E9AF}" srcOrd="0" destOrd="0" parTransId="{DECAABF5-B3E8-47FF-BEFC-552589A5E616}" sibTransId="{3A4BF6AB-2B42-4A93-B519-25EF8135AB59}"/>
    <dgm:cxn modelId="{D6D53415-1EED-45DC-AE04-737A87CFD4E3}" srcId="{24E5401B-34F0-4FD8-9F86-070A421B8F40}" destId="{B985D930-0C01-4C62-97A4-760BD1961288}" srcOrd="0" destOrd="0" parTransId="{648F9285-CE50-413A-9002-F13BEC02650B}" sibTransId="{75C32C5D-829D-4EED-8FC8-ED28A8D5771F}"/>
    <dgm:cxn modelId="{7F722F38-B77C-46D1-B853-901FD4660499}" type="presOf" srcId="{1E43C220-4D8B-48AA-898E-52175B0C7651}" destId="{29AE9899-CBA0-4CC9-B088-DB6AFF9E4CF3}" srcOrd="0" destOrd="0" presId="urn:microsoft.com/office/officeart/2005/8/layout/vList5"/>
    <dgm:cxn modelId="{B9359544-DF2D-4D0E-B446-21BB88A672B9}" type="presOf" srcId="{ED5272A7-523E-4A92-9687-D127AD11721F}" destId="{39AAC72A-B663-4C36-A2F4-6775A6A978FF}" srcOrd="0" destOrd="1" presId="urn:microsoft.com/office/officeart/2005/8/layout/vList5"/>
    <dgm:cxn modelId="{23931589-0378-4472-B557-709D2E1F7E19}" srcId="{24E5401B-34F0-4FD8-9F86-070A421B8F40}" destId="{1E43C220-4D8B-48AA-898E-52175B0C7651}" srcOrd="1" destOrd="0" parTransId="{3D56BD4E-2A4F-4354-A7E9-487EFA110DB6}" sibTransId="{22808248-C051-4F39-BBCA-761A68DC2F50}"/>
    <dgm:cxn modelId="{DB57D7D5-2C90-4B9E-8B84-62D731701EBE}" type="presOf" srcId="{24E5401B-34F0-4FD8-9F86-070A421B8F40}" destId="{05D43291-F6E5-4B25-A891-33F2385A33A9}" srcOrd="0" destOrd="0" presId="urn:microsoft.com/office/officeart/2005/8/layout/vList5"/>
    <dgm:cxn modelId="{F6AFF5D4-6ACD-4503-ACCD-4935EE4BF214}" type="presOf" srcId="{A51D6736-3957-4BC4-9276-1241E2B749C5}" destId="{9CAE193B-0D12-41BE-80FD-3BD4757DF6A4}" srcOrd="0" destOrd="1" presId="urn:microsoft.com/office/officeart/2005/8/layout/vList5"/>
    <dgm:cxn modelId="{B946D96A-A0F2-4935-8B5E-9D18DBACF5CA}" type="presOf" srcId="{B26669B7-CA94-4E0D-9C73-8FFD7B259A14}" destId="{9CAE193B-0D12-41BE-80FD-3BD4757DF6A4}" srcOrd="0" destOrd="2" presId="urn:microsoft.com/office/officeart/2005/8/layout/vList5"/>
    <dgm:cxn modelId="{A7CBC5EF-2060-42C9-A0EE-607143E913FD}" srcId="{1E43C220-4D8B-48AA-898E-52175B0C7651}" destId="{1FB69C6E-53CA-49F1-A685-D3ECAABB519B}" srcOrd="0" destOrd="0" parTransId="{D0ACCDF4-7E5B-4704-95E6-DCE4E88731E4}" sibTransId="{B2A46BF8-446D-4D0E-BC0F-D1C713818049}"/>
    <dgm:cxn modelId="{D7670619-8DAA-4630-AB77-BAE7ED22162E}" type="presOf" srcId="{1DEBE707-FDA8-4465-8E17-E7F4F85D76D7}" destId="{9CAE193B-0D12-41BE-80FD-3BD4757DF6A4}" srcOrd="0" destOrd="3" presId="urn:microsoft.com/office/officeart/2005/8/layout/vList5"/>
    <dgm:cxn modelId="{3BE216BB-8712-4D01-896E-8647F3C5EF80}" srcId="{1E43C220-4D8B-48AA-898E-52175B0C7651}" destId="{ED5272A7-523E-4A92-9687-D127AD11721F}" srcOrd="1" destOrd="0" parTransId="{C555683E-0FF7-4989-8146-D3B89C37A5C2}" sibTransId="{9D232899-3618-4641-A464-31B17A95A7ED}"/>
    <dgm:cxn modelId="{7AB1C665-FB1B-4248-8E1B-1B3900563BFF}" type="presOf" srcId="{11F009A6-9087-41DF-BB61-02F30E83E9AF}" destId="{9CAE193B-0D12-41BE-80FD-3BD4757DF6A4}" srcOrd="0" destOrd="0" presId="urn:microsoft.com/office/officeart/2005/8/layout/vList5"/>
    <dgm:cxn modelId="{D2414A1A-BA10-43C7-8530-F672CB88C760}" srcId="{B985D930-0C01-4C62-97A4-760BD1961288}" destId="{A51D6736-3957-4BC4-9276-1241E2B749C5}" srcOrd="1" destOrd="0" parTransId="{A61DD23B-6D92-40E1-8BF2-8E4CC9BC63BF}" sibTransId="{59E2C4AF-9112-4963-989E-DEC5E96AB979}"/>
    <dgm:cxn modelId="{5A763968-6D2E-4BCA-98C0-A835BA717109}" srcId="{B985D930-0C01-4C62-97A4-760BD1961288}" destId="{B26669B7-CA94-4E0D-9C73-8FFD7B259A14}" srcOrd="2" destOrd="0" parTransId="{7C58CB10-51EA-4974-9F8E-AB5026116CDC}" sibTransId="{A579AF4F-162C-4ED3-83D2-1F62F24B315B}"/>
    <dgm:cxn modelId="{72AEE351-EBAE-47BD-A13D-C3F771F918DC}" type="presParOf" srcId="{05D43291-F6E5-4B25-A891-33F2385A33A9}" destId="{66EAC695-3BCE-4FCA-8092-3BCC649C4170}" srcOrd="0" destOrd="0" presId="urn:microsoft.com/office/officeart/2005/8/layout/vList5"/>
    <dgm:cxn modelId="{E87E92FC-626D-40CF-8A5E-608688903B07}" type="presParOf" srcId="{66EAC695-3BCE-4FCA-8092-3BCC649C4170}" destId="{CAD7890B-B157-45F6-B53F-739E06FE45FA}" srcOrd="0" destOrd="0" presId="urn:microsoft.com/office/officeart/2005/8/layout/vList5"/>
    <dgm:cxn modelId="{6A4B8C63-CA76-4017-ADEA-F3B814560F69}" type="presParOf" srcId="{66EAC695-3BCE-4FCA-8092-3BCC649C4170}" destId="{9CAE193B-0D12-41BE-80FD-3BD4757DF6A4}" srcOrd="1" destOrd="0" presId="urn:microsoft.com/office/officeart/2005/8/layout/vList5"/>
    <dgm:cxn modelId="{DEB12ACF-37E7-42C0-B690-624FB92BB896}" type="presParOf" srcId="{05D43291-F6E5-4B25-A891-33F2385A33A9}" destId="{F8E6ED49-7954-4D33-BD6F-5A2E14F91539}" srcOrd="1" destOrd="0" presId="urn:microsoft.com/office/officeart/2005/8/layout/vList5"/>
    <dgm:cxn modelId="{6BF7F11D-EE2C-418E-83D2-7F1823D06A54}" type="presParOf" srcId="{05D43291-F6E5-4B25-A891-33F2385A33A9}" destId="{C341A9E1-03AF-4513-989D-A33B00D53E65}" srcOrd="2" destOrd="0" presId="urn:microsoft.com/office/officeart/2005/8/layout/vList5"/>
    <dgm:cxn modelId="{5DC35478-555C-44EB-9BC6-25D623E4AF3C}" type="presParOf" srcId="{C341A9E1-03AF-4513-989D-A33B00D53E65}" destId="{29AE9899-CBA0-4CC9-B088-DB6AFF9E4CF3}" srcOrd="0" destOrd="0" presId="urn:microsoft.com/office/officeart/2005/8/layout/vList5"/>
    <dgm:cxn modelId="{27F27634-121E-4F29-9B28-C360A149BE9D}" type="presParOf" srcId="{C341A9E1-03AF-4513-989D-A33B00D53E65}" destId="{39AAC72A-B663-4C36-A2F4-6775A6A978F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E5401B-34F0-4FD8-9F86-070A421B8F4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85D930-0C01-4C62-97A4-760BD1961288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Риск 2. </a:t>
          </a:r>
          <a:r>
            <a:rPr lang="ru-RU" sz="2000" b="1" dirty="0" smtClean="0">
              <a:solidFill>
                <a:schemeClr val="bg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Пониженный уровень школьного благополучия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48F9285-CE50-413A-9002-F13BEC02650B}" type="parTrans" cxnId="{D6D53415-1EED-45DC-AE04-737A87CFD4E3}">
      <dgm:prSet/>
      <dgm:spPr/>
      <dgm:t>
        <a:bodyPr/>
        <a:lstStyle/>
        <a:p>
          <a:endParaRPr lang="ru-RU"/>
        </a:p>
      </dgm:t>
    </dgm:pt>
    <dgm:pt modelId="{75C32C5D-829D-4EED-8FC8-ED28A8D5771F}" type="sibTrans" cxnId="{D6D53415-1EED-45DC-AE04-737A87CFD4E3}">
      <dgm:prSet/>
      <dgm:spPr/>
      <dgm:t>
        <a:bodyPr/>
        <a:lstStyle/>
        <a:p>
          <a:endParaRPr lang="ru-RU"/>
        </a:p>
      </dgm:t>
    </dgm:pt>
    <dgm:pt modelId="{11F009A6-9087-41DF-BB61-02F30E83E9AF}">
      <dgm:prSet phldrT="[Текст]"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ЦЕЛЬ:  </a:t>
          </a:r>
          <a:r>
            <a:rPr lang="ru-RU" sz="18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Снижение  за 20___ </a:t>
          </a:r>
          <a:r>
            <a:rPr lang="ru-RU" sz="1800" b="1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уч</a:t>
          </a:r>
          <a:r>
            <a:rPr lang="ru-RU" sz="18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. год доли обучающихся, сталкивающимися с ситуациями межличностных конфликтов и </a:t>
          </a:r>
          <a:r>
            <a:rPr lang="ru-RU" sz="1800" b="1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буллинга</a:t>
          </a:r>
          <a:r>
            <a:rPr lang="ru-RU" sz="18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 в школе, с ___ % до ___ % за счёт  разработки и реализации в школе «Программы скорой психологической помощи».</a:t>
          </a:r>
          <a:endParaRPr lang="ru-RU" sz="1800" b="1" dirty="0">
            <a:solidFill>
              <a:srgbClr val="002B82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CAABF5-B3E8-47FF-BEFC-552589A5E616}" type="parTrans" cxnId="{976E1E17-A2B7-422E-83E6-E5DE457312CD}">
      <dgm:prSet/>
      <dgm:spPr/>
      <dgm:t>
        <a:bodyPr/>
        <a:lstStyle/>
        <a:p>
          <a:endParaRPr lang="ru-RU"/>
        </a:p>
      </dgm:t>
    </dgm:pt>
    <dgm:pt modelId="{3A4BF6AB-2B42-4A93-B519-25EF8135AB59}" type="sibTrans" cxnId="{976E1E17-A2B7-422E-83E6-E5DE457312CD}">
      <dgm:prSet/>
      <dgm:spPr/>
      <dgm:t>
        <a:bodyPr/>
        <a:lstStyle/>
        <a:p>
          <a:endParaRPr lang="ru-RU"/>
        </a:p>
      </dgm:t>
    </dgm:pt>
    <dgm:pt modelId="{05D43291-F6E5-4B25-A891-33F2385A33A9}" type="pres">
      <dgm:prSet presAssocID="{24E5401B-34F0-4FD8-9F86-070A421B8F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EAC695-3BCE-4FCA-8092-3BCC649C4170}" type="pres">
      <dgm:prSet presAssocID="{B985D930-0C01-4C62-97A4-760BD1961288}" presName="linNode" presStyleCnt="0"/>
      <dgm:spPr/>
    </dgm:pt>
    <dgm:pt modelId="{CAD7890B-B157-45F6-B53F-739E06FE45FA}" type="pres">
      <dgm:prSet presAssocID="{B985D930-0C01-4C62-97A4-760BD1961288}" presName="parentText" presStyleLbl="node1" presStyleIdx="0" presStyleCnt="1" custScaleX="62930" custScaleY="787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E193B-0D12-41BE-80FD-3BD4757DF6A4}" type="pres">
      <dgm:prSet presAssocID="{B985D930-0C01-4C62-97A4-760BD1961288}" presName="descendantText" presStyleLbl="alignAccFollowNode1" presStyleIdx="0" presStyleCnt="1" custScaleX="113600" custScaleY="96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F8AEAF-7535-4FA0-B815-C4F5CF93130F}" type="presOf" srcId="{11F009A6-9087-41DF-BB61-02F30E83E9AF}" destId="{9CAE193B-0D12-41BE-80FD-3BD4757DF6A4}" srcOrd="0" destOrd="0" presId="urn:microsoft.com/office/officeart/2005/8/layout/vList5"/>
    <dgm:cxn modelId="{976E1E17-A2B7-422E-83E6-E5DE457312CD}" srcId="{B985D930-0C01-4C62-97A4-760BD1961288}" destId="{11F009A6-9087-41DF-BB61-02F30E83E9AF}" srcOrd="0" destOrd="0" parTransId="{DECAABF5-B3E8-47FF-BEFC-552589A5E616}" sibTransId="{3A4BF6AB-2B42-4A93-B519-25EF8135AB59}"/>
    <dgm:cxn modelId="{D6D53415-1EED-45DC-AE04-737A87CFD4E3}" srcId="{24E5401B-34F0-4FD8-9F86-070A421B8F40}" destId="{B985D930-0C01-4C62-97A4-760BD1961288}" srcOrd="0" destOrd="0" parTransId="{648F9285-CE50-413A-9002-F13BEC02650B}" sibTransId="{75C32C5D-829D-4EED-8FC8-ED28A8D5771F}"/>
    <dgm:cxn modelId="{01D818CA-3257-45E1-8B76-8D1C4859868D}" type="presOf" srcId="{24E5401B-34F0-4FD8-9F86-070A421B8F40}" destId="{05D43291-F6E5-4B25-A891-33F2385A33A9}" srcOrd="0" destOrd="0" presId="urn:microsoft.com/office/officeart/2005/8/layout/vList5"/>
    <dgm:cxn modelId="{5C62C008-6AF6-46E1-B66F-D20D8DB98F40}" type="presOf" srcId="{B985D930-0C01-4C62-97A4-760BD1961288}" destId="{CAD7890B-B157-45F6-B53F-739E06FE45FA}" srcOrd="0" destOrd="0" presId="urn:microsoft.com/office/officeart/2005/8/layout/vList5"/>
    <dgm:cxn modelId="{A056F51A-83EB-4741-8B36-5BAEBC9D2108}" type="presParOf" srcId="{05D43291-F6E5-4B25-A891-33F2385A33A9}" destId="{66EAC695-3BCE-4FCA-8092-3BCC649C4170}" srcOrd="0" destOrd="0" presId="urn:microsoft.com/office/officeart/2005/8/layout/vList5"/>
    <dgm:cxn modelId="{C3656280-C32D-4811-BBD7-4283A998CF3A}" type="presParOf" srcId="{66EAC695-3BCE-4FCA-8092-3BCC649C4170}" destId="{CAD7890B-B157-45F6-B53F-739E06FE45FA}" srcOrd="0" destOrd="0" presId="urn:microsoft.com/office/officeart/2005/8/layout/vList5"/>
    <dgm:cxn modelId="{F17BED69-CC4B-4CCB-B4C5-336584AFACDB}" type="presParOf" srcId="{66EAC695-3BCE-4FCA-8092-3BCC649C4170}" destId="{9CAE193B-0D12-41BE-80FD-3BD4757DF6A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E5401B-34F0-4FD8-9F86-070A421B8F4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85D930-0C01-4C62-97A4-760BD1961288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Риск 2. </a:t>
          </a:r>
          <a:r>
            <a:rPr lang="ru-RU" sz="2000" b="1" dirty="0" smtClean="0">
              <a:solidFill>
                <a:schemeClr val="bg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Пониженный уровень школьного благополучия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48F9285-CE50-413A-9002-F13BEC02650B}" type="parTrans" cxnId="{D6D53415-1EED-45DC-AE04-737A87CFD4E3}">
      <dgm:prSet/>
      <dgm:spPr/>
      <dgm:t>
        <a:bodyPr/>
        <a:lstStyle/>
        <a:p>
          <a:endParaRPr lang="ru-RU"/>
        </a:p>
      </dgm:t>
    </dgm:pt>
    <dgm:pt modelId="{75C32C5D-829D-4EED-8FC8-ED28A8D5771F}" type="sibTrans" cxnId="{D6D53415-1EED-45DC-AE04-737A87CFD4E3}">
      <dgm:prSet/>
      <dgm:spPr/>
      <dgm:t>
        <a:bodyPr/>
        <a:lstStyle/>
        <a:p>
          <a:endParaRPr lang="ru-RU"/>
        </a:p>
      </dgm:t>
    </dgm:pt>
    <dgm:pt modelId="{11F009A6-9087-41DF-BB61-02F30E83E9AF}">
      <dgm:prSet phldrT="[Текст]"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ЦЕЛЬ:  </a:t>
          </a:r>
          <a:r>
            <a:rPr lang="ru-RU" sz="18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Снижение  за 20___ - 20____ г.г.  доли обучающихся, сталкивающихся с ситуациями межличностных конфликтов и </a:t>
          </a:r>
          <a:r>
            <a:rPr lang="ru-RU" sz="1800" b="1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буллинга</a:t>
          </a:r>
          <a:r>
            <a:rPr lang="ru-RU" sz="18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 в школе, с ___ % до ___ % за счёт  разработки и реализации в школе «Программы скорой психологической помощи».</a:t>
          </a:r>
          <a:endParaRPr lang="ru-RU" sz="1800" b="1" dirty="0">
            <a:solidFill>
              <a:srgbClr val="002B82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CAABF5-B3E8-47FF-BEFC-552589A5E616}" type="parTrans" cxnId="{976E1E17-A2B7-422E-83E6-E5DE457312CD}">
      <dgm:prSet/>
      <dgm:spPr/>
      <dgm:t>
        <a:bodyPr/>
        <a:lstStyle/>
        <a:p>
          <a:endParaRPr lang="ru-RU"/>
        </a:p>
      </dgm:t>
    </dgm:pt>
    <dgm:pt modelId="{3A4BF6AB-2B42-4A93-B519-25EF8135AB59}" type="sibTrans" cxnId="{976E1E17-A2B7-422E-83E6-E5DE457312CD}">
      <dgm:prSet/>
      <dgm:spPr/>
      <dgm:t>
        <a:bodyPr/>
        <a:lstStyle/>
        <a:p>
          <a:endParaRPr lang="ru-RU"/>
        </a:p>
      </dgm:t>
    </dgm:pt>
    <dgm:pt modelId="{BC58B07C-45AE-4147-A1B2-1D38F93ED99F}">
      <dgm:prSet phldrT="[Текст]"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ЗАДАЧИ:</a:t>
          </a:r>
          <a:endParaRPr lang="ru-RU" sz="1800" b="1" dirty="0">
            <a:solidFill>
              <a:srgbClr val="002B82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126BF2-BEEC-4966-A2D6-C1517CB6D273}" type="parTrans" cxnId="{2EAB77AB-36B4-4523-B39B-9B4A2E74CD02}">
      <dgm:prSet/>
      <dgm:spPr/>
      <dgm:t>
        <a:bodyPr/>
        <a:lstStyle/>
        <a:p>
          <a:endParaRPr lang="ru-RU"/>
        </a:p>
      </dgm:t>
    </dgm:pt>
    <dgm:pt modelId="{92CAD26B-769B-498D-8DCA-0AE504C7C4E5}" type="sibTrans" cxnId="{2EAB77AB-36B4-4523-B39B-9B4A2E74CD02}">
      <dgm:prSet/>
      <dgm:spPr/>
      <dgm:t>
        <a:bodyPr/>
        <a:lstStyle/>
        <a:p>
          <a:endParaRPr lang="ru-RU"/>
        </a:p>
      </dgm:t>
    </dgm:pt>
    <dgm:pt modelId="{04CE120C-7BA5-4AA3-B78F-E710A4FB2387}">
      <dgm:prSet phldrT="[Текст]"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18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2) Разработать  школьную «Программу скорой психологической помощи»  и реализовать её за период  20___  20 ___ г.г.</a:t>
          </a:r>
          <a:endParaRPr lang="ru-RU" sz="1800" b="1" dirty="0">
            <a:solidFill>
              <a:srgbClr val="002B82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9B57BD-D53E-43DD-B151-C34CE5391F5D}" type="parTrans" cxnId="{16FBCFE0-1952-4D18-937D-62FA84A6D08F}">
      <dgm:prSet/>
      <dgm:spPr/>
      <dgm:t>
        <a:bodyPr/>
        <a:lstStyle/>
        <a:p>
          <a:endParaRPr lang="ru-RU"/>
        </a:p>
      </dgm:t>
    </dgm:pt>
    <dgm:pt modelId="{38857EDE-2631-4527-A2F0-92BB476FB84E}" type="sibTrans" cxnId="{16FBCFE0-1952-4D18-937D-62FA84A6D08F}">
      <dgm:prSet/>
      <dgm:spPr/>
      <dgm:t>
        <a:bodyPr/>
        <a:lstStyle/>
        <a:p>
          <a:endParaRPr lang="ru-RU"/>
        </a:p>
      </dgm:t>
    </dgm:pt>
    <dgm:pt modelId="{D10534EE-9BD6-414F-BB87-1605278A5671}">
      <dgm:prSet phldrT="[Текст]"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18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3) Рекомендовать прохождение КПК по вопросам предупреждения возникновения межличностных конфликтов в школьном коллективе для ___ учителей.</a:t>
          </a:r>
          <a:endParaRPr lang="ru-RU" sz="1800" b="1" dirty="0">
            <a:solidFill>
              <a:srgbClr val="002B82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DFBBB7-16B0-44E4-B1C3-D33F0039F444}" type="parTrans" cxnId="{DCEF97F7-040A-475D-B223-05F467D7248F}">
      <dgm:prSet/>
      <dgm:spPr/>
      <dgm:t>
        <a:bodyPr/>
        <a:lstStyle/>
        <a:p>
          <a:endParaRPr lang="ru-RU"/>
        </a:p>
      </dgm:t>
    </dgm:pt>
    <dgm:pt modelId="{5D3B51D1-B87B-4283-9DED-8FAC636B1F96}" type="sibTrans" cxnId="{DCEF97F7-040A-475D-B223-05F467D7248F}">
      <dgm:prSet/>
      <dgm:spPr/>
      <dgm:t>
        <a:bodyPr/>
        <a:lstStyle/>
        <a:p>
          <a:endParaRPr lang="ru-RU"/>
        </a:p>
      </dgm:t>
    </dgm:pt>
    <dgm:pt modelId="{2C34723E-2886-48BA-839C-699BD1BFE738}">
      <dgm:prSet phldrT="[Текст]"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18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1) Обеспечить ОО ресурсами, позволяющими оказывать обучающимся  своевременную специализированную психологическую помощь путём заключения  соглашения о сотрудничестве с муниципальным Центром ППМС помощи  на 20___ - 20 ___  г.г.</a:t>
          </a:r>
          <a:endParaRPr lang="ru-RU" sz="1800" b="1" dirty="0">
            <a:solidFill>
              <a:srgbClr val="002B82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E4AA37-ABE0-4E34-A737-D3655B189838}" type="parTrans" cxnId="{87B2181C-A087-4D91-BD33-7B0444D94FCF}">
      <dgm:prSet/>
      <dgm:spPr/>
      <dgm:t>
        <a:bodyPr/>
        <a:lstStyle/>
        <a:p>
          <a:endParaRPr lang="ru-RU"/>
        </a:p>
      </dgm:t>
    </dgm:pt>
    <dgm:pt modelId="{843CD9D1-1DA7-4501-B120-04C8BE3D0090}" type="sibTrans" cxnId="{87B2181C-A087-4D91-BD33-7B0444D94FCF}">
      <dgm:prSet/>
      <dgm:spPr/>
      <dgm:t>
        <a:bodyPr/>
        <a:lstStyle/>
        <a:p>
          <a:endParaRPr lang="ru-RU"/>
        </a:p>
      </dgm:t>
    </dgm:pt>
    <dgm:pt modelId="{90CCD875-AEBD-44C0-960D-D8436DE4215F}">
      <dgm:prSet phldrT="[Текст]"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ru-RU" sz="18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4)…………………………………………………………</a:t>
          </a:r>
          <a:endParaRPr lang="ru-RU" sz="1800" b="1" dirty="0">
            <a:solidFill>
              <a:srgbClr val="002B82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A34E32-059C-493F-9083-4290F9FE5AD4}" type="parTrans" cxnId="{C5804E6A-AEE6-45F7-8231-25A6137335D7}">
      <dgm:prSet/>
      <dgm:spPr/>
      <dgm:t>
        <a:bodyPr/>
        <a:lstStyle/>
        <a:p>
          <a:endParaRPr lang="ru-RU"/>
        </a:p>
      </dgm:t>
    </dgm:pt>
    <dgm:pt modelId="{BEC7AF03-3A35-4E7C-BA4E-71F58A0D88DA}" type="sibTrans" cxnId="{C5804E6A-AEE6-45F7-8231-25A6137335D7}">
      <dgm:prSet/>
      <dgm:spPr/>
      <dgm:t>
        <a:bodyPr/>
        <a:lstStyle/>
        <a:p>
          <a:endParaRPr lang="ru-RU"/>
        </a:p>
      </dgm:t>
    </dgm:pt>
    <dgm:pt modelId="{05D43291-F6E5-4B25-A891-33F2385A33A9}" type="pres">
      <dgm:prSet presAssocID="{24E5401B-34F0-4FD8-9F86-070A421B8F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EAC695-3BCE-4FCA-8092-3BCC649C4170}" type="pres">
      <dgm:prSet presAssocID="{B985D930-0C01-4C62-97A4-760BD1961288}" presName="linNode" presStyleCnt="0"/>
      <dgm:spPr/>
    </dgm:pt>
    <dgm:pt modelId="{CAD7890B-B157-45F6-B53F-739E06FE45FA}" type="pres">
      <dgm:prSet presAssocID="{B985D930-0C01-4C62-97A4-760BD1961288}" presName="parentText" presStyleLbl="node1" presStyleIdx="0" presStyleCnt="1" custScaleX="62930" custScaleY="857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E193B-0D12-41BE-80FD-3BD4757DF6A4}" type="pres">
      <dgm:prSet presAssocID="{B985D930-0C01-4C62-97A4-760BD1961288}" presName="descendantText" presStyleLbl="alignAccFollowNode1" presStyleIdx="0" presStyleCnt="1" custScaleX="115892" custScaleY="110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924352-A59F-48FE-80D3-D32ABEF42B77}" type="presOf" srcId="{2C34723E-2886-48BA-839C-699BD1BFE738}" destId="{9CAE193B-0D12-41BE-80FD-3BD4757DF6A4}" srcOrd="0" destOrd="2" presId="urn:microsoft.com/office/officeart/2005/8/layout/vList5"/>
    <dgm:cxn modelId="{D7E745EE-A4F2-4930-AA44-844A9EAD8A88}" type="presOf" srcId="{04CE120C-7BA5-4AA3-B78F-E710A4FB2387}" destId="{9CAE193B-0D12-41BE-80FD-3BD4757DF6A4}" srcOrd="0" destOrd="3" presId="urn:microsoft.com/office/officeart/2005/8/layout/vList5"/>
    <dgm:cxn modelId="{DCB6636D-57F9-4BA8-A7CC-30F9F98B09C8}" type="presOf" srcId="{B985D930-0C01-4C62-97A4-760BD1961288}" destId="{CAD7890B-B157-45F6-B53F-739E06FE45FA}" srcOrd="0" destOrd="0" presId="urn:microsoft.com/office/officeart/2005/8/layout/vList5"/>
    <dgm:cxn modelId="{C5804E6A-AEE6-45F7-8231-25A6137335D7}" srcId="{B985D930-0C01-4C62-97A4-760BD1961288}" destId="{90CCD875-AEBD-44C0-960D-D8436DE4215F}" srcOrd="5" destOrd="0" parTransId="{49A34E32-059C-493F-9083-4290F9FE5AD4}" sibTransId="{BEC7AF03-3A35-4E7C-BA4E-71F58A0D88DA}"/>
    <dgm:cxn modelId="{DCEF97F7-040A-475D-B223-05F467D7248F}" srcId="{B985D930-0C01-4C62-97A4-760BD1961288}" destId="{D10534EE-9BD6-414F-BB87-1605278A5671}" srcOrd="4" destOrd="0" parTransId="{42DFBBB7-16B0-44E4-B1C3-D33F0039F444}" sibTransId="{5D3B51D1-B87B-4283-9DED-8FAC636B1F96}"/>
    <dgm:cxn modelId="{976E1E17-A2B7-422E-83E6-E5DE457312CD}" srcId="{B985D930-0C01-4C62-97A4-760BD1961288}" destId="{11F009A6-9087-41DF-BB61-02F30E83E9AF}" srcOrd="0" destOrd="0" parTransId="{DECAABF5-B3E8-47FF-BEFC-552589A5E616}" sibTransId="{3A4BF6AB-2B42-4A93-B519-25EF8135AB59}"/>
    <dgm:cxn modelId="{D6D53415-1EED-45DC-AE04-737A87CFD4E3}" srcId="{24E5401B-34F0-4FD8-9F86-070A421B8F40}" destId="{B985D930-0C01-4C62-97A4-760BD1961288}" srcOrd="0" destOrd="0" parTransId="{648F9285-CE50-413A-9002-F13BEC02650B}" sibTransId="{75C32C5D-829D-4EED-8FC8-ED28A8D5771F}"/>
    <dgm:cxn modelId="{87B2181C-A087-4D91-BD33-7B0444D94FCF}" srcId="{B985D930-0C01-4C62-97A4-760BD1961288}" destId="{2C34723E-2886-48BA-839C-699BD1BFE738}" srcOrd="2" destOrd="0" parTransId="{E1E4AA37-ABE0-4E34-A737-D3655B189838}" sibTransId="{843CD9D1-1DA7-4501-B120-04C8BE3D0090}"/>
    <dgm:cxn modelId="{BA3F111E-7A8D-4C89-871B-E8A9A122BE4D}" type="presOf" srcId="{24E5401B-34F0-4FD8-9F86-070A421B8F40}" destId="{05D43291-F6E5-4B25-A891-33F2385A33A9}" srcOrd="0" destOrd="0" presId="urn:microsoft.com/office/officeart/2005/8/layout/vList5"/>
    <dgm:cxn modelId="{5AB86555-1249-4CA7-A0C9-66FA1D3462C6}" type="presOf" srcId="{D10534EE-9BD6-414F-BB87-1605278A5671}" destId="{9CAE193B-0D12-41BE-80FD-3BD4757DF6A4}" srcOrd="0" destOrd="4" presId="urn:microsoft.com/office/officeart/2005/8/layout/vList5"/>
    <dgm:cxn modelId="{88185D21-2293-4CDF-8564-04A53D64D3ED}" type="presOf" srcId="{11F009A6-9087-41DF-BB61-02F30E83E9AF}" destId="{9CAE193B-0D12-41BE-80FD-3BD4757DF6A4}" srcOrd="0" destOrd="0" presId="urn:microsoft.com/office/officeart/2005/8/layout/vList5"/>
    <dgm:cxn modelId="{FECE18B2-36E3-43A5-8390-1C1A13CD5739}" type="presOf" srcId="{90CCD875-AEBD-44C0-960D-D8436DE4215F}" destId="{9CAE193B-0D12-41BE-80FD-3BD4757DF6A4}" srcOrd="0" destOrd="5" presId="urn:microsoft.com/office/officeart/2005/8/layout/vList5"/>
    <dgm:cxn modelId="{16FBCFE0-1952-4D18-937D-62FA84A6D08F}" srcId="{B985D930-0C01-4C62-97A4-760BD1961288}" destId="{04CE120C-7BA5-4AA3-B78F-E710A4FB2387}" srcOrd="3" destOrd="0" parTransId="{4C9B57BD-D53E-43DD-B151-C34CE5391F5D}" sibTransId="{38857EDE-2631-4527-A2F0-92BB476FB84E}"/>
    <dgm:cxn modelId="{2EAB77AB-36B4-4523-B39B-9B4A2E74CD02}" srcId="{B985D930-0C01-4C62-97A4-760BD1961288}" destId="{BC58B07C-45AE-4147-A1B2-1D38F93ED99F}" srcOrd="1" destOrd="0" parTransId="{07126BF2-BEEC-4966-A2D6-C1517CB6D273}" sibTransId="{92CAD26B-769B-498D-8DCA-0AE504C7C4E5}"/>
    <dgm:cxn modelId="{FA408E2B-B251-42F0-87A2-99B1008FFD55}" type="presOf" srcId="{BC58B07C-45AE-4147-A1B2-1D38F93ED99F}" destId="{9CAE193B-0D12-41BE-80FD-3BD4757DF6A4}" srcOrd="0" destOrd="1" presId="urn:microsoft.com/office/officeart/2005/8/layout/vList5"/>
    <dgm:cxn modelId="{1DAF38B6-F278-47AA-86F4-4146B4D5953A}" type="presParOf" srcId="{05D43291-F6E5-4B25-A891-33F2385A33A9}" destId="{66EAC695-3BCE-4FCA-8092-3BCC649C4170}" srcOrd="0" destOrd="0" presId="urn:microsoft.com/office/officeart/2005/8/layout/vList5"/>
    <dgm:cxn modelId="{FEDDE689-049A-41CF-AD8E-C238724FF339}" type="presParOf" srcId="{66EAC695-3BCE-4FCA-8092-3BCC649C4170}" destId="{CAD7890B-B157-45F6-B53F-739E06FE45FA}" srcOrd="0" destOrd="0" presId="urn:microsoft.com/office/officeart/2005/8/layout/vList5"/>
    <dgm:cxn modelId="{630DAD73-075E-444D-8DFA-0CEEFF939485}" type="presParOf" srcId="{66EAC695-3BCE-4FCA-8092-3BCC649C4170}" destId="{9CAE193B-0D12-41BE-80FD-3BD4757DF6A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3FD9D6-F03F-4B80-BDCF-6EEAC3651040}">
      <dsp:nvSpPr>
        <dsp:cNvPr id="0" name=""/>
        <dsp:cNvSpPr/>
      </dsp:nvSpPr>
      <dsp:spPr>
        <a:xfrm>
          <a:off x="648299" y="0"/>
          <a:ext cx="7347398" cy="381795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91C4F6-9A5B-4ED5-A560-5046342B1440}">
      <dsp:nvSpPr>
        <dsp:cNvPr id="0" name=""/>
        <dsp:cNvSpPr/>
      </dsp:nvSpPr>
      <dsp:spPr>
        <a:xfrm>
          <a:off x="9285" y="1145384"/>
          <a:ext cx="2782286" cy="1527180"/>
        </a:xfrm>
        <a:prstGeom prst="roundRect">
          <a:avLst/>
        </a:prstGeom>
        <a:solidFill>
          <a:srgbClr val="FFFFCC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B82"/>
              </a:solidFill>
              <a:latin typeface="Arial Black" pitchFamily="34" charset="0"/>
            </a:rPr>
            <a:t>Концепция развития</a:t>
          </a:r>
          <a:endParaRPr lang="ru-RU" sz="2200" b="1" kern="1200" dirty="0">
            <a:solidFill>
              <a:srgbClr val="002B82"/>
            </a:solidFill>
            <a:latin typeface="Arial Black" pitchFamily="34" charset="0"/>
          </a:endParaRPr>
        </a:p>
      </dsp:txBody>
      <dsp:txXfrm>
        <a:off x="9285" y="1145384"/>
        <a:ext cx="2782286" cy="1527180"/>
      </dsp:txXfrm>
    </dsp:sp>
    <dsp:sp modelId="{00184F85-101F-483F-803F-BAB143CB791E}">
      <dsp:nvSpPr>
        <dsp:cNvPr id="0" name=""/>
        <dsp:cNvSpPr/>
      </dsp:nvSpPr>
      <dsp:spPr>
        <a:xfrm>
          <a:off x="2930855" y="1145384"/>
          <a:ext cx="2782286" cy="1527180"/>
        </a:xfrm>
        <a:prstGeom prst="roundRect">
          <a:avLst/>
        </a:prstGeom>
        <a:solidFill>
          <a:srgbClr val="FFFFCC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B82"/>
              </a:solidFill>
              <a:latin typeface="Arial Black" pitchFamily="34" charset="0"/>
            </a:rPr>
            <a:t>Среднесрочная программа развития</a:t>
          </a:r>
          <a:endParaRPr lang="ru-RU" sz="2200" b="1" kern="1200" dirty="0">
            <a:solidFill>
              <a:srgbClr val="002B82"/>
            </a:solidFill>
            <a:latin typeface="Arial Black" pitchFamily="34" charset="0"/>
          </a:endParaRPr>
        </a:p>
      </dsp:txBody>
      <dsp:txXfrm>
        <a:off x="2930855" y="1145384"/>
        <a:ext cx="2782286" cy="1527180"/>
      </dsp:txXfrm>
    </dsp:sp>
    <dsp:sp modelId="{76605606-C49A-44AC-9E88-0F300B456B61}">
      <dsp:nvSpPr>
        <dsp:cNvPr id="0" name=""/>
        <dsp:cNvSpPr/>
      </dsp:nvSpPr>
      <dsp:spPr>
        <a:xfrm>
          <a:off x="5852425" y="1145384"/>
          <a:ext cx="2782286" cy="1527180"/>
        </a:xfrm>
        <a:prstGeom prst="roundRect">
          <a:avLst/>
        </a:prstGeom>
        <a:solidFill>
          <a:srgbClr val="FFFFCC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>
              <a:solidFill>
                <a:srgbClr val="002B82"/>
              </a:solidFill>
              <a:latin typeface="Arial Black" pitchFamily="34" charset="0"/>
            </a:rPr>
            <a:t>Антирисковые</a:t>
          </a:r>
          <a:r>
            <a:rPr lang="ru-RU" sz="2200" b="1" kern="1200" dirty="0" smtClean="0">
              <a:solidFill>
                <a:srgbClr val="002B82"/>
              </a:solidFill>
              <a:latin typeface="Arial Black" pitchFamily="34" charset="0"/>
            </a:rPr>
            <a:t> программы</a:t>
          </a:r>
          <a:endParaRPr lang="ru-RU" sz="2200" b="1" kern="1200" dirty="0">
            <a:solidFill>
              <a:srgbClr val="002B82"/>
            </a:solidFill>
            <a:latin typeface="Arial Black" pitchFamily="34" charset="0"/>
          </a:endParaRPr>
        </a:p>
      </dsp:txBody>
      <dsp:txXfrm>
        <a:off x="5852425" y="1145384"/>
        <a:ext cx="2782286" cy="15271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1EFB54-D1F1-4293-87A6-07CEBC79B2D3}">
      <dsp:nvSpPr>
        <dsp:cNvPr id="0" name=""/>
        <dsp:cNvSpPr/>
      </dsp:nvSpPr>
      <dsp:spPr>
        <a:xfrm>
          <a:off x="1551956" y="101552"/>
          <a:ext cx="4933108" cy="219214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FE7E9B-2381-42AD-9E0E-85A7E6F11943}">
      <dsp:nvSpPr>
        <dsp:cNvPr id="0" name=""/>
        <dsp:cNvSpPr/>
      </dsp:nvSpPr>
      <dsp:spPr>
        <a:xfrm>
          <a:off x="1928826" y="1643074"/>
          <a:ext cx="322570" cy="3262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F08F6-DC18-473D-9E7C-69B474479443}">
      <dsp:nvSpPr>
        <dsp:cNvPr id="0" name=""/>
        <dsp:cNvSpPr/>
      </dsp:nvSpPr>
      <dsp:spPr>
        <a:xfrm>
          <a:off x="642939" y="1357326"/>
          <a:ext cx="2296463" cy="533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26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Ведущие идеи концепции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2939" y="1357326"/>
        <a:ext cx="2296463" cy="533707"/>
      </dsp:txXfrm>
    </dsp:sp>
    <dsp:sp modelId="{B70056E0-B053-4838-B951-D4E4425336AA}">
      <dsp:nvSpPr>
        <dsp:cNvPr id="0" name=""/>
        <dsp:cNvSpPr/>
      </dsp:nvSpPr>
      <dsp:spPr>
        <a:xfrm>
          <a:off x="3391139" y="800395"/>
          <a:ext cx="528778" cy="4937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C1367B-A720-499B-B40E-FF2EA617CE85}">
      <dsp:nvSpPr>
        <dsp:cNvPr id="0" name=""/>
        <dsp:cNvSpPr/>
      </dsp:nvSpPr>
      <dsp:spPr>
        <a:xfrm>
          <a:off x="3184875" y="1350431"/>
          <a:ext cx="2030420" cy="724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2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Стратегические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цели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84875" y="1350431"/>
        <a:ext cx="2030420" cy="724725"/>
      </dsp:txXfrm>
    </dsp:sp>
    <dsp:sp modelId="{FC8B8BA2-1B72-4EAE-B98F-C2570F5A923B}">
      <dsp:nvSpPr>
        <dsp:cNvPr id="0" name=""/>
        <dsp:cNvSpPr/>
      </dsp:nvSpPr>
      <dsp:spPr>
        <a:xfrm>
          <a:off x="5109980" y="250365"/>
          <a:ext cx="806425" cy="806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4F1FC-9DB3-4E79-B678-E6B10C9441CA}">
      <dsp:nvSpPr>
        <dsp:cNvPr id="0" name=""/>
        <dsp:cNvSpPr/>
      </dsp:nvSpPr>
      <dsp:spPr>
        <a:xfrm>
          <a:off x="6000790" y="214309"/>
          <a:ext cx="2348048" cy="859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659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Желаемый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будущий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образ школы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00790" y="214309"/>
        <a:ext cx="2348048" cy="8595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AE193B-0D12-41BE-80FD-3BD4757DF6A4}">
      <dsp:nvSpPr>
        <dsp:cNvPr id="0" name=""/>
        <dsp:cNvSpPr/>
      </dsp:nvSpPr>
      <dsp:spPr>
        <a:xfrm rot="5400000">
          <a:off x="4060030" y="-1772113"/>
          <a:ext cx="3093470" cy="6641561"/>
        </a:xfrm>
        <a:prstGeom prst="round2SameRect">
          <a:avLst/>
        </a:prstGeom>
        <a:solidFill>
          <a:srgbClr val="FFFFCC">
            <a:alpha val="90000"/>
          </a:srgb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Доля обучающихся с рисками учебной </a:t>
          </a:r>
          <a:r>
            <a:rPr lang="ru-RU" sz="1800" kern="1200" dirty="0" err="1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неуспешности</a:t>
          </a:r>
          <a:r>
            <a:rPr lang="ru-RU" sz="18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во 2-4 классах составляет __ %,  в 5-9 классах __ %. 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___% обучающихся показали низкие результаты на ОГЭ по  математике в 20___ г.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для ___% обучающихся рекомендованы дополнительные занятия с учителями с целью ликвидации учебных дефицитов.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ПРИЧИНЫ:</a:t>
          </a:r>
          <a:r>
            <a:rPr lang="ru-RU" sz="1800" b="1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18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Учебная</a:t>
          </a:r>
          <a:r>
            <a:rPr lang="ru-RU" sz="1800" kern="1200" spc="5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1800" kern="1200" dirty="0" err="1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неуспешность</a:t>
          </a:r>
          <a:r>
            <a:rPr lang="ru-RU" sz="1800" kern="1200" spc="5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18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развивается</a:t>
          </a:r>
          <a:r>
            <a:rPr lang="ru-RU" sz="1800" kern="1200" spc="5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18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из-за</a:t>
          </a:r>
          <a:r>
            <a:rPr lang="ru-RU" sz="1800" kern="1200" spc="5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18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отсутствия</a:t>
          </a:r>
          <a:r>
            <a:rPr lang="ru-RU" sz="1800" kern="1200" spc="5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18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системной</a:t>
          </a:r>
          <a:r>
            <a:rPr lang="ru-RU" sz="1800" kern="1200" spc="5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18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работы</a:t>
          </a:r>
          <a:r>
            <a:rPr lang="ru-RU" sz="1800" kern="1200" spc="5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18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</a:t>
          </a:r>
          <a:r>
            <a:rPr lang="ru-RU" sz="1800" kern="1200" spc="5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18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неуспевающими</a:t>
          </a:r>
          <a:r>
            <a:rPr lang="ru-RU" sz="1800" kern="1200" spc="5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18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учениками; низкой учебной мотивации у __ % школьников; недостаточно активной работы по профориентации.</a:t>
          </a:r>
          <a:endParaRPr lang="ru-RU" sz="1800" kern="1200" dirty="0"/>
        </a:p>
      </dsp:txBody>
      <dsp:txXfrm rot="5400000">
        <a:off x="4060030" y="-1772113"/>
        <a:ext cx="3093470" cy="6641561"/>
      </dsp:txXfrm>
    </dsp:sp>
    <dsp:sp modelId="{CAD7890B-B157-45F6-B53F-739E06FE45FA}">
      <dsp:nvSpPr>
        <dsp:cNvPr id="0" name=""/>
        <dsp:cNvSpPr/>
      </dsp:nvSpPr>
      <dsp:spPr>
        <a:xfrm>
          <a:off x="216453" y="572700"/>
          <a:ext cx="2069531" cy="19519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Риск 1. </a:t>
          </a:r>
          <a:r>
            <a:rPr lang="ru-RU" sz="2000" b="1" kern="1200" dirty="0" smtClean="0">
              <a:solidFill>
                <a:schemeClr val="bg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Высокая доля обучающихся с рисками учебной </a:t>
          </a:r>
          <a:r>
            <a:rPr lang="ru-RU" sz="2000" b="1" kern="1200" dirty="0" err="1" smtClean="0">
              <a:solidFill>
                <a:schemeClr val="bg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неуспешности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6453" y="572700"/>
        <a:ext cx="2069531" cy="1951935"/>
      </dsp:txXfrm>
    </dsp:sp>
    <dsp:sp modelId="{39AAC72A-B663-4C36-A2F4-6775A6A978FF}">
      <dsp:nvSpPr>
        <dsp:cNvPr id="0" name=""/>
        <dsp:cNvSpPr/>
      </dsp:nvSpPr>
      <dsp:spPr>
        <a:xfrm rot="5400000">
          <a:off x="4782732" y="628346"/>
          <a:ext cx="1573830" cy="6599291"/>
        </a:xfrm>
        <a:prstGeom prst="round2SameRect">
          <a:avLst/>
        </a:prstGeom>
        <a:solidFill>
          <a:srgbClr val="FFFFCC">
            <a:alpha val="90000"/>
          </a:srgb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___% обучающихся при анкетировании указали, что столкнулись с ситуациями конфликтов и </a:t>
          </a:r>
          <a:r>
            <a:rPr lang="ru-RU" sz="1800" kern="1200" dirty="0" err="1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буллинга</a:t>
          </a:r>
          <a:r>
            <a:rPr lang="ru-RU" sz="18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в школе.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ПРИЧИНЫ: </a:t>
          </a:r>
          <a:r>
            <a:rPr lang="ru-RU" sz="1800" b="0" kern="1200" dirty="0" smtClean="0">
              <a:latin typeface="Times New Roman" pitchFamily="18" charset="0"/>
              <a:cs typeface="Times New Roman" pitchFamily="18" charset="0"/>
            </a:rPr>
            <a:t>отсутствие в ОО возможности оказывать ученикам  специальную психологическую помощь из-за отсутствия штатного психолога.</a:t>
          </a: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782732" y="628346"/>
        <a:ext cx="1573830" cy="6599291"/>
      </dsp:txXfrm>
    </dsp:sp>
    <dsp:sp modelId="{29AE9899-CBA0-4CC9-B088-DB6AFF9E4CF3}">
      <dsp:nvSpPr>
        <dsp:cNvPr id="0" name=""/>
        <dsp:cNvSpPr/>
      </dsp:nvSpPr>
      <dsp:spPr>
        <a:xfrm>
          <a:off x="214056" y="3069962"/>
          <a:ext cx="1990966" cy="15646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Риск 2. Пониженный уровень школьного благополучия</a:t>
          </a:r>
          <a:endParaRPr lang="ru-RU" sz="2000" b="1" kern="120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14056" y="3069962"/>
        <a:ext cx="1990966" cy="156466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AE193B-0D12-41BE-80FD-3BD4757DF6A4}">
      <dsp:nvSpPr>
        <dsp:cNvPr id="0" name=""/>
        <dsp:cNvSpPr/>
      </dsp:nvSpPr>
      <dsp:spPr>
        <a:xfrm rot="5400000">
          <a:off x="4225754" y="-1593319"/>
          <a:ext cx="2588841" cy="6544200"/>
        </a:xfrm>
        <a:prstGeom prst="round2SameRect">
          <a:avLst/>
        </a:prstGeom>
        <a:solidFill>
          <a:srgbClr val="FFFFCC">
            <a:alpha val="90000"/>
          </a:srgb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ЦЕЛЬ:  </a:t>
          </a:r>
          <a:r>
            <a:rPr lang="ru-RU" sz="1800" b="1" kern="12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Снижение  за 20___ </a:t>
          </a:r>
          <a:r>
            <a:rPr lang="ru-RU" sz="1800" b="1" kern="1200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уч</a:t>
          </a:r>
          <a:r>
            <a:rPr lang="ru-RU" sz="1800" b="1" kern="12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. год доли обучающихся, сталкивающимися с ситуациями межличностных конфликтов и </a:t>
          </a:r>
          <a:r>
            <a:rPr lang="ru-RU" sz="1800" b="1" kern="1200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буллинга</a:t>
          </a:r>
          <a:r>
            <a:rPr lang="ru-RU" sz="1800" b="1" kern="12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 в школе, с ___ % до ___ % за счёт  разработки и реализации в школе «Программы скорой психологической помощи».</a:t>
          </a:r>
          <a:endParaRPr lang="ru-RU" sz="1800" b="1" kern="1200" dirty="0">
            <a:solidFill>
              <a:srgbClr val="002B82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225754" y="-1593319"/>
        <a:ext cx="2588841" cy="6544200"/>
      </dsp:txXfrm>
    </dsp:sp>
    <dsp:sp modelId="{CAD7890B-B157-45F6-B53F-739E06FE45FA}">
      <dsp:nvSpPr>
        <dsp:cNvPr id="0" name=""/>
        <dsp:cNvSpPr/>
      </dsp:nvSpPr>
      <dsp:spPr>
        <a:xfrm>
          <a:off x="208880" y="357160"/>
          <a:ext cx="2039193" cy="2643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Риск 2. </a:t>
          </a:r>
          <a:r>
            <a:rPr lang="ru-RU" sz="2000" b="1" kern="1200" dirty="0" smtClean="0">
              <a:solidFill>
                <a:schemeClr val="bg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Пониженный уровень школьного благополучия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8880" y="357160"/>
        <a:ext cx="2039193" cy="264324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AE193B-0D12-41BE-80FD-3BD4757DF6A4}">
      <dsp:nvSpPr>
        <dsp:cNvPr id="0" name=""/>
        <dsp:cNvSpPr/>
      </dsp:nvSpPr>
      <dsp:spPr>
        <a:xfrm rot="5400000">
          <a:off x="2745547" y="-258254"/>
          <a:ext cx="5286426" cy="6517301"/>
        </a:xfrm>
        <a:prstGeom prst="round2SameRect">
          <a:avLst/>
        </a:prstGeom>
        <a:solidFill>
          <a:srgbClr val="FFFFCC">
            <a:alpha val="90000"/>
          </a:srgb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ЦЕЛЬ:  </a:t>
          </a:r>
          <a:r>
            <a:rPr lang="ru-RU" sz="1800" b="1" kern="12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Снижение  за 20___ - 20____ г.г.  доли обучающихся, сталкивающихся с ситуациями межличностных конфликтов и </a:t>
          </a:r>
          <a:r>
            <a:rPr lang="ru-RU" sz="1800" b="1" kern="1200" dirty="0" err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буллинга</a:t>
          </a:r>
          <a:r>
            <a:rPr lang="ru-RU" sz="1800" b="1" kern="12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 в школе, с ___ % до ___ % за счёт  разработки и реализации в школе «Программы скорой психологической помощи».</a:t>
          </a:r>
          <a:endParaRPr lang="ru-RU" sz="1800" b="1" kern="1200" dirty="0">
            <a:solidFill>
              <a:srgbClr val="002B82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ЗАДАЧИ:</a:t>
          </a:r>
          <a:endParaRPr lang="ru-RU" sz="1800" b="1" kern="1200" dirty="0">
            <a:solidFill>
              <a:srgbClr val="002B82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1) Обеспечить ОО ресурсами, позволяющими оказывать обучающимся  своевременную специализированную психологическую помощь путём заключения  соглашения о сотрудничестве с муниципальным Центром ППМС помощи  на 20___ - 20 ___  г.г.</a:t>
          </a:r>
          <a:endParaRPr lang="ru-RU" sz="1800" b="1" kern="1200" dirty="0">
            <a:solidFill>
              <a:srgbClr val="002B82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2) Разработать  школьную «Программу скорой психологической помощи»  и реализовать её за период  20___  20 ___ г.г.</a:t>
          </a:r>
          <a:endParaRPr lang="ru-RU" sz="1800" b="1" kern="1200" dirty="0">
            <a:solidFill>
              <a:srgbClr val="002B82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3) Рекомендовать прохождение КПК по вопросам предупреждения возникновения межличностных конфликтов в школьном коллективе для ___ учителей.</a:t>
          </a:r>
          <a:endParaRPr lang="ru-RU" sz="1800" b="1" kern="1200" dirty="0">
            <a:solidFill>
              <a:srgbClr val="002B82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rPr>
            <a:t>4)…………………………………………………………</a:t>
          </a:r>
          <a:endParaRPr lang="ru-RU" sz="1800" b="1" kern="1200" dirty="0">
            <a:solidFill>
              <a:srgbClr val="002B82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2745547" y="-258254"/>
        <a:ext cx="5286426" cy="6517301"/>
      </dsp:txXfrm>
    </dsp:sp>
    <dsp:sp modelId="{CAD7890B-B157-45F6-B53F-739E06FE45FA}">
      <dsp:nvSpPr>
        <dsp:cNvPr id="0" name=""/>
        <dsp:cNvSpPr/>
      </dsp:nvSpPr>
      <dsp:spPr>
        <a:xfrm>
          <a:off x="139461" y="428630"/>
          <a:ext cx="1990648" cy="51435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Риск 2. </a:t>
          </a:r>
          <a:r>
            <a:rPr lang="ru-RU" sz="2000" b="1" kern="1200" dirty="0" smtClean="0">
              <a:solidFill>
                <a:schemeClr val="bg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Пониженный уровень школьного благополучия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9461" y="428630"/>
        <a:ext cx="1990648" cy="5143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521B56B-B213-43AD-A02D-C183DFD1A2AF}" type="datetimeFigureOut">
              <a:rPr lang="ru-RU"/>
              <a:pPr>
                <a:defRPr/>
              </a:pPr>
              <a:t>15.03.2022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67C9BF3-6320-497F-AB12-130C1C624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60A3B-5E3E-4101-B900-4E8DDE8B1326}" type="datetimeFigureOut">
              <a:rPr lang="ru-RU"/>
              <a:pPr>
                <a:defRPr/>
              </a:pPr>
              <a:t>15.03.2022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226D0-6600-4083-862F-DFC9D31E7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AC273-0927-441E-9395-83B6A168754A}" type="datetimeFigureOut">
              <a:rPr lang="ru-RU"/>
              <a:pPr>
                <a:defRPr/>
              </a:pPr>
              <a:t>15.03.2022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40228-8AC1-441C-A985-37EAA5AEB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7853C-D403-4578-9592-6D11F2EB2C70}" type="datetimeFigureOut">
              <a:rPr lang="ru-RU"/>
              <a:pPr>
                <a:defRPr/>
              </a:pPr>
              <a:t>15.03.2022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1B2A3-DC29-4F3F-BF2F-FB0E12238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CF648F-7A52-43CE-84A1-9AA145EE7EE1}" type="datetimeFigureOut">
              <a:rPr lang="ru-RU"/>
              <a:pPr>
                <a:defRPr/>
              </a:pPr>
              <a:t>15.03.2022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0BD98E-D629-4DBC-8ECC-62F46FE03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D4D991-2031-40A2-B8A2-E5619C8134F6}" type="datetimeFigureOut">
              <a:rPr lang="ru-RU"/>
              <a:pPr>
                <a:defRPr/>
              </a:pPr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B3797C-569E-404C-ABC7-E9C3519CE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37AD0E-9F97-4966-8A24-59DBB3F6B3B0}" type="datetimeFigureOut">
              <a:rPr lang="ru-RU"/>
              <a:pPr>
                <a:defRPr/>
              </a:pPr>
              <a:t>15.03.2022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C43467-7579-46BF-A5BB-7CE8849F3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019D5C-D4A1-43E7-9005-F39F76D2833B}" type="datetimeFigureOut">
              <a:rPr lang="ru-RU"/>
              <a:pPr>
                <a:defRPr/>
              </a:pPr>
              <a:t>15.03.2022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D60F78-74E5-48F7-AE28-974AA7C16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262D4-E243-4780-A404-DC9988B41CED}" type="datetimeFigureOut">
              <a:rPr lang="ru-RU"/>
              <a:pPr>
                <a:defRPr/>
              </a:pPr>
              <a:t>15.03.2022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7D59A-A905-4111-9004-3F7AEBAD2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B0B9BD-77E3-4D16-9262-3BC2F78ED985}" type="datetimeFigureOut">
              <a:rPr lang="ru-RU"/>
              <a:pPr>
                <a:defRPr/>
              </a:pPr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AC8C49-D803-4194-89D2-0257BCEEB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ED6BABC-8D32-4C5F-8536-13A331E5A646}" type="datetimeFigureOut">
              <a:rPr lang="ru-RU"/>
              <a:pPr>
                <a:defRPr/>
              </a:pPr>
              <a:t>15.03.2022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CFC036E-D9A5-4A2B-99FC-73C85FA0B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C783D54-6BE0-40F6-8A0E-6A6C3354FB95}" type="datetimeFigureOut">
              <a:rPr lang="ru-RU"/>
              <a:pPr>
                <a:defRPr/>
              </a:pPr>
              <a:t>15.03.2022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9435FB7-CF2F-4D70-9368-A398D9253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9" r:id="rId2"/>
    <p:sldLayoutId id="2147483714" r:id="rId3"/>
    <p:sldLayoutId id="2147483715" r:id="rId4"/>
    <p:sldLayoutId id="2147483716" r:id="rId5"/>
    <p:sldLayoutId id="2147483717" r:id="rId6"/>
    <p:sldLayoutId id="2147483710" r:id="rId7"/>
    <p:sldLayoutId id="2147483718" r:id="rId8"/>
    <p:sldLayoutId id="2147483719" r:id="rId9"/>
    <p:sldLayoutId id="2147483711" r:id="rId10"/>
    <p:sldLayoutId id="21474837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571500" y="1500188"/>
            <a:ext cx="81438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 </a:t>
            </a:r>
          </a:p>
          <a:p>
            <a:pPr algn="ctr"/>
            <a:r>
              <a:rPr lang="ru-RU" sz="4400" b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по разработке </a:t>
            </a:r>
          </a:p>
          <a:p>
            <a:pPr algn="ctr"/>
            <a:r>
              <a:rPr lang="ru-RU" sz="4400" b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Концепции развития </a:t>
            </a:r>
          </a:p>
          <a:p>
            <a:pPr algn="ctr"/>
            <a:r>
              <a:rPr lang="ru-RU" sz="4400" b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образовательной организации</a:t>
            </a:r>
            <a:endParaRPr lang="ru-RU" sz="4400">
              <a:solidFill>
                <a:srgbClr val="002B82"/>
              </a:solidFill>
              <a:latin typeface="Lucida Sans Unicode" pitchFamily="34" charset="0"/>
            </a:endParaRPr>
          </a:p>
        </p:txBody>
      </p:sp>
      <p:sp>
        <p:nvSpPr>
          <p:cNvPr id="9219" name="Прямоугольник 4"/>
          <p:cNvSpPr>
            <a:spLocks noChangeArrowheads="1"/>
          </p:cNvSpPr>
          <p:nvPr/>
        </p:nvSpPr>
        <p:spPr bwMode="auto">
          <a:xfrm>
            <a:off x="1571625" y="357188"/>
            <a:ext cx="625951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00" b="1" i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Для управленческих команд ШНОР</a:t>
            </a:r>
          </a:p>
        </p:txBody>
      </p:sp>
      <p:sp>
        <p:nvSpPr>
          <p:cNvPr id="9220" name="Прямоугольник 6"/>
          <p:cNvSpPr>
            <a:spLocks noChangeArrowheads="1"/>
          </p:cNvSpPr>
          <p:nvPr/>
        </p:nvSpPr>
        <p:spPr bwMode="auto">
          <a:xfrm>
            <a:off x="5072063" y="5214938"/>
            <a:ext cx="3905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Материал подготовила:  </a:t>
            </a:r>
          </a:p>
          <a:p>
            <a:pPr algn="r"/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зам. директора по УВР </a:t>
            </a:r>
          </a:p>
          <a:p>
            <a:pPr algn="r"/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Злынковской СОШ № 1 </a:t>
            </a:r>
          </a:p>
          <a:p>
            <a:pPr algn="r"/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Е.М. Мосяго </a:t>
            </a:r>
          </a:p>
        </p:txBody>
      </p:sp>
      <p:sp>
        <p:nvSpPr>
          <p:cNvPr id="9221" name="Прямоугольник 7"/>
          <p:cNvSpPr>
            <a:spLocks noChangeArrowheads="1"/>
          </p:cNvSpPr>
          <p:nvPr/>
        </p:nvSpPr>
        <p:spPr bwMode="auto">
          <a:xfrm>
            <a:off x="4071938" y="6143625"/>
            <a:ext cx="9540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00" b="1" i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Концепции развития</a:t>
            </a:r>
            <a:endParaRPr lang="ru-RU" sz="3600" dirty="0">
              <a:solidFill>
                <a:srgbClr val="002B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142984"/>
            <a:ext cx="8715404" cy="4500594"/>
          </a:xfrm>
          <a:solidFill>
            <a:srgbClr val="FFFFCC"/>
          </a:solidFill>
        </p:spPr>
        <p:txBody>
          <a:bodyPr/>
          <a:lstStyle/>
          <a:p>
            <a:r>
              <a:rPr lang="ru-RU" sz="28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Титульный лист</a:t>
            </a:r>
          </a:p>
          <a:p>
            <a:r>
              <a:rPr lang="ru-RU" sz="2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2) Введение</a:t>
            </a:r>
          </a:p>
          <a:p>
            <a:r>
              <a:rPr lang="ru-RU" sz="2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3) Анализ текущего состояния, описание ключевых рисков развития ОО</a:t>
            </a:r>
          </a:p>
          <a:p>
            <a:r>
              <a:rPr lang="ru-RU" sz="2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4) Цели и задачи развития ОО (по каждому выбранному риску)</a:t>
            </a:r>
          </a:p>
          <a:p>
            <a:r>
              <a:rPr lang="ru-RU" sz="2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5) Меры и мероприятия по достижению целей развития</a:t>
            </a:r>
          </a:p>
          <a:p>
            <a:r>
              <a:rPr lang="ru-RU" sz="2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6) Показатели решения задач и методы расчёта</a:t>
            </a:r>
          </a:p>
          <a:p>
            <a:r>
              <a:rPr lang="ru-RU" sz="2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7) Лица, ответственные за достижение результатов</a:t>
            </a:r>
            <a:endParaRPr lang="ru-RU" sz="2600" b="1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0010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Титульный лист</a:t>
            </a:r>
            <a:endParaRPr lang="ru-RU" sz="3600" dirty="0">
              <a:solidFill>
                <a:srgbClr val="002B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929222"/>
          </a:xfrm>
          <a:solidFill>
            <a:srgbClr val="FFFFCC"/>
          </a:solidFill>
        </p:spPr>
        <p:txBody>
          <a:bodyPr/>
          <a:lstStyle/>
          <a:p>
            <a:r>
              <a:rPr lang="ru-RU" sz="30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- Наименование ОО</a:t>
            </a:r>
          </a:p>
          <a:p>
            <a:r>
              <a:rPr lang="ru-RU" sz="30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- Место для согласования директором ОО (дата, подпись, печать)</a:t>
            </a:r>
          </a:p>
          <a:p>
            <a:r>
              <a:rPr lang="ru-RU" sz="30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- Место для отметки о принятии документа на заседании педагогического совета</a:t>
            </a:r>
          </a:p>
          <a:p>
            <a:r>
              <a:rPr lang="ru-RU" sz="30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- Название документа</a:t>
            </a:r>
          </a:p>
          <a:p>
            <a:r>
              <a:rPr lang="ru-RU" sz="30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- Место и год  разработки</a:t>
            </a:r>
            <a:endParaRPr lang="ru-RU" sz="3000" b="1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0010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3600" dirty="0">
              <a:solidFill>
                <a:srgbClr val="002B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929222"/>
          </a:xfrm>
          <a:solidFill>
            <a:srgbClr val="FFFFCC"/>
          </a:solidFill>
        </p:spPr>
        <p:txBody>
          <a:bodyPr/>
          <a:lstStyle/>
          <a:p>
            <a:r>
              <a:rPr lang="ru-RU" sz="30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1) Нормативная база, на  основании которой осуществляется деятельность ОО</a:t>
            </a:r>
          </a:p>
          <a:p>
            <a:endParaRPr lang="ru-RU" sz="30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2) Приоритетные цели ОО, соответствующие муниципальным, региональным и федеральным целям в образовании</a:t>
            </a:r>
          </a:p>
          <a:p>
            <a:endParaRPr lang="ru-RU" sz="30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3) Миссия школы</a:t>
            </a:r>
          </a:p>
          <a:p>
            <a:endParaRPr lang="ru-RU" sz="3000" b="1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Миссия школы</a:t>
            </a:r>
            <a:endParaRPr lang="ru-RU" sz="3600" dirty="0">
              <a:solidFill>
                <a:srgbClr val="002B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1214422"/>
            <a:ext cx="8501122" cy="4714908"/>
          </a:xfrm>
          <a:solidFill>
            <a:srgbClr val="FFFFCC"/>
          </a:solidFill>
        </p:spPr>
        <p:txBody>
          <a:bodyPr/>
          <a:lstStyle/>
          <a:p>
            <a:r>
              <a:rPr lang="ru-R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Миссия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 принятое школьным сообществом и официально декларируемое решение об общем назначении ОО, о его целях и ценностях, о принимаемых на себя обязательствах;</a:t>
            </a:r>
          </a:p>
          <a:p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ясно сформулированное, побуждающее к действию изложение перспективного видения организации, принципов и способов продвижения к этому идеалу, объяснение отличий данной организации от ей подобных.</a:t>
            </a:r>
          </a:p>
          <a:p>
            <a:endParaRPr lang="ru-RU" sz="3000" b="1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Миссия школы</a:t>
            </a:r>
            <a:endParaRPr lang="ru-RU" sz="3600" dirty="0">
              <a:solidFill>
                <a:srgbClr val="002B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928670"/>
            <a:ext cx="8501122" cy="5000660"/>
          </a:xfrm>
          <a:solidFill>
            <a:srgbClr val="FFFFCC"/>
          </a:solidFill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формировании концепции будущего школы,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достичь которого предполагается к моменту выхода из программы «500 +»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необходимо уточнить </a:t>
            </a:r>
            <a:r>
              <a:rPr lang="ru-RU" sz="20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текущее понимание миссии школы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определить, </a:t>
            </a:r>
            <a:r>
              <a:rPr lang="ru-RU" sz="20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решение каких проблем считается </a:t>
            </a:r>
            <a:r>
              <a:rPr lang="ru-RU" sz="2000" u="sng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на настоящем этапе </a:t>
            </a:r>
            <a:r>
              <a:rPr lang="ru-RU" sz="20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приоритетным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Проблемно – ориентированный анализ текущей ситуации показал, что ими являются: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…..  2) …..  3) …..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***Например: Высокая доля (_____%) учеников с рисками учебной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неуспешности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Процесс развития школы должен способствовать постепенному переходу в эффективный режим функционирования и повышению качества образовательных результатов. </a:t>
            </a:r>
            <a:r>
              <a:rPr lang="ru-RU" sz="20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Для этого предполагается переориентировать школу 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……………………………………………...…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Основные идеи развития школы: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…………………………………………...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Ожидаемый образ (модель) выпускника: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…………………………………..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Принципы образовательной политики школы: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…………………………..</a:t>
            </a:r>
            <a:endParaRPr lang="ru-RU" sz="2000" b="1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текущего состояния ОО</a:t>
            </a:r>
            <a:endParaRPr lang="ru-RU" sz="3600" dirty="0">
              <a:solidFill>
                <a:srgbClr val="002B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20" y="928670"/>
            <a:ext cx="4183064" cy="928694"/>
          </a:xfrm>
        </p:spPr>
        <p:txBody>
          <a:bodyPr/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Самоанализ ОО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3438" y="928670"/>
            <a:ext cx="4143404" cy="928694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Описание ключевых рисков развития ОО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285720" y="1857364"/>
            <a:ext cx="4286280" cy="4857784"/>
          </a:xfrm>
          <a:solidFill>
            <a:srgbClr val="FFFFCC"/>
          </a:solidFill>
        </p:spPr>
        <p:txBody>
          <a:bodyPr/>
          <a:lstStyle/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 Кадровый состав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 Образовательные результаты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(качество освоения ООП НОО, ООП ООО и ООП СОО; результаты ВПР, ОГЭ и ЕГЭ, как правило, сравниваются за 3 года)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Контингент обучающихся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МТБ школы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Иные  данные, важные для понимания причин появления рисков и//или осуществления мер по их преодолению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Акцент – на выделении слабых сторон и угроз развития ОО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(например, через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SWOT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-анализ)</a:t>
            </a:r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3438" y="1857364"/>
            <a:ext cx="4143404" cy="4714908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Исходя из проблем ОО, отмеченных в самоанализе, и на основании актуального РПШ выделяется 2 группы рисков, имеющих высокую значимость на текущем этапе:</a:t>
            </a:r>
          </a:p>
          <a:p>
            <a:pPr marL="566737" indent="-457200">
              <a:buFont typeface="Wingdings 3"/>
              <a:buAutoNum type="arabicParenR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Риски, которые ОО не может преодолеть собственными силами: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……………………..</a:t>
            </a:r>
          </a:p>
          <a:p>
            <a:pPr marL="566737" indent="-457200">
              <a:buAutoNum type="arabicParenR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Риски, которые школа может преодолеть, разработав и реализовав Среднесрочную программу развития и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Антирисковые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программы: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………………………………… </a:t>
            </a:r>
          </a:p>
          <a:p>
            <a:pPr>
              <a:buFontTx/>
              <a:buChar char="-"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Описание ключевых рисков развития ОО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B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0" y="1000108"/>
          <a:ext cx="914400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Заголовок 2"/>
          <p:cNvSpPr txBox="1">
            <a:spLocks/>
          </p:cNvSpPr>
          <p:nvPr/>
        </p:nvSpPr>
        <p:spPr>
          <a:xfrm>
            <a:off x="214282" y="571480"/>
            <a:ext cx="8929718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Пример: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002B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214282" y="5857892"/>
            <a:ext cx="8643998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Акцент – на описании причин возникновения</a:t>
            </a:r>
            <a:r>
              <a:rPr kumimoji="0" lang="ru-RU" sz="2000" b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рисков,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 устранение которых направлена Концепция</a:t>
            </a:r>
            <a:r>
              <a:rPr kumimoji="0" lang="ru-RU" sz="2000" b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20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Цели и задачи развития ОО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B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 r="8301"/>
          <a:stretch>
            <a:fillRect/>
          </a:stretch>
        </p:blipFill>
        <p:spPr bwMode="auto">
          <a:xfrm>
            <a:off x="214282" y="785794"/>
            <a:ext cx="8757447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Цели и задачи развития ОО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B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9144000" cy="51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Цели и задачи развития ОО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B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 l="8854" r="7747" b="54626"/>
          <a:stretch>
            <a:fillRect/>
          </a:stretch>
        </p:blipFill>
        <p:spPr bwMode="auto">
          <a:xfrm>
            <a:off x="1" y="693704"/>
            <a:ext cx="9144000" cy="2796659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572132" y="2285992"/>
            <a:ext cx="2428892" cy="2143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72264" y="2571744"/>
            <a:ext cx="581028" cy="2143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43768" y="2571744"/>
            <a:ext cx="1714512" cy="2143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2786058"/>
            <a:ext cx="3000396" cy="2143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/>
        </p:nvGraphicFramePr>
        <p:xfrm>
          <a:off x="142844" y="3500438"/>
          <a:ext cx="9001156" cy="3357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2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концептуальные документы школ проекта «500+»</a:t>
            </a:r>
            <a:endParaRPr lang="ru-RU" sz="3600" dirty="0">
              <a:solidFill>
                <a:srgbClr val="002B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14282" y="2500306"/>
          <a:ext cx="8643998" cy="381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4" name="Прямоугольник 6"/>
          <p:cNvSpPr>
            <a:spLocks noChangeArrowheads="1"/>
          </p:cNvSpPr>
          <p:nvPr/>
        </p:nvSpPr>
        <p:spPr bwMode="auto">
          <a:xfrm>
            <a:off x="500063" y="1643063"/>
            <a:ext cx="8358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*** составляются на основании рискового профиля школы, формируемого посредством диагностики и анализа конкретной ситуации в школе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Цели и задачи развития ОО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B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42844" y="642918"/>
          <a:ext cx="8786874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14282" y="785794"/>
          <a:ext cx="8572560" cy="582445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572560"/>
              </a:tblGrid>
              <a:tr h="12144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B8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Риск 1. </a:t>
                      </a:r>
                      <a:r>
                        <a:rPr lang="ru-RU" sz="2000" b="1" dirty="0" smtClean="0">
                          <a:solidFill>
                            <a:srgbClr val="002B82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Высокая доля обучающихся с рисками учебной </a:t>
                      </a:r>
                      <a:r>
                        <a:rPr lang="ru-RU" sz="2000" b="1" dirty="0" err="1" smtClean="0">
                          <a:solidFill>
                            <a:srgbClr val="002B82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неуспешности</a:t>
                      </a:r>
                      <a:r>
                        <a:rPr lang="ru-RU" sz="2000" b="1" dirty="0" smtClean="0">
                          <a:solidFill>
                            <a:srgbClr val="002B82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 smtClean="0">
                        <a:solidFill>
                          <a:srgbClr val="002B82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Снижение доли обучающихся _____ классов с рисками учебной  </a:t>
                      </a:r>
                      <a:r>
                        <a:rPr lang="ru-RU" sz="1800" b="0" i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неуспешности</a:t>
                      </a:r>
                      <a:r>
                        <a:rPr lang="ru-RU" sz="1800" b="0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концу 20__-20___ </a:t>
                      </a:r>
                      <a:r>
                        <a:rPr lang="ru-RU" sz="1800" b="0" i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</a:t>
                      </a:r>
                      <a:r>
                        <a:rPr lang="ru-RU" sz="1800" b="0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года  на ____ %  за счет создания условий для эффективного обучения и повышения мотивации школьников к учебной деятельности.</a:t>
                      </a:r>
                      <a:endParaRPr lang="ru-RU" sz="1800" b="0" i="1" dirty="0" smtClean="0">
                        <a:solidFill>
                          <a:srgbClr val="002B8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33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МЕРОПРИЯТИЯ:</a:t>
                      </a:r>
                      <a:endParaRPr lang="ru-RU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6605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b="1" i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сихологическая диагностика и персональная поддержка обучающихся с трудностями в обучении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описание: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6605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</a:t>
                      </a:r>
                      <a:r>
                        <a:rPr lang="ru-RU" sz="2000" b="1" i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адресных образовательных программ (ИОМ) в работе с обучающимися с трудностями в обучении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описание: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6605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технологии </a:t>
                      </a:r>
                      <a:r>
                        <a:rPr lang="ru-RU" sz="2000" b="1" i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тьюторства</a:t>
                      </a: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как инструмента поддержки обучающихся с трудностями в обучении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описание: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344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школьной </a:t>
                      </a:r>
                      <a:r>
                        <a:rPr lang="ru-RU" sz="1800" b="1" i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профориентационной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 «Ступеньки в будущее»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описание: 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52093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…………………………………….................…………………………………………….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Мероприятия по достижению целей развития ОО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2B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14282" y="357166"/>
          <a:ext cx="8572560" cy="615973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572560"/>
              </a:tblGrid>
              <a:tr h="3733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МЕРОПРИЯТИЯ, ИХ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КРАТКОЕ ОПИСАНИЕ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6605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</a:t>
                      </a:r>
                      <a:r>
                        <a:rPr lang="ru-RU" sz="2000" b="1" i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адресных образовательных программ (ИОМ) в работе с обучающимися с трудностями в обучении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описание: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Частой причиной учебной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неуспешности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обучающихся являются слабая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сформированность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метапредметных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умений и/или существенные пробелы в базовой предметной подготовке. Диагностика обучающихся с трудностями в учебной деятельности позволит выявить причины затруднений. Результаты диагностики могут быть взяты за основу адресной корректировки методики работы учителя и образовательных программ.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6605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технологии </a:t>
                      </a:r>
                      <a:r>
                        <a:rPr lang="ru-RU" sz="2000" b="1" i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тьюторства</a:t>
                      </a: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как инструмента поддержки обучающихся с трудностями в обучении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описание:</a:t>
                      </a:r>
                      <a:r>
                        <a:rPr lang="ru-RU" sz="1800" b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Данная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технология поможет с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оздать образовательную среду, обеспечивающую развитие познавательного интереса каждого ученика, становление и развитие предметных,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метапредметных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личностных результатов, умений ставить и достигать личные образовательные цели. 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обеспечит проектирование и реализацию ИОМ освоения предметов, индивидуальных образовательных программ, способствует развитию самостоятельности и самоорганизации обучающихся.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52093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…………………………………….................…………………………………………….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85720" y="1246906"/>
          <a:ext cx="8572560" cy="51307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072230"/>
                <a:gridCol w="2500330"/>
              </a:tblGrid>
              <a:tr h="3811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МЕРОПРИЯТИЯ:</a:t>
                      </a:r>
                      <a:endParaRPr lang="ru-RU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Ресурсы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107147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b="1" i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сихологическая диагностика и персональная поддержка обучающихся с трудностями в обучении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описание: ……………………………………..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Кадровые</a:t>
                      </a:r>
                      <a:r>
                        <a:rPr lang="ru-RU" sz="1800" b="1" i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1" i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организационные, финансовые</a:t>
                      </a:r>
                      <a:endParaRPr lang="ru-RU" sz="1800" b="1" i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96742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</a:t>
                      </a:r>
                      <a:r>
                        <a:rPr lang="ru-RU" sz="1800" b="1" i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адресных образовательных программ (ИОМ) в работе с обучающимися с трудностями в обучении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</a:t>
                      </a:r>
                      <a:r>
                        <a:rPr lang="ru-RU" sz="1800" b="0" i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описание:……………………………………..</a:t>
                      </a:r>
                      <a:endParaRPr lang="ru-RU" sz="1800" b="0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Кадровые, организационные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96742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технологии </a:t>
                      </a:r>
                      <a:r>
                        <a:rPr lang="ru-RU" sz="1800" b="1" i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тьюторства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как инструмента поддержки обучающихся с трудностями в обучении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</a:t>
                      </a:r>
                      <a:r>
                        <a:rPr lang="ru-RU" sz="1800" b="0" i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описание:………………………………………</a:t>
                      </a:r>
                      <a:endParaRPr lang="ru-RU" sz="1800" b="0" i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Кадровые, организационные, финансовые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11433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школьной </a:t>
                      </a:r>
                      <a:r>
                        <a:rPr lang="ru-RU" sz="1800" b="1" i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профориентационной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 «Ступеньки в будущее»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описание: ……………………………………………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Кадровые, организационные,  материально-технические</a:t>
                      </a:r>
                      <a:endParaRPr lang="ru-RU" sz="1800" b="1" i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50103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………………………………….................…………………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Ресурсы, привлекаемые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002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для достижения результатов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B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2662242"/>
          </a:xfrm>
          <a:solidFill>
            <a:srgbClr val="FFFFCC"/>
          </a:solidFill>
        </p:spPr>
        <p:txBody>
          <a:bodyPr/>
          <a:lstStyle/>
          <a:p>
            <a:r>
              <a:rPr lang="ru-RU" sz="20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Реализация Концепции развития позволит достичь к 20___ году следующих результатов:</a:t>
            </a:r>
          </a:p>
          <a:p>
            <a:r>
              <a:rPr lang="ru-RU" sz="20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1) На уровне администрации ОО: …………………………………..</a:t>
            </a:r>
          </a:p>
          <a:p>
            <a:r>
              <a:rPr lang="ru-RU" sz="20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2) На уровне педагогического коллектива ОО: …………………..</a:t>
            </a:r>
          </a:p>
          <a:p>
            <a:r>
              <a:rPr lang="ru-RU" sz="20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3) На уровне обучающихся: ………………………………………….</a:t>
            </a:r>
          </a:p>
          <a:p>
            <a:r>
              <a:rPr lang="ru-RU" sz="20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4) На уровне родителей (законных представителей) обучающихся: ……………………………………………………………………………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Предполагаемые результаты реализации Концепции развития</a:t>
            </a:r>
            <a:endParaRPr lang="ru-RU" sz="3600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071547"/>
          <a:ext cx="8786874" cy="5211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231"/>
                <a:gridCol w="1952646"/>
                <a:gridCol w="2022383"/>
                <a:gridCol w="1952614"/>
              </a:tblGrid>
              <a:tr h="383963">
                <a:tc rowSpan="2">
                  <a:txBody>
                    <a:bodyPr/>
                    <a:lstStyle/>
                    <a:p>
                      <a:pPr algn="ctr"/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оказатели</a:t>
                      </a:r>
                      <a:endParaRPr lang="ru-RU" sz="2000" dirty="0">
                        <a:solidFill>
                          <a:srgbClr val="002B8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Индикаторы</a:t>
                      </a:r>
                      <a:endParaRPr lang="ru-RU" sz="2000" dirty="0">
                        <a:solidFill>
                          <a:srgbClr val="002B8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1151888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B8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Текущее значение </a:t>
                      </a:r>
                      <a:r>
                        <a:rPr lang="ru-RU" sz="1800" b="1" baseline="0" dirty="0" smtClean="0">
                          <a:solidFill>
                            <a:srgbClr val="002B8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800" b="1" dirty="0" smtClean="0">
                          <a:solidFill>
                            <a:srgbClr val="002B8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(20__ - </a:t>
                      </a:r>
                      <a:r>
                        <a:rPr lang="ru-RU" sz="1800" b="1" dirty="0" err="1" smtClean="0">
                          <a:solidFill>
                            <a:srgbClr val="002B8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20__</a:t>
                      </a:r>
                      <a:r>
                        <a:rPr lang="ru-RU" sz="1800" b="1" dirty="0" smtClean="0">
                          <a:solidFill>
                            <a:srgbClr val="002B8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002B8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уч.г</a:t>
                      </a:r>
                      <a:r>
                        <a:rPr lang="ru-RU" sz="1800" b="1" dirty="0" smtClean="0">
                          <a:solidFill>
                            <a:srgbClr val="002B8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</a:p>
                    <a:p>
                      <a:pPr algn="ctr"/>
                      <a:endParaRPr lang="ru-RU" sz="1800" b="1" dirty="0">
                        <a:solidFill>
                          <a:srgbClr val="002B8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B8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Целевое 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2B8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значение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2B8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(20__ - </a:t>
                      </a:r>
                      <a:r>
                        <a:rPr lang="ru-RU" sz="1800" b="1" dirty="0" err="1" smtClean="0">
                          <a:solidFill>
                            <a:srgbClr val="002B8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20__</a:t>
                      </a:r>
                      <a:r>
                        <a:rPr lang="ru-RU" sz="1800" b="1" dirty="0" smtClean="0">
                          <a:solidFill>
                            <a:srgbClr val="002B8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002B8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уч.г</a:t>
                      </a:r>
                      <a:r>
                        <a:rPr lang="ru-RU" sz="1800" b="1" dirty="0" smtClean="0">
                          <a:solidFill>
                            <a:srgbClr val="002B8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800" b="1" dirty="0">
                        <a:solidFill>
                          <a:srgbClr val="002B8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B8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Целевое значение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B8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(20__ - </a:t>
                      </a:r>
                      <a:r>
                        <a:rPr lang="ru-RU" sz="1800" b="1" dirty="0" err="1" smtClean="0">
                          <a:solidFill>
                            <a:srgbClr val="002B8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20__</a:t>
                      </a:r>
                      <a:r>
                        <a:rPr lang="ru-RU" sz="1800" b="1" dirty="0" smtClean="0">
                          <a:solidFill>
                            <a:srgbClr val="002B8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002B8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уч.г</a:t>
                      </a:r>
                      <a:r>
                        <a:rPr lang="ru-RU" sz="1800" b="1" dirty="0" smtClean="0">
                          <a:solidFill>
                            <a:srgbClr val="002B8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</a:p>
                  </a:txBody>
                  <a:tcPr/>
                </a:tc>
              </a:tr>
              <a:tr h="141770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Численность/доля обучающихся с рисками учебной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неуспешности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 получающих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психологическую помощь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___(чел)/___(%)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___(чел)/___(%)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___(чел)/___(%)</a:t>
                      </a:r>
                    </a:p>
                  </a:txBody>
                  <a:tcPr/>
                </a:tc>
              </a:tr>
              <a:tr h="141770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Численность/доля обучающихся с рисками учебной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неуспешности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 охваченных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тьюторским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сопровождением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___(чел)/___(%)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___(чел)/___(%)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___(чел)/___(%)</a:t>
                      </a:r>
                    </a:p>
                  </a:txBody>
                  <a:tcPr/>
                </a:tc>
              </a:tr>
              <a:tr h="70082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B82"/>
                          </a:solidFill>
                        </a:rPr>
                        <a:t>……</a:t>
                      </a:r>
                      <a:endParaRPr lang="ru-RU" b="1" dirty="0">
                        <a:solidFill>
                          <a:srgbClr val="002B8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B82"/>
                          </a:solidFill>
                        </a:rPr>
                        <a:t>……</a:t>
                      </a:r>
                      <a:endParaRPr lang="ru-RU" b="1" dirty="0">
                        <a:solidFill>
                          <a:srgbClr val="002B8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B82"/>
                          </a:solidFill>
                        </a:rPr>
                        <a:t>……</a:t>
                      </a:r>
                      <a:endParaRPr lang="ru-RU" b="1" dirty="0">
                        <a:solidFill>
                          <a:srgbClr val="002B8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B82"/>
                          </a:solidFill>
                        </a:rPr>
                        <a:t>……</a:t>
                      </a:r>
                      <a:endParaRPr lang="ru-RU" b="1" dirty="0">
                        <a:solidFill>
                          <a:srgbClr val="002B8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Целевые показатели и индикаторы </a:t>
            </a:r>
            <a:endParaRPr lang="ru-RU" sz="3000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643602"/>
          </a:xfrm>
          <a:solidFill>
            <a:srgbClr val="FFFFCC"/>
          </a:solidFill>
        </p:spPr>
        <p:txBody>
          <a:bodyPr/>
          <a:lstStyle/>
          <a:p>
            <a:r>
              <a:rPr lang="ru-RU" sz="20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Риск: </a:t>
            </a:r>
            <a:r>
              <a:rPr lang="ru-RU" sz="2000" b="1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Низкая учебная мотивация обучающихся</a:t>
            </a:r>
          </a:p>
          <a:p>
            <a:r>
              <a:rPr lang="ru-RU" sz="20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b="1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000" b="1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доли обучающихся основной школы с высокой мотивацией к обучению на ___ % к концу 20___ - 20 ___ </a:t>
            </a:r>
            <a:r>
              <a:rPr lang="ru-RU" sz="2000" b="1" i="1" dirty="0" err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2000" b="1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года за счёт активизации внеурочной деятельности и профориентации.</a:t>
            </a:r>
            <a:endParaRPr lang="ru-RU" sz="2000" b="1" i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0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1) Провести диагностику уровня учебной мотивации у учеников ____ классов, выявить ведущие учебные мотивы.</a:t>
            </a:r>
          </a:p>
          <a:p>
            <a:r>
              <a:rPr lang="ru-RU" sz="20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2) Повысить познавательный интерес к обучению через организацию проектной и исследовательской деятельности.</a:t>
            </a:r>
          </a:p>
          <a:p>
            <a:r>
              <a:rPr lang="ru-RU" sz="20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3) Повысить мотивацию обучающихся через занятия внеурочной деятельностью на базе Центра образования «Точка роста».</a:t>
            </a:r>
          </a:p>
          <a:p>
            <a:r>
              <a:rPr lang="ru-RU" sz="20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4) Активизировать участие учителей и учеников в муниципальных, региональных и Всероссийских конкурсах, олимпиадах, проектах, акциях.</a:t>
            </a:r>
          </a:p>
          <a:p>
            <a:r>
              <a:rPr lang="ru-RU" sz="20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5) Обеспечить </a:t>
            </a:r>
            <a:r>
              <a:rPr lang="ru-RU" sz="2000" i="1" dirty="0" err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___%-ный</a:t>
            </a:r>
            <a:r>
              <a:rPr lang="ru-RU" sz="20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охват обучающихся ____ классов мероприятиями, направленными на самоопределение и профориентацию.</a:t>
            </a:r>
          </a:p>
          <a:p>
            <a:r>
              <a:rPr lang="ru-RU" sz="20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6) Использовать практико-ориентированные технологии на уроках и во внеурочной деятельности.</a:t>
            </a:r>
          </a:p>
          <a:p>
            <a:endParaRPr lang="ru-RU" sz="2000" i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Пример блока Концепции (один риск)</a:t>
            </a:r>
            <a:endParaRPr lang="ru-RU" sz="3200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500726"/>
          </a:xfrm>
          <a:solidFill>
            <a:srgbClr val="FFFFCC"/>
          </a:solidFill>
        </p:spPr>
        <p:txBody>
          <a:bodyPr/>
          <a:lstStyle/>
          <a:p>
            <a:r>
              <a:rPr lang="ru-RU" sz="20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Показатели: </a:t>
            </a:r>
            <a:endParaRPr lang="ru-RU" sz="2000" i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- доля обучающихся, имеющих низкую учебную мотивацию,</a:t>
            </a:r>
          </a:p>
          <a:p>
            <a:r>
              <a:rPr lang="ru-RU" sz="20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- доля обучающихся, участвующих в проектной и исследовательской деятельности,</a:t>
            </a:r>
          </a:p>
          <a:p>
            <a:r>
              <a:rPr lang="ru-RU" sz="20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- доля обучающихся, принявших участие в муниципальных, региональных, Всероссийских конкурсах, проектах, акциях,</a:t>
            </a:r>
          </a:p>
          <a:p>
            <a:r>
              <a:rPr lang="ru-RU" sz="20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- доля обучающихся, принявших участие в муниципальном этапе </a:t>
            </a:r>
            <a:r>
              <a:rPr lang="ru-RU" sz="2000" i="1" dirty="0" err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sz="20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- доля обучающихся, занимающихся внеурочной деятельностью на базе Центра образования «Точка роста»,</a:t>
            </a:r>
          </a:p>
          <a:p>
            <a:r>
              <a:rPr lang="ru-RU" sz="20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- доля обучающихся, охваченных </a:t>
            </a:r>
            <a:r>
              <a:rPr lang="ru-RU" sz="2000" i="1" dirty="0" err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20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работой,</a:t>
            </a:r>
          </a:p>
          <a:p>
            <a:r>
              <a:rPr lang="ru-RU" sz="20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- доля учителей, использующих практико-ориентированные технологии на уроках и во внеурочной деятельности.</a:t>
            </a:r>
          </a:p>
          <a:p>
            <a:r>
              <a:rPr lang="ru-RU" sz="20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Мероприятия:</a:t>
            </a:r>
            <a:endParaRPr lang="ru-RU" sz="2000" i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1) …………………………………………………………………………………</a:t>
            </a:r>
          </a:p>
          <a:p>
            <a:r>
              <a:rPr lang="ru-RU" sz="20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2) …………………………………………………………………………………</a:t>
            </a:r>
            <a:endParaRPr lang="ru-RU" sz="2000" b="1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Пример блока Концепции (один риск) (продолжение)</a:t>
            </a:r>
            <a:endParaRPr lang="ru-RU" sz="3200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091002"/>
          </a:xfrm>
          <a:solidFill>
            <a:srgbClr val="FFFFCC"/>
          </a:solidFill>
        </p:spPr>
        <p:txBody>
          <a:bodyPr/>
          <a:lstStyle/>
          <a:p>
            <a:r>
              <a:rPr lang="ru-RU" sz="30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Ответственным за реализацию Концепции является 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директор ОО</a:t>
            </a:r>
          </a:p>
          <a:p>
            <a:endParaRPr lang="ru-RU" sz="30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каждой цели </a:t>
            </a:r>
            <a:r>
              <a:rPr lang="ru-RU" sz="30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в Концепции 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необходимо определить ответственных лиц</a:t>
            </a:r>
            <a:r>
              <a:rPr lang="ru-RU" sz="30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, которые будут отвечать за разработку и реализацию  </a:t>
            </a:r>
            <a:r>
              <a:rPr lang="ru-RU" sz="3000" b="1" u="sng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соответствующих целям </a:t>
            </a:r>
            <a:r>
              <a:rPr lang="ru-RU" sz="3000" b="1" u="sng" dirty="0" err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антирисковых</a:t>
            </a:r>
            <a:r>
              <a:rPr lang="ru-RU" sz="3000" b="1" u="sng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программ </a:t>
            </a:r>
            <a:r>
              <a:rPr lang="ru-RU" sz="20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(как правило, это заместители директора ОО)</a:t>
            </a:r>
            <a:endParaRPr lang="ru-RU" sz="30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Лица, ответственные за достижение результатов</a:t>
            </a:r>
            <a:endParaRPr lang="ru-RU" sz="3600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4525962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Уважаемые коллеги!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/>
            <a:endParaRPr lang="ru-RU" sz="44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Помните, что Вы – самые лучшие специалисты, мастера своего дела, поэтому у Вас ВСЁ ПОЛУЧИТСЯ!!!</a:t>
            </a:r>
            <a:r>
              <a:rPr lang="ru-RU" sz="44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ru-RU" sz="44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88" y="1071563"/>
          <a:ext cx="8429684" cy="4618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  <a:gridCol w="4214842"/>
              </a:tblGrid>
              <a:tr h="21431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u="none" dirty="0" smtClean="0">
                        <a:solidFill>
                          <a:srgbClr val="002B8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dirty="0" smtClean="0">
                          <a:solidFill>
                            <a:srgbClr val="002B8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Документ, который представляет общее направление действий организации для достижения желаемого состояния в будущем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endParaRPr kumimoji="0" lang="ru-RU" sz="2000" b="1" kern="1200" dirty="0" smtClean="0">
                        <a:solidFill>
                          <a:srgbClr val="002B8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buFontTx/>
                        <a:buChar char="-"/>
                      </a:pPr>
                      <a:r>
                        <a:rPr lang="ru-RU" sz="2000" b="1" dirty="0" smtClean="0">
                          <a:solidFill>
                            <a:srgbClr val="002B8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1" dirty="0" smtClean="0">
                          <a:solidFill>
                            <a:srgbClr val="002B8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Стратегический </a:t>
                      </a:r>
                      <a:r>
                        <a:rPr lang="ru-RU" sz="2000" b="1" dirty="0" smtClean="0">
                          <a:solidFill>
                            <a:srgbClr val="002B8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документ, определяющий перспективы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rgbClr val="002B8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направление движения образовательной организации 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sz="2000" b="1" i="1" dirty="0" smtClean="0">
                          <a:solidFill>
                            <a:srgbClr val="002B8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ближайшие 2-3 года</a:t>
                      </a:r>
                      <a:endParaRPr lang="ru-RU" sz="2000" dirty="0" smtClean="0">
                        <a:solidFill>
                          <a:srgbClr val="002B8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39317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B8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B8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«Образ должного», теоретическая модель преобразования имеющихся обстоятельств в необходимые условия для создания нового качества </a:t>
                      </a:r>
                      <a:endParaRPr lang="ru-RU" sz="2000" b="1" dirty="0">
                        <a:solidFill>
                          <a:srgbClr val="002B8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r>
                        <a:rPr kumimoji="0" lang="ru-RU" sz="2000" b="1" kern="1200" dirty="0" smtClean="0">
                          <a:solidFill>
                            <a:srgbClr val="002B8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Обобщённая, 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kumimoji="0" lang="ru-RU" sz="2000" b="1" u="sng" kern="1200" dirty="0" err="1" smtClean="0">
                          <a:solidFill>
                            <a:srgbClr val="002B8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недетализированная</a:t>
                      </a:r>
                      <a:r>
                        <a:rPr kumimoji="0" lang="ru-RU" sz="2000" b="1" kern="1200" dirty="0" smtClean="0">
                          <a:solidFill>
                            <a:srgbClr val="002B8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программа развития с указанием миссии школы, целей, задач, путей развития, ресурсов и др., </a:t>
                      </a:r>
                      <a:r>
                        <a:rPr lang="ru-RU" sz="2000" b="1" dirty="0" smtClean="0">
                          <a:solidFill>
                            <a:srgbClr val="002B8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определяющая стратегию и задачи перехода школы в новое состояние</a:t>
                      </a:r>
                      <a:endParaRPr lang="ru-RU" sz="2000" dirty="0" smtClean="0">
                        <a:solidFill>
                          <a:srgbClr val="002B8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КОНЦЕПЦИЯ РАЗВИТИЯ - </a:t>
            </a:r>
            <a:r>
              <a:rPr lang="ru-RU" sz="3600" dirty="0" smtClean="0">
                <a:solidFill>
                  <a:srgbClr val="002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2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Концепция развития</a:t>
            </a:r>
            <a:endParaRPr lang="ru-RU" sz="3600" dirty="0">
              <a:solidFill>
                <a:srgbClr val="002B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Текст 3"/>
          <p:cNvSpPr>
            <a:spLocks noGrp="1"/>
          </p:cNvSpPr>
          <p:nvPr>
            <p:ph type="body" idx="1"/>
          </p:nvPr>
        </p:nvSpPr>
        <p:spPr>
          <a:xfrm>
            <a:off x="428625" y="2000250"/>
            <a:ext cx="4040188" cy="762000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Концептуальное планирование</a:t>
            </a:r>
            <a:endParaRPr lang="ru-RU" smtClean="0"/>
          </a:p>
        </p:txBody>
      </p:sp>
      <p:sp>
        <p:nvSpPr>
          <p:cNvPr id="12292" name="Текст 4"/>
          <p:cNvSpPr>
            <a:spLocks noGrp="1"/>
          </p:cNvSpPr>
          <p:nvPr>
            <p:ph type="body" sz="half" idx="3"/>
          </p:nvPr>
        </p:nvSpPr>
        <p:spPr>
          <a:xfrm>
            <a:off x="4643438" y="2000250"/>
            <a:ext cx="4041775" cy="762000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Процессуальное управление</a:t>
            </a:r>
            <a:endParaRPr lang="ru-RU" smtClean="0"/>
          </a:p>
        </p:txBody>
      </p:sp>
      <p:sp>
        <p:nvSpPr>
          <p:cNvPr id="12293" name="Содержимое 2"/>
          <p:cNvSpPr>
            <a:spLocks noGrp="1"/>
          </p:cNvSpPr>
          <p:nvPr>
            <p:ph sz="quarter" idx="2"/>
          </p:nvPr>
        </p:nvSpPr>
        <p:spPr>
          <a:xfrm>
            <a:off x="428625" y="3000375"/>
            <a:ext cx="4071938" cy="2857500"/>
          </a:xfrm>
          <a:solidFill>
            <a:srgbClr val="FFFFCC"/>
          </a:solidFill>
          <a:ln>
            <a:prstDash val="solid"/>
          </a:ln>
        </p:spPr>
        <p:txBody>
          <a:bodyPr/>
          <a:lstStyle/>
          <a:p>
            <a:pPr algn="ctr" eaLnBrk="1" hangingPunct="1">
              <a:buFont typeface="Wingdings 3"/>
              <a:buNone/>
            </a:pPr>
            <a:r>
              <a:rPr lang="ru-RU" sz="3200" b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Процесс разработки основной документации по проекту, укрупнённого календарного плана, процедур оценки, контроля и управления</a:t>
            </a:r>
          </a:p>
        </p:txBody>
      </p:sp>
      <p:sp>
        <p:nvSpPr>
          <p:cNvPr id="12294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3000375"/>
            <a:ext cx="4043362" cy="2857500"/>
          </a:xfrm>
          <a:solidFill>
            <a:srgbClr val="FFFFCC"/>
          </a:solidFill>
          <a:ln>
            <a:prstDash val="solid"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Wingdings 3"/>
              <a:buNone/>
            </a:pPr>
            <a:endParaRPr lang="ru-RU" b="1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 typeface="Wingdings 3"/>
              <a:buNone/>
            </a:pPr>
            <a:r>
              <a:rPr lang="ru-RU" b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Управление, </a:t>
            </a:r>
          </a:p>
          <a:p>
            <a:pPr algn="ctr" eaLnBrk="1" hangingPunct="1">
              <a:spcBef>
                <a:spcPct val="0"/>
              </a:spcBef>
              <a:buFont typeface="Wingdings 3"/>
              <a:buNone/>
            </a:pPr>
            <a:r>
              <a:rPr lang="ru-RU" b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направленное на обеспечение совершения процессуальных действий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0063" y="500063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3400" b="1" dirty="0">
              <a:solidFill>
                <a:srgbClr val="002B8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296" name="Прямоугольник 7"/>
          <p:cNvSpPr>
            <a:spLocks noChangeArrowheads="1"/>
          </p:cNvSpPr>
          <p:nvPr/>
        </p:nvSpPr>
        <p:spPr bwMode="auto">
          <a:xfrm>
            <a:off x="428625" y="928688"/>
            <a:ext cx="84296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* Срок реализации – </a:t>
            </a:r>
            <a:r>
              <a:rPr lang="ru-RU" sz="32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2 – 3 года</a:t>
            </a:r>
          </a:p>
          <a:p>
            <a:pPr algn="ctr"/>
            <a:r>
              <a:rPr lang="ru-RU" sz="3200" b="1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* Краткая характеристика: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428625" y="928688"/>
            <a:ext cx="8358188" cy="4286250"/>
          </a:xfrm>
          <a:solidFill>
            <a:srgbClr val="FFFFCC"/>
          </a:solidFill>
        </p:spPr>
        <p:txBody>
          <a:bodyPr/>
          <a:lstStyle/>
          <a:p>
            <a:pPr eaLnBrk="1" hangingPunct="1">
              <a:buFont typeface="Wingdings 3"/>
              <a:buNone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Главная задача -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запустить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процессы, которые приведут к эффективному управлению и эффективной образовательной деятельности педагогов. Подобные изменения связаны с уровнем готовности к изменениям педагогического коллектива и администрации школы. </a:t>
            </a:r>
          </a:p>
          <a:p>
            <a:pPr eaLnBrk="1" hangingPunct="1">
              <a:buFont typeface="Wingdings 3"/>
              <a:buNone/>
            </a:pPr>
            <a:endParaRPr lang="ru-RU" sz="32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Концепция развития</a:t>
            </a:r>
            <a:endParaRPr lang="ru-RU" sz="3600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28596" y="4214818"/>
          <a:ext cx="8501122" cy="2643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500063" y="1285875"/>
            <a:ext cx="8501062" cy="4286250"/>
          </a:xfrm>
          <a:solidFill>
            <a:srgbClr val="FFFFCC"/>
          </a:solidFill>
        </p:spPr>
        <p:txBody>
          <a:bodyPr/>
          <a:lstStyle/>
          <a:p>
            <a:pPr eaLnBrk="1" hangingPunct="1">
              <a:buFont typeface="Wingdings 3"/>
              <a:buNone/>
            </a:pPr>
            <a:r>
              <a:rPr lang="ru-RU" sz="3200" b="1" i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Содержание:</a:t>
            </a:r>
            <a:r>
              <a:rPr lang="ru-RU" sz="3200" b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sz="3200" b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Фиксация результатов анализа состояния школы на основе верификации РПШ.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sz="3200" b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Определение задач развития по итогам анализа.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sz="3200" b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Постановка перспективных целей на 2-3 летний период.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Концепция развития</a:t>
            </a:r>
            <a:endParaRPr lang="ru-RU" sz="3600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8301" r="8301" b="9843"/>
          <a:stretch>
            <a:fillRect/>
          </a:stretch>
        </p:blipFill>
        <p:spPr bwMode="auto">
          <a:xfrm>
            <a:off x="214282" y="857231"/>
            <a:ext cx="8715436" cy="529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500034" y="21429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 материалам ФИОКО: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B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Чек-лист для самопроверки</a:t>
            </a:r>
            <a:endParaRPr lang="ru-RU" sz="3600" dirty="0">
              <a:solidFill>
                <a:srgbClr val="002B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067" t="17224" r="30435" b="8858"/>
          <a:stretch>
            <a:fillRect/>
          </a:stretch>
        </p:blipFill>
        <p:spPr bwMode="auto">
          <a:xfrm>
            <a:off x="571472" y="928670"/>
            <a:ext cx="8036947" cy="570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Чек-лист для самопроверки</a:t>
            </a:r>
            <a:endParaRPr lang="ru-RU" sz="3600" dirty="0">
              <a:solidFill>
                <a:srgbClr val="002B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067" t="20669" r="30435" b="23130"/>
          <a:stretch>
            <a:fillRect/>
          </a:stretch>
        </p:blipFill>
        <p:spPr bwMode="auto">
          <a:xfrm>
            <a:off x="285719" y="1071546"/>
            <a:ext cx="8596573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1102</TotalTime>
  <Words>1787</Words>
  <Application>Microsoft Office PowerPoint</Application>
  <PresentationFormat>Экран (4:3)</PresentationFormat>
  <Paragraphs>216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Открытая</vt:lpstr>
      <vt:lpstr>Слайд 1</vt:lpstr>
      <vt:lpstr>Основные концептуальные документы школ проекта «500+»</vt:lpstr>
      <vt:lpstr>КОНЦЕПЦИЯ РАЗВИТИЯ - ЭТО</vt:lpstr>
      <vt:lpstr>Концепция развития</vt:lpstr>
      <vt:lpstr>Концепция развития</vt:lpstr>
      <vt:lpstr>Концепция развития</vt:lpstr>
      <vt:lpstr>Слайд 7</vt:lpstr>
      <vt:lpstr>Чек-лист для самопроверки</vt:lpstr>
      <vt:lpstr>Чек-лист для самопроверки</vt:lpstr>
      <vt:lpstr>Структура Концепции развития</vt:lpstr>
      <vt:lpstr>Титульный лист</vt:lpstr>
      <vt:lpstr>Введение</vt:lpstr>
      <vt:lpstr>Миссия школы</vt:lpstr>
      <vt:lpstr>Миссия школы</vt:lpstr>
      <vt:lpstr>Анализ текущего состояния ОО</vt:lpstr>
      <vt:lpstr>Слайд 16</vt:lpstr>
      <vt:lpstr>Слайд 17</vt:lpstr>
      <vt:lpstr>Слайд 18</vt:lpstr>
      <vt:lpstr>Слайд 19</vt:lpstr>
      <vt:lpstr>Слайд 20</vt:lpstr>
      <vt:lpstr>Мероприятия по достижению целей развития ОО</vt:lpstr>
      <vt:lpstr>Слайд 22</vt:lpstr>
      <vt:lpstr>Ресурсы, привлекаемые для достижения результатов</vt:lpstr>
      <vt:lpstr>Предполагаемые результаты реализации Концепции развития</vt:lpstr>
      <vt:lpstr>Целевые показатели и индикаторы </vt:lpstr>
      <vt:lpstr>Пример блока Концепции (один риск)</vt:lpstr>
      <vt:lpstr>Пример блока Концепции (один риск) (продолжение)</vt:lpstr>
      <vt:lpstr>Лица, ответственные за достижение результатов</vt:lpstr>
      <vt:lpstr>Слайд 29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IRONMANN (AKA SHAMAN)</dc:creator>
  <cp:lastModifiedBy>IRONMANN (AKA SHAMAN)</cp:lastModifiedBy>
  <cp:revision>6</cp:revision>
  <dcterms:created xsi:type="dcterms:W3CDTF">2022-03-06T20:51:00Z</dcterms:created>
  <dcterms:modified xsi:type="dcterms:W3CDTF">2022-03-14T21:36:59Z</dcterms:modified>
</cp:coreProperties>
</file>