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1D1"/>
    <a:srgbClr val="05B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xford.ru/wiki?_ga=2.172754211.1885067697.1645633101-588437798.1645633100" TargetMode="External"/><Relationship Id="rId2" Type="http://schemas.openxmlformats.org/officeDocument/2006/relationships/hyperlink" Target="https://foxford.ru/wiki?_ga=2.200338094.1885067697.1645633101-588437798.16456331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do.tsu.ru/schools/chem/data/res/neorg/uchpo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://www.xumu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umuk.ru/esa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www.xumuk.ru/inorganic_reactions/search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ster.com/" TargetMode="External"/><Relationship Id="rId2" Type="http://schemas.openxmlformats.org/officeDocument/2006/relationships/hyperlink" Target="http://www.virtulab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hyperlink" Target="https://www.youtube.com/user/GTVscience/featur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RzZSz5JlSfN6Ba164vqVCg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channel/UCjAmQ-4NL3UZX0W_nmjn4_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het.colorado.edu/sims/html/balancing-chemical-equations/latest/balancing-chemical-equations_en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maximumtest.ru/post/ege-po-himii-kak-poluchit-vysokij-ball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4321D1"/>
                </a:solidFill>
              </a:rPr>
              <a:t>Как подготовиться к ОГЭ по химии 2022? Структура и изменения</a:t>
            </a:r>
            <a:r>
              <a:rPr lang="ru-RU" dirty="0">
                <a:solidFill>
                  <a:srgbClr val="4321D1"/>
                </a:solidFill>
              </a:rPr>
              <a:t/>
            </a:r>
            <a:br>
              <a:rPr lang="ru-RU" dirty="0">
                <a:solidFill>
                  <a:srgbClr val="4321D1"/>
                </a:solidFill>
              </a:rPr>
            </a:br>
            <a:endParaRPr lang="ru-RU" dirty="0">
              <a:solidFill>
                <a:srgbClr val="4321D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Выполнил: </a:t>
            </a:r>
            <a:r>
              <a:rPr lang="ru-RU" dirty="0" err="1" smtClean="0"/>
              <a:t>Ляличева</a:t>
            </a:r>
            <a:r>
              <a:rPr lang="ru-RU" dirty="0" smtClean="0"/>
              <a:t> О.Ю., </a:t>
            </a:r>
          </a:p>
          <a:p>
            <a:r>
              <a:rPr lang="ru-RU" smtClean="0"/>
              <a:t>учитель химии </a:t>
            </a:r>
          </a:p>
          <a:p>
            <a:r>
              <a:rPr lang="ru-RU" smtClean="0"/>
              <a:t>МБОУ </a:t>
            </a:r>
            <a:r>
              <a:rPr lang="ru-RU" dirty="0" smtClean="0"/>
              <a:t>СОШ №11 г. Брянска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12" y="4054645"/>
            <a:ext cx="51435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1" y="0"/>
            <a:ext cx="8343900" cy="6858000"/>
          </a:xfrm>
        </p:spPr>
      </p:pic>
    </p:spTree>
    <p:extLst>
      <p:ext uri="{BB962C8B-B14F-4D97-AF65-F5344CB8AC3E}">
        <p14:creationId xmlns:p14="http://schemas.microsoft.com/office/powerpoint/2010/main" val="376423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7625" y="446310"/>
            <a:ext cx="8911687" cy="1280890"/>
          </a:xfrm>
        </p:spPr>
        <p:txBody>
          <a:bodyPr>
            <a:normAutofit/>
          </a:bodyPr>
          <a:lstStyle/>
          <a:p>
            <a:pPr algn="just"/>
            <a:r>
              <a:rPr lang="ru-RU" sz="4400" b="1" dirty="0">
                <a:solidFill>
                  <a:srgbClr val="4321D1"/>
                </a:solidFill>
              </a:rPr>
              <a:t>Химия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700" y="2248731"/>
            <a:ext cx="10374312" cy="436182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003300" y="400050"/>
            <a:ext cx="10228819" cy="31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anose="020B0604020202020204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anose="020B0604020202020204" pitchFamily="34" charset="0"/>
              <a:hlinkClick r:id="rId2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05B30D"/>
                </a:solidFill>
              </a:rPr>
              <a:t>          Онлайн-учебники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 «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Фоксфорд.Учебник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</a:rPr>
              <a:t>Собственная </a:t>
            </a:r>
            <a:r>
              <a:rPr lang="ru-RU" dirty="0" err="1">
                <a:latin typeface="Arial" panose="020B0604020202020204" pitchFamily="34" charset="0"/>
              </a:rPr>
              <a:t>википедия</a:t>
            </a:r>
            <a:r>
              <a:rPr lang="ru-RU" dirty="0">
                <a:latin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</a:rPr>
              <a:t>Фоксфорда</a:t>
            </a:r>
            <a:r>
              <a:rPr lang="ru-RU" dirty="0">
                <a:latin typeface="Arial" panose="020B0604020202020204" pitchFamily="34" charset="0"/>
              </a:rPr>
              <a:t>». Мы собрали всю школьную программу и немного больше в лаконичную структуру из отдельных статей. В учебнике есть понятные иллюстрации, видео-</a:t>
            </a:r>
            <a:r>
              <a:rPr lang="ru-RU" dirty="0" err="1">
                <a:latin typeface="Arial" panose="020B0604020202020204" pitchFamily="34" charset="0"/>
              </a:rPr>
              <a:t>тьюториалы</a:t>
            </a:r>
            <a:r>
              <a:rPr lang="ru-RU" dirty="0">
                <a:latin typeface="Arial" panose="020B0604020202020204" pitchFamily="34" charset="0"/>
              </a:rPr>
              <a:t>, возможность сохранять избранные статьи и много другое. И так по всем предметам — не только по химии. </a:t>
            </a:r>
            <a:r>
              <a:rPr lang="ru-RU" dirty="0">
                <a:latin typeface="Arial" panose="020B0604020202020204" pitchFamily="34" charset="0"/>
                <a:hlinkClick r:id="rId3"/>
              </a:rPr>
              <a:t>  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036" name="Picture 12" descr="https://media.foxford.ru/wp-content/uploads/2018/12/фоксфорд.учебник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56" y="3532787"/>
            <a:ext cx="4914663" cy="327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53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9771" y="1758486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571" y="1752600"/>
            <a:ext cx="10374312" cy="377762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Справочник, который в 2006 году выпустил Томский государственный университет. «Неорганическая химия» — базовый раздел, с которого начинается изучение химии в восьмом классе, поэтому ресурс пригодится для подготовки к ОГЭ, ЕГЭ и олимпиадам.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77422" y="1290482"/>
            <a:ext cx="85206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Учебник по неорганической химии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endParaRPr kumimoji="0" lang="ru-RU" sz="2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s://media.foxford.ru/wp-content/uploads/2018/12/неорганическая-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28" y="284802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9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6211888" cy="1167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12083" y="448947"/>
            <a:ext cx="1109036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Онлайн-портал «Химик»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Химическая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википедия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. Этому ресурсу можно доверять, потому что разработчики перевели в электронный вид хорошие справочники по химии. Также они сделали удобный поиск по сайту.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endParaRPr kumimoji="0" lang="ru-RU" sz="2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https://media.foxford.ru/wp-content/uploads/2018/12/image-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75756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89268" y="2816555"/>
            <a:ext cx="940149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«Поиск неорганических реакций»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Сервис помогает разобраться, какие вещества реагируют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друг с другом, при каких условиях и что образуется в результате. Например, если ввести в строку поиска уравнение Cl</a:t>
            </a:r>
            <a:r>
              <a:rPr kumimoji="0" lang="ru-RU" sz="1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2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+ </a:t>
            </a: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NaOH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, можно получить все возможные реакции этих соединений с коэффициентами.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 </a:t>
            </a:r>
            <a:endParaRPr kumimoji="0" lang="ru-RU" sz="2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7" name="Picture 5" descr="https://media.foxford.ru/wp-content/uploads/2018/12/image-7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41" y="4141549"/>
            <a:ext cx="3892459" cy="25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89268" y="1586481"/>
            <a:ext cx="784833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«Электронное строение атома»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Приложение для проверки своих знаний по строению атома: вводите символ элемента и приложение сразу выдаёт все возможные записи электронной конфигурации его атома.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  </a:t>
            </a:r>
            <a:endParaRPr kumimoji="0" lang="ru-RU" sz="2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3" name="Picture 11" descr="https://media.foxford.ru/wp-content/uploads/2018/12/image-6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68" y="4016900"/>
            <a:ext cx="4241532" cy="28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83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1" y="624110"/>
            <a:ext cx="9790112" cy="1280890"/>
          </a:xfrm>
        </p:spPr>
        <p:txBody>
          <a:bodyPr/>
          <a:lstStyle/>
          <a:p>
            <a:r>
              <a:rPr lang="ru-RU" sz="3200" b="1" i="1" dirty="0">
                <a:solidFill>
                  <a:srgbClr val="05B30D"/>
                </a:solidFill>
                <a:latin typeface="+mn-lt"/>
                <a:ea typeface="+mn-ea"/>
                <a:cs typeface="+mn-cs"/>
              </a:rPr>
              <a:t>Виртуальные лаборатории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400" y="2133600"/>
            <a:ext cx="10463212" cy="37776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3407" y="1905000"/>
            <a:ext cx="12052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VirtuLab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Российский портал, на котором эксперименты из школьной программы можно смоделировать онлайн.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585726"/>
            <a:ext cx="108188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Labster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Международный ресурс, которые разрабатывают учёные со всего мира. Позволяет ставить более серьёзные опыты.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sz="2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0" name="Picture 4" descr="https://media.foxford.ru/wp-content/uploads/2018/12/лаб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20" y="3592290"/>
            <a:ext cx="4344192" cy="28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70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5B30D"/>
                </a:solidFill>
                <a:latin typeface="+mn-lt"/>
                <a:ea typeface="+mn-ea"/>
                <a:cs typeface="+mn-cs"/>
              </a:rPr>
              <a:t>Социальные сети</a:t>
            </a:r>
            <a:br>
              <a:rPr lang="ru-RU" sz="3200" b="1" i="1" dirty="0">
                <a:solidFill>
                  <a:srgbClr val="05B30D"/>
                </a:solidFill>
                <a:latin typeface="+mn-lt"/>
                <a:ea typeface="+mn-ea"/>
                <a:cs typeface="+mn-cs"/>
              </a:rPr>
            </a:br>
            <a:endParaRPr lang="ru-RU" sz="3200" b="1" i="1" dirty="0">
              <a:solidFill>
                <a:srgbClr val="05B30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5800" y="1223677"/>
            <a:ext cx="77228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endParaRPr kumimoji="0" lang="ru-RU" sz="9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Простая наука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Ютьюб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-канал химическими опытами и физическими экспериментами.</a:t>
            </a:r>
          </a:p>
        </p:txBody>
      </p:sp>
      <p:pic>
        <p:nvPicPr>
          <p:cNvPr id="5122" name="Picture 2" descr="https://media.foxford.ru/wp-content/uploads/2020/12/просто-наука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32207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55800" y="2979423"/>
            <a:ext cx="984408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 </a:t>
            </a:r>
            <a:endParaRPr kumimoji="0" lang="ru-RU" sz="9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Ютьюб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-канал с опытами по всем разделам химии. Автор не только снимает зрелищные опыты, но и подробно объясняет суть наблюдаемых явлений. Также он показывает, с какими сложностями столкнулся при проведении эксперимента и рассказывает, почему произошла неудача.</a:t>
            </a:r>
          </a:p>
        </p:txBody>
      </p:sp>
      <p:pic>
        <p:nvPicPr>
          <p:cNvPr id="5124" name="Picture 4" descr="https://media.foxford.ru/wp-content/uploads/2020/12/цойсой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45172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55800" y="2504567"/>
            <a:ext cx="104648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 </a:t>
            </a:r>
            <a:endParaRPr kumimoji="0" lang="ru-RU" sz="9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err="1">
                <a:latin typeface="Arial" panose="020B0604020202020204" pitchFamily="34" charset="0"/>
                <a:hlinkClick r:id="rId4"/>
              </a:rPr>
              <a:t>Thoisoi</a:t>
            </a: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5126" name="Picture 6" descr="https://media.foxford.ru/wp-content/uploads/2020/12/цойсой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84921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55800" y="3830034"/>
            <a:ext cx="9548812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  </a:t>
            </a:r>
            <a:endParaRPr kumimoji="0" lang="ru-RU" sz="9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Arial" panose="020B0604020202020204" pitchFamily="34" charset="0"/>
              <a:hlinkClick r:id="rId6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anose="020B0604020202020204" pitchFamily="34" charset="0"/>
                <a:hlinkClick r:id="rId6"/>
              </a:rPr>
              <a:t>Химия — Просто</a:t>
            </a:r>
            <a:endParaRPr lang="ru-RU" sz="2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Ещё один канал с большим количеством роликов, посвящённых конкретным элементам и их соединениям. Автор канала Александр Иванов рассказывает об основных химических особенностях веществ и показывает опыты с ними.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8" name="Picture 8" descr="https://media.foxford.ru/wp-content/uploads/2020/12/химия-просто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13752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98701" y="4062456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  </a:t>
            </a:r>
            <a:endParaRPr kumimoji="0" lang="ru-RU" sz="9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31" name="Picture 11" descr="https://media.foxford.ru/wp-content/uploads/2020/12/химия-просто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34110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49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76400" y="1095911"/>
            <a:ext cx="891540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Интерактивный тренажёр по уравниванию реакций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Уравнивание химических уравнений — один из важных навыков, которые важно освоить на начальном этапе изучения химии. Ресурс можно добавить в закладки на телефоне и тренироваться, когда появляется свободное время.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sz="2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 descr="https://media.foxford.ru/wp-content/uploads/2018/12/image-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552" y="259224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50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5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E8B991-B5CA-4247-AD15-87B0C0E629FC}"/>
              </a:ext>
            </a:extLst>
          </p:cNvPr>
          <p:cNvSpPr/>
          <p:nvPr/>
        </p:nvSpPr>
        <p:spPr>
          <a:xfrm>
            <a:off x="1171436" y="2133600"/>
            <a:ext cx="95638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4321D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97476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Зачем нужен ОГЭ по химии в 9 классе? 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Причин несколько: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b="1" dirty="0"/>
              <a:t>Во-первых, это предмет по выбору для тех, кто любит химию, понимает ее и уверен в своих силах. </a:t>
            </a:r>
          </a:p>
          <a:p>
            <a:pPr lvl="0"/>
            <a:r>
              <a:rPr lang="ru-RU" sz="2000" b="1" dirty="0"/>
              <a:t>Во-вторых, химия необходима для поступления в химико-биологические или медицинские 10-е классы. </a:t>
            </a:r>
          </a:p>
          <a:p>
            <a:pPr lvl="0"/>
            <a:r>
              <a:rPr lang="ru-RU" sz="2000" b="1" dirty="0"/>
              <a:t>В-третьих, результаты ОГЭ могут понадобиться при поступлении в колледжи после 9-го класса на медицинские специальности и ветеринарное дело. </a:t>
            </a:r>
          </a:p>
          <a:p>
            <a:pPr lvl="0"/>
            <a:r>
              <a:rPr lang="ru-RU" sz="2000" b="1" dirty="0"/>
              <a:t>И конечно же, ОГЭ в 9-м классе — это отличная репетиция </a:t>
            </a:r>
            <a:r>
              <a:rPr lang="ru-RU" sz="2000" b="1" u="sng" dirty="0">
                <a:hlinkClick r:id="rId2"/>
              </a:rPr>
              <a:t>ЕГЭ по химии</a:t>
            </a:r>
            <a:r>
              <a:rPr lang="ru-RU" sz="2000" b="1" dirty="0"/>
              <a:t>, а подготовка к нему по кирпичикам складывает знания в прочную основу.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17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4112" y="624110"/>
            <a:ext cx="8911687" cy="128089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Структура ОГЭ по химии</a:t>
            </a:r>
            <a:r>
              <a:rPr lang="ru-RU" sz="3200" dirty="0">
                <a:solidFill>
                  <a:srgbClr val="7030A0"/>
                </a:solidFill>
              </a:rPr>
              <a:t/>
            </a:r>
            <a:br>
              <a:rPr lang="ru-RU" sz="3200" dirty="0">
                <a:solidFill>
                  <a:srgbClr val="7030A0"/>
                </a:solidFill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2912" y="1315354"/>
            <a:ext cx="8915400" cy="493304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Экзаменационная работа по химии состоит из </a:t>
            </a:r>
            <a:r>
              <a:rPr lang="ru-RU" b="1" dirty="0"/>
              <a:t>2 частей</a:t>
            </a:r>
            <a:r>
              <a:rPr lang="ru-RU" dirty="0"/>
              <a:t>, включающих в себя </a:t>
            </a:r>
            <a:r>
              <a:rPr lang="ru-RU" b="1" dirty="0"/>
              <a:t>24 задания</a:t>
            </a:r>
            <a:r>
              <a:rPr lang="ru-RU" dirty="0"/>
              <a:t>: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Часть 1 </a:t>
            </a:r>
            <a:r>
              <a:rPr lang="ru-RU" dirty="0"/>
              <a:t>содержит </a:t>
            </a:r>
            <a:r>
              <a:rPr lang="ru-RU" b="1" dirty="0"/>
              <a:t>19 заданий с кратким ответом</a:t>
            </a:r>
            <a:r>
              <a:rPr lang="ru-RU" dirty="0"/>
              <a:t>. Максимальное количество баллов — 24.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Часть 2 </a:t>
            </a:r>
            <a:r>
              <a:rPr lang="ru-RU" dirty="0"/>
              <a:t>содержит </a:t>
            </a:r>
            <a:r>
              <a:rPr lang="ru-RU" b="1" dirty="0"/>
              <a:t>3 задания с развернутым ответом</a:t>
            </a:r>
            <a:r>
              <a:rPr lang="ru-RU" dirty="0"/>
              <a:t>. Это задание на расстановку коэффициентов методом электронного баланса в заданном уравнении, цепочка превращений из трех неорганических реакций и расчетная задача. Максимальный балл — 10.</a:t>
            </a:r>
          </a:p>
          <a:p>
            <a:pPr lvl="0"/>
            <a:r>
              <a:rPr lang="ru-RU" dirty="0"/>
              <a:t>В Части 2 присутствуют </a:t>
            </a:r>
            <a:r>
              <a:rPr lang="ru-RU" b="1" dirty="0"/>
              <a:t>2 экспериментальных задания</a:t>
            </a:r>
            <a:r>
              <a:rPr lang="ru-RU" dirty="0"/>
              <a:t>. Сначала необходимо выполнить задание 23: записать уравнения реакций и описать предполагаемые качественные признаки превращений. Затем следует изучить инструкцию и сообщить организатору в аудитории о своей готовности приступить к выполнению самого эксперимента (задание 24). Максимальный балл — 6. </a:t>
            </a:r>
          </a:p>
          <a:p>
            <a:r>
              <a:rPr lang="ru-RU" dirty="0"/>
              <a:t>На выполнение всей экзаменационной работы по химии </a:t>
            </a:r>
            <a:r>
              <a:rPr lang="ru-RU"/>
              <a:t>отводится </a:t>
            </a:r>
            <a:r>
              <a:rPr lang="ru-RU" b="1"/>
              <a:t>2 часа 20 минут (140 </a:t>
            </a:r>
            <a:r>
              <a:rPr lang="ru-RU" b="1" dirty="0"/>
              <a:t>минут)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97676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442" t="11319" r="28947" b="27601"/>
          <a:stretch/>
        </p:blipFill>
        <p:spPr bwMode="auto">
          <a:xfrm>
            <a:off x="1600200" y="177800"/>
            <a:ext cx="9144000" cy="431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633223"/>
            <a:ext cx="6223000" cy="29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8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0952" t="38715" r="34992" b="33160"/>
          <a:stretch/>
        </p:blipFill>
        <p:spPr>
          <a:xfrm>
            <a:off x="10261600" y="76200"/>
            <a:ext cx="1828800" cy="20574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8500" y="76200"/>
            <a:ext cx="10806113" cy="1828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Самые сложные задания ОГЭ по химии 2022  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3"/>
          <a:srcRect l="6956" t="35537" r="49816" b="24443"/>
          <a:stretch/>
        </p:blipFill>
        <p:spPr bwMode="auto">
          <a:xfrm>
            <a:off x="239713" y="1232169"/>
            <a:ext cx="6718299" cy="3829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8474" t="43805" r="34792" b="6764"/>
          <a:stretch/>
        </p:blipFill>
        <p:spPr bwMode="auto">
          <a:xfrm>
            <a:off x="5435600" y="2740343"/>
            <a:ext cx="6756400" cy="4117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907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325" y="141510"/>
            <a:ext cx="8911687" cy="1280890"/>
          </a:xfrm>
        </p:spPr>
        <p:txBody>
          <a:bodyPr/>
          <a:lstStyle/>
          <a:p>
            <a:r>
              <a:rPr lang="ru-RU" b="1" dirty="0"/>
              <a:t>Задания 9-10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6803" t="29957" r="47758" b="3793"/>
          <a:stretch/>
        </p:blipFill>
        <p:spPr bwMode="auto">
          <a:xfrm>
            <a:off x="1854200" y="693055"/>
            <a:ext cx="9740900" cy="5885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822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773" t="40801" r="47296" b="16003"/>
          <a:stretch/>
        </p:blipFill>
        <p:spPr bwMode="auto">
          <a:xfrm>
            <a:off x="2108200" y="279400"/>
            <a:ext cx="9563100" cy="6261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232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921" t="31062" r="45976" b="42343"/>
          <a:stretch/>
        </p:blipFill>
        <p:spPr bwMode="auto">
          <a:xfrm>
            <a:off x="1892300" y="533400"/>
            <a:ext cx="9802812" cy="4006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169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0" y="0"/>
            <a:ext cx="3886468" cy="2405724"/>
          </a:xfr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6070" t="30009" r="48338" b="29444"/>
          <a:stretch/>
        </p:blipFill>
        <p:spPr bwMode="auto">
          <a:xfrm>
            <a:off x="393700" y="1202862"/>
            <a:ext cx="7848600" cy="468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6000" y="55085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Обратите внимание на то, что сам опыт оценивается </a:t>
            </a:r>
            <a:r>
              <a:rPr lang="ru-RU" b="1" dirty="0">
                <a:solidFill>
                  <a:srgbClr val="FF0000"/>
                </a:solidFill>
              </a:rPr>
              <a:t>2 баллами</a:t>
            </a:r>
            <a:r>
              <a:rPr lang="ru-RU" dirty="0"/>
              <a:t>. Снять их могут только за грубые нарушения техники безопасности или за неправильно подобранные реактивы для опыта.  </a:t>
            </a:r>
          </a:p>
        </p:txBody>
      </p:sp>
    </p:spTree>
    <p:extLst>
      <p:ext uri="{BB962C8B-B14F-4D97-AF65-F5344CB8AC3E}">
        <p14:creationId xmlns:p14="http://schemas.microsoft.com/office/powerpoint/2010/main" val="363933582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167</TotalTime>
  <Words>691</Words>
  <Application>Microsoft Office PowerPoint</Application>
  <PresentationFormat>Широкоэкранный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Легкий дым</vt:lpstr>
      <vt:lpstr>Как подготовиться к ОГЭ по химии 2022? Структура и изменения </vt:lpstr>
      <vt:lpstr>Зачем нужен ОГЭ по химии в 9 классе?   Причин несколько: </vt:lpstr>
      <vt:lpstr>Структура ОГЭ по химии </vt:lpstr>
      <vt:lpstr>Презентация PowerPoint</vt:lpstr>
      <vt:lpstr>Самые сложные задания ОГЭ по химии 2022   </vt:lpstr>
      <vt:lpstr>Задания 9-10 </vt:lpstr>
      <vt:lpstr>Презентация PowerPoint</vt:lpstr>
      <vt:lpstr>Презентация PowerPoint</vt:lpstr>
      <vt:lpstr>Презентация PowerPoint</vt:lpstr>
      <vt:lpstr>Презентация PowerPoint</vt:lpstr>
      <vt:lpstr>Химия  </vt:lpstr>
      <vt:lpstr>Презентация PowerPoint</vt:lpstr>
      <vt:lpstr>Презентация PowerPoint</vt:lpstr>
      <vt:lpstr>Виртуальные лаборатории </vt:lpstr>
      <vt:lpstr>Социальные сети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подготовиться к ОГЭ по химии 2022? Структура и изменения</dc:title>
  <dc:creator>Оксана</dc:creator>
  <cp:lastModifiedBy>User</cp:lastModifiedBy>
  <cp:revision>18</cp:revision>
  <dcterms:created xsi:type="dcterms:W3CDTF">2022-02-23T14:40:46Z</dcterms:created>
  <dcterms:modified xsi:type="dcterms:W3CDTF">2022-03-03T11:39:23Z</dcterms:modified>
</cp:coreProperties>
</file>