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F00D4A-71D1-4036-B184-C58DAB430161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ipkro.ru:6500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onitoring_bipkro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085184"/>
            <a:ext cx="3962400" cy="1143744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О.Г.Викульева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заведующий ЦНППМ </a:t>
            </a:r>
          </a:p>
          <a:p>
            <a:r>
              <a:rPr lang="ru-RU" sz="2000" dirty="0" smtClean="0"/>
              <a:t>ГАУ ДПО «БИПКРО»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5717232" cy="3248744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Целевая модель наставничества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организаций, осуществляющих образовательную деятельность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 общеобразовательным программам,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том числе с применением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лучших практик обмена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опытом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9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3970784" cy="57149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Примерная форма дорожной карты внедрения целевой модели наставничества в образовательной организации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76800" y="457200"/>
            <a:ext cx="3295600" cy="5715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Примерная форма базы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наставляемых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Примерная форма базы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наставников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15 марта 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2022 года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269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Реализация целевой модели наставничества 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в образовательной организации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548680"/>
            <a:ext cx="3672408" cy="5715000"/>
          </a:xfrm>
        </p:spPr>
        <p:txBody>
          <a:bodyPr/>
          <a:lstStyle/>
          <a:p>
            <a:r>
              <a:rPr lang="en-US" dirty="0"/>
              <a:t>http://bipkro.ru:65000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97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00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5242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9252" y="2564904"/>
            <a:ext cx="63563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119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11746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5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41969"/>
            <a:ext cx="7048131" cy="560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038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3657600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Анализ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результатов мониторинга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вовлеченности обучающихся в различные формы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сопровождения и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наставничества</a:t>
            </a:r>
          </a:p>
          <a:p>
            <a:pPr marL="0" indent="0">
              <a:buNone/>
            </a:pP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Декабрь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2022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года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82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4043362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hlinkClick r:id="rId2"/>
              </a:rPr>
              <a:t>monitoring_bipkro@mail.ru</a:t>
            </a:r>
            <a:r>
              <a:rPr lang="en-US" sz="2400" b="1" dirty="0" smtClean="0"/>
              <a:t> 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11960" y="457200"/>
            <a:ext cx="3960440" cy="5715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Контактные данные куратора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</a:t>
            </a:r>
            <a:r>
              <a:rPr lang="ru-RU" dirty="0" smtClean="0"/>
              <a:t>. Муниципалитет </a:t>
            </a:r>
            <a:br>
              <a:rPr lang="ru-RU" dirty="0" smtClean="0"/>
            </a:br>
            <a:r>
              <a:rPr lang="ru-RU" dirty="0" smtClean="0"/>
              <a:t>2.Ф.И.О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smtClean="0"/>
              <a:t>Должность</a:t>
            </a:r>
            <a:br>
              <a:rPr lang="ru-RU" dirty="0" smtClean="0"/>
            </a:br>
            <a:r>
              <a:rPr lang="ru-RU" dirty="0" smtClean="0"/>
              <a:t>4.Наименование </a:t>
            </a:r>
            <a:r>
              <a:rPr lang="ru-RU" dirty="0" smtClean="0"/>
              <a:t>ОО</a:t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smtClean="0"/>
              <a:t>Номер телефона</a:t>
            </a:r>
            <a:br>
              <a:rPr lang="ru-RU" dirty="0" smtClean="0"/>
            </a:br>
            <a:r>
              <a:rPr lang="ru-RU" dirty="0" smtClean="0"/>
              <a:t>6. </a:t>
            </a:r>
            <a:r>
              <a:rPr lang="ru-RU" dirty="0" smtClean="0"/>
              <a:t>Электронная почта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Викульевой</a:t>
            </a:r>
            <a:r>
              <a:rPr lang="ru-RU" dirty="0" smtClean="0"/>
              <a:t> О.Г.»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89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4042792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Целевая модель наставничества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для организаций, осуществляющих образовательную деятельность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по общеобразовательным программам, в том числе с применением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лучших практик обмена опытом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Утверждена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приказом департамента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образования и науки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Брянской области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от 25. 10. 2021 года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№1479/1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3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/>
                </a:solidFill>
              </a:rPr>
              <a:t>Куратор назначается решением руководителя образовательной организации, планирующей внедрить целевую модель </a:t>
            </a:r>
            <a:r>
              <a:rPr lang="ru-RU" sz="2400" b="1" dirty="0" smtClean="0">
                <a:solidFill>
                  <a:schemeClr val="accent5"/>
                </a:solidFill>
              </a:rPr>
              <a:t>наставничества </a:t>
            </a:r>
            <a:endParaRPr lang="ru-RU" sz="2400" b="1" dirty="0">
              <a:solidFill>
                <a:schemeClr val="accent5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3968" y="476672"/>
            <a:ext cx="4176464" cy="5715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1. Работа </a:t>
            </a:r>
            <a:r>
              <a:rPr lang="ru-RU" sz="2400" dirty="0"/>
              <a:t>с базой наставников и </a:t>
            </a:r>
            <a:r>
              <a:rPr lang="ru-RU" sz="2400" dirty="0" smtClean="0"/>
              <a:t>наставляемых.</a:t>
            </a:r>
            <a:br>
              <a:rPr lang="ru-RU" sz="2400" dirty="0" smtClean="0"/>
            </a:br>
            <a:r>
              <a:rPr lang="ru-RU" sz="2400" dirty="0" smtClean="0"/>
              <a:t>2. Организация </a:t>
            </a:r>
            <a:r>
              <a:rPr lang="ru-RU" sz="2400" dirty="0"/>
              <a:t>обучения </a:t>
            </a:r>
            <a:r>
              <a:rPr lang="ru-RU" sz="2400" dirty="0" smtClean="0"/>
              <a:t>наставников.</a:t>
            </a:r>
            <a:br>
              <a:rPr lang="ru-RU" sz="2400" dirty="0" smtClean="0"/>
            </a:br>
            <a:r>
              <a:rPr lang="ru-RU" sz="2400" dirty="0" smtClean="0"/>
              <a:t>3. Контроль </a:t>
            </a:r>
            <a:r>
              <a:rPr lang="ru-RU" sz="2400" dirty="0"/>
              <a:t>процедуры внедрения целевой модели </a:t>
            </a:r>
            <a:r>
              <a:rPr lang="ru-RU" sz="2400" dirty="0" smtClean="0"/>
              <a:t>наставничества;</a:t>
            </a:r>
            <a:br>
              <a:rPr lang="ru-RU" sz="2400" dirty="0" smtClean="0"/>
            </a:br>
            <a:r>
              <a:rPr lang="ru-RU" sz="2400" dirty="0" smtClean="0"/>
              <a:t>4. Контроль </a:t>
            </a:r>
            <a:r>
              <a:rPr lang="ru-RU" sz="2400" dirty="0"/>
              <a:t>проведения программ </a:t>
            </a:r>
            <a:r>
              <a:rPr lang="ru-RU" sz="2400" dirty="0" smtClean="0"/>
              <a:t>наставничества.</a:t>
            </a:r>
            <a:br>
              <a:rPr lang="ru-RU" sz="2400" dirty="0" smtClean="0"/>
            </a:br>
            <a:r>
              <a:rPr lang="ru-RU" sz="2400" dirty="0" smtClean="0"/>
              <a:t>5. Участие </a:t>
            </a:r>
            <a:r>
              <a:rPr lang="ru-RU" sz="2400" dirty="0"/>
              <a:t>в оценке вовлеченности обучающихся в различные формы </a:t>
            </a:r>
            <a:r>
              <a:rPr lang="ru-RU" sz="2400" dirty="0" smtClean="0"/>
              <a:t>наставничества. </a:t>
            </a:r>
            <a:br>
              <a:rPr lang="ru-RU" sz="2400" dirty="0" smtClean="0"/>
            </a:br>
            <a:r>
              <a:rPr lang="ru-RU" sz="2400" dirty="0" smtClean="0"/>
              <a:t>6. Решение </a:t>
            </a:r>
            <a:r>
              <a:rPr lang="ru-RU" sz="2400" dirty="0"/>
              <a:t>организационных </a:t>
            </a:r>
            <a:r>
              <a:rPr lang="ru-RU" sz="2400" dirty="0" smtClean="0"/>
              <a:t>вопросов.</a:t>
            </a:r>
            <a:br>
              <a:rPr lang="ru-RU" sz="2400" dirty="0" smtClean="0"/>
            </a:br>
            <a:r>
              <a:rPr lang="ru-RU" sz="2400" dirty="0" smtClean="0"/>
              <a:t>7. Мониторинг реализации.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79999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3657600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Форма наставничества </a:t>
            </a:r>
            <a:r>
              <a:rPr lang="ru-RU" sz="2400" dirty="0"/>
              <a:t>- это способ реализации целевой модели через организацию работы наставнической пары или группы, участники которой находятся в определенной ролевой ситуации, определяемой их основной деятельностью и позицией.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39952" y="404664"/>
            <a:ext cx="4464496" cy="57150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«ученик - ученик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«учитель - учитель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«студент - ученик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«Ученик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- ученик»</a:t>
            </a:r>
          </a:p>
          <a:p>
            <a:pPr marL="0" indent="0" algn="ctr">
              <a:buNone/>
            </a:pPr>
            <a:r>
              <a:rPr lang="ru-RU" sz="2400" dirty="0" smtClean="0"/>
              <a:t>Взаимодействие </a:t>
            </a:r>
            <a:r>
              <a:rPr lang="ru-RU" sz="2400" dirty="0"/>
              <a:t>обучающихся одной образовательной организации, при котором один из обучающихся находится на более высокой ступени образования и обладает организаторскими и лидерскими качествами, позволяющими ему оказать весомое влияние на </a:t>
            </a:r>
            <a:r>
              <a:rPr lang="ru-RU" sz="2400" dirty="0" smtClean="0"/>
              <a:t>наставляемого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5976" y="457200"/>
            <a:ext cx="4032448" cy="571500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помощь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 реализации лидерского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потенциала,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оказание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помощи в адаптации к новым условиям среды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создание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комфортных условий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внутри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образовательной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организации,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формирование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устойчивого сообщества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обучающихся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53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Наставляемый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Пассивный</a:t>
            </a:r>
            <a:r>
              <a:rPr lang="ru-RU" dirty="0"/>
              <a:t>. Социально или ценностно дезориентированный обучающийся более низкой по отношению к наставнику ступени, демонстрирующий неудовлетворительные образовательные результаты или проблемы с поведением, не принимающий участия в жизни школы, отстраненный от коллектива.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Активный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/>
              <a:t>Обучающийся с особыми образовательными потребностями - например, увлеченный определенным предметом, нуждающийся в профессиональной поддержке или ресурсах для обмена мнениями и реализации собственных проектов.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457200"/>
            <a:ext cx="3816424" cy="5715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Взаимодействие</a:t>
            </a:r>
            <a:r>
              <a:rPr lang="ru-RU" sz="3200" dirty="0" smtClean="0"/>
              <a:t> </a:t>
            </a:r>
            <a:r>
              <a:rPr lang="ru-RU" sz="3200" dirty="0"/>
              <a:t>«успевающий - неуспевающий</a:t>
            </a:r>
            <a:r>
              <a:rPr lang="ru-RU" sz="3200" dirty="0" smtClean="0"/>
              <a:t>» </a:t>
            </a:r>
            <a:br>
              <a:rPr lang="ru-RU" sz="3200" dirty="0" smtClean="0"/>
            </a:br>
            <a:r>
              <a:rPr lang="ru-RU" sz="3200" dirty="0" smtClean="0"/>
              <a:t>«</a:t>
            </a:r>
            <a:r>
              <a:rPr lang="ru-RU" sz="3200" dirty="0"/>
              <a:t>лидер - </a:t>
            </a:r>
            <a:r>
              <a:rPr lang="ru-RU" sz="3200" dirty="0" smtClean="0"/>
              <a:t>пассивный </a:t>
            </a:r>
            <a:r>
              <a:rPr lang="ru-RU" sz="3200" dirty="0"/>
              <a:t>«равный </a:t>
            </a:r>
            <a:r>
              <a:rPr lang="ru-RU" sz="3200" dirty="0" smtClean="0"/>
              <a:t>– равному»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1443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«Студент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- ученик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» </a:t>
            </a:r>
          </a:p>
          <a:p>
            <a:pPr marL="0" indent="0" algn="just">
              <a:buNone/>
            </a:pPr>
            <a:r>
              <a:rPr lang="ru-RU" sz="2400" dirty="0" smtClean="0"/>
              <a:t>Успешное </a:t>
            </a:r>
            <a:r>
              <a:rPr lang="ru-RU" sz="2400" dirty="0"/>
              <a:t>формирование у ученика представлений о следующей ступени образования, улучшение образовательных результатов и мотивации, расширение </a:t>
            </a:r>
            <a:r>
              <a:rPr lang="ru-RU" sz="2400" dirty="0" err="1"/>
              <a:t>метакомпетенций</a:t>
            </a:r>
            <a:r>
              <a:rPr lang="ru-RU" sz="2400" dirty="0" smtClean="0"/>
              <a:t>,  </a:t>
            </a:r>
            <a:r>
              <a:rPr lang="ru-RU" sz="2400" dirty="0"/>
              <a:t>а также появление ресурсов для осознанного выбора будущей личностной, образовательной и профессиональной траекторий развития.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99992" y="457200"/>
            <a:ext cx="3960440" cy="571500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Пассивный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Низко </a:t>
            </a:r>
            <a:r>
              <a:rPr lang="ru-RU" sz="2200" dirty="0"/>
              <a:t>мотивированный</a:t>
            </a:r>
            <a:r>
              <a:rPr lang="ru-RU" sz="2200" dirty="0" smtClean="0"/>
              <a:t>, </a:t>
            </a:r>
            <a:r>
              <a:rPr lang="ru-RU" sz="2200" dirty="0"/>
              <a:t>не имеющий желания самостоятельно выбирать образовательную траекторию, плохо информированный о карьерных и образовательных </a:t>
            </a:r>
            <a:r>
              <a:rPr lang="ru-RU" sz="2200" dirty="0" smtClean="0"/>
              <a:t>перспективах.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Активный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Мотивированный </a:t>
            </a:r>
            <a:r>
              <a:rPr lang="ru-RU" sz="2200" dirty="0"/>
              <a:t>к получению большего объема информации о карьерных и образовательных возможностях ученик</a:t>
            </a:r>
            <a:r>
              <a:rPr lang="ru-RU" sz="2200" dirty="0" smtClean="0"/>
              <a:t>, </a:t>
            </a:r>
            <a:r>
              <a:rPr lang="ru-RU" sz="2200" dirty="0"/>
              <a:t>но не обладающий ресурсом для их получения.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1908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«Учитель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- учитель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2000" dirty="0" smtClean="0"/>
              <a:t>Успешное </a:t>
            </a:r>
            <a:r>
              <a:rPr lang="ru-RU" sz="2000" dirty="0"/>
              <a:t>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среды внутри образовательной организации, позволяющей реализовывать актуальные педагогические задачи на высоком уровне.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0" y="457200"/>
            <a:ext cx="3888432" cy="5715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Взаимодействие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«опытный педагог - молодой </a:t>
            </a:r>
            <a:r>
              <a:rPr lang="ru-RU" sz="2400" dirty="0" smtClean="0"/>
              <a:t>специалист»,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«лидер педагогического сообщества - педагог,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испытывающий проблемы»,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педагог-новатор - консервативный </a:t>
            </a:r>
            <a:r>
              <a:rPr lang="ru-RU" sz="2400" dirty="0" smtClean="0"/>
              <a:t>педагог»,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«опытный предметник - неопытный </a:t>
            </a:r>
            <a:r>
              <a:rPr lang="ru-RU" sz="2400" dirty="0" smtClean="0"/>
              <a:t>предметник»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280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Положение о программе наставничества 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в </a:t>
            </a:r>
            <a:r>
              <a:rPr lang="ru-RU" sz="2000" dirty="0"/>
              <a:t>образовательной организации является организационной основой для внедрения целевой модели наставничества, определяет формы программы наставничества, зоны ответственности, права и обязанности участников, а также функции субъектов программы наставничества.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Типовое положение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ЦНППМ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до 15 марта </a:t>
            </a:r>
            <a:br>
              <a:rPr lang="ru-RU" dirty="0" smtClean="0"/>
            </a:br>
            <a:r>
              <a:rPr lang="ru-RU" dirty="0" smtClean="0"/>
              <a:t>2022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53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80</TotalTime>
  <Words>351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Составная</vt:lpstr>
      <vt:lpstr>Целевая модель наставничества для организаций, осуществляющих образовательную деятельность по общеобразовательным программам,  в том числе с применением лучших практик обмена опытом </vt:lpstr>
      <vt:lpstr>Утверждена приказом департамента  образования и науки Брянской области от 25. 10. 2021 года  №1479/1</vt:lpstr>
      <vt:lpstr>1. Работа с базой наставников и наставляемых. 2. Организация обучения наставников. 3. Контроль процедуры внедрения целевой модели наставничества; 4. Контроль проведения программ наставничества. 5. Участие в оценке вовлеченности обучающихся в различные формы наставничества.  6. Решение организационных вопросов. 7. Мониторинг реализации. </vt:lpstr>
      <vt:lpstr>«ученик - ученик» «учитель - учитель» «студент - ученик» </vt:lpstr>
      <vt:lpstr>помощь в реализации лидерского потенциала,   оказание помощи в адаптации к новым условиям среды,   создание комфортных условий внутри образовательной организации,  формирование устойчивого сообщества обучающихся</vt:lpstr>
      <vt:lpstr>Взаимодействие «успевающий - неуспевающий»  «лидер - пассивный «равный – равному»</vt:lpstr>
      <vt:lpstr>Пассивный.  Низко мотивированный, не имеющий желания самостоятельно выбирать образовательную траекторию, плохо информированный о карьерных и образовательных перспективах. Активный.  Мотивированный к получению большего объема информации о карьерных и образовательных возможностях ученик, но не обладающий ресурсом для их получения.</vt:lpstr>
      <vt:lpstr>Взаимодействие   «опытный педагог - молодой специалист»,   «лидер педагогического сообщества - педагог,  испытывающий проблемы»,   «педагог-новатор - консервативный педагог»,   «опытный предметник - неопытный предметник»</vt:lpstr>
      <vt:lpstr>Типовое положение  ЦНППМ  до 15 марта  2022 года</vt:lpstr>
      <vt:lpstr>Примерная форма базы наставляемых  Примерная форма базы наставников     До 15 марта  2022 года </vt:lpstr>
      <vt:lpstr>http://bipkro.ru:65000</vt:lpstr>
      <vt:lpstr>00  </vt:lpstr>
      <vt:lpstr>Слайд 13</vt:lpstr>
      <vt:lpstr>Слайд 14</vt:lpstr>
      <vt:lpstr>Декабрь  2022 года </vt:lpstr>
      <vt:lpstr>Контактные данные куратора 1. Муниципалитет  2.Ф.И.О. 3. Должность 4.Наименование ОО 5. Номер телефона 6. Электронная почта  «Викульевой О.Г.»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Целевая модель наставничества для организаций, осуществляющих образовательную деятельность по общеобразовательным программам, в том числе с применением лучших практик обмена опытом </dc:title>
  <dc:creator>Admin</dc:creator>
  <cp:lastModifiedBy>Ольга</cp:lastModifiedBy>
  <cp:revision>50</cp:revision>
  <dcterms:created xsi:type="dcterms:W3CDTF">2022-02-27T14:51:46Z</dcterms:created>
  <dcterms:modified xsi:type="dcterms:W3CDTF">2022-02-28T10:31:06Z</dcterms:modified>
</cp:coreProperties>
</file>