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diagrams/drawing2.xml" ContentType="application/vnd.ms-office.drawingml.diagramDrawing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diagrams/layout9.xml" ContentType="application/vnd.openxmlformats-officedocument.drawingml.diagram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diagrams/layout7.xml" ContentType="application/vnd.openxmlformats-officedocument.drawingml.diagramLayout+xml"/>
  <Override PartName="/ppt/diagrams/data8.xml" ContentType="application/vnd.openxmlformats-officedocument.drawingml.diagramData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colors8.xml" ContentType="application/vnd.openxmlformats-officedocument.drawingml.diagramColors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colors6.xml" ContentType="application/vnd.openxmlformats-officedocument.drawingml.diagramColors+xml"/>
  <Default Extension="xlsx" ContentType="application/vnd.openxmlformats-officedocument.spreadsheetml.sheet"/>
  <Override PartName="/ppt/diagrams/quickStyle9.xml" ContentType="application/vnd.openxmlformats-officedocument.drawingml.diagramStyl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colors4.xml" ContentType="application/vnd.openxmlformats-officedocument.drawingml.diagramColors+xml"/>
  <Override PartName="/ppt/diagrams/quickStyle7.xml" ContentType="application/vnd.openxmlformats-officedocument.drawingml.diagramStyle+xml"/>
  <Override PartName="/ppt/charts/chart1.xml" ContentType="application/vnd.openxmlformats-officedocument.drawingml.char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diagrams/colors2.xml" ContentType="application/vnd.openxmlformats-officedocument.drawingml.diagramColors+xml"/>
  <Override PartName="/ppt/diagrams/quickStyle5.xml" ContentType="application/vnd.openxmlformats-officedocument.drawingml.diagramStyle+xml"/>
  <Default Extension="png" ContentType="image/png"/>
  <Override PartName="/ppt/diagrams/drawing3.xml" ContentType="application/vnd.ms-office.drawingml.diagramDrawing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diagrams/quickStyle3.xml" ContentType="application/vnd.openxmlformats-officedocument.drawingml.diagramStyl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diagrams/layout8.xml" ContentType="application/vnd.openxmlformats-officedocument.drawingml.diagram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diagrams/layout6.xml" ContentType="application/vnd.openxmlformats-officedocument.drawingml.diagramLayout+xml"/>
  <Override PartName="/ppt/diagrams/data9.xml" ContentType="application/vnd.openxmlformats-officedocument.drawingml.diagramData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diagrams/layout4.xml" ContentType="application/vnd.openxmlformats-officedocument.drawingml.diagramLayout+xml"/>
  <Override PartName="/ppt/diagrams/data7.xml" ContentType="application/vnd.openxmlformats-officedocument.drawingml.diagramData+xml"/>
  <Override PartName="/ppt/diagrams/colors9.xml" ContentType="application/vnd.openxmlformats-officedocument.drawingml.diagramColors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data5.xml" ContentType="application/vnd.openxmlformats-officedocument.drawingml.diagramData+xml"/>
  <Override PartName="/ppt/diagrams/colors7.xml" ContentType="application/vnd.openxmlformats-officedocument.drawingml.diagramColors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quickStyle8.xml" ContentType="application/vnd.openxmlformats-officedocument.drawingml.diagramStyle+xml"/>
  <Override PartName="/ppt/slides/slide8.xml" ContentType="application/vnd.openxmlformats-officedocument.presentationml.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quickStyle6.xml" ContentType="application/vnd.openxmlformats-officedocument.drawingml.diagramStyl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90" r:id="rId3"/>
    <p:sldId id="291" r:id="rId4"/>
    <p:sldId id="295" r:id="rId5"/>
    <p:sldId id="323" r:id="rId6"/>
    <p:sldId id="308" r:id="rId7"/>
    <p:sldId id="309" r:id="rId8"/>
    <p:sldId id="324" r:id="rId9"/>
    <p:sldId id="296" r:id="rId10"/>
    <p:sldId id="292" r:id="rId11"/>
    <p:sldId id="293" r:id="rId12"/>
    <p:sldId id="297" r:id="rId13"/>
    <p:sldId id="298" r:id="rId14"/>
    <p:sldId id="325" r:id="rId15"/>
    <p:sldId id="274" r:id="rId16"/>
    <p:sldId id="304" r:id="rId17"/>
    <p:sldId id="319" r:id="rId18"/>
    <p:sldId id="305" r:id="rId19"/>
    <p:sldId id="299" r:id="rId20"/>
    <p:sldId id="306" r:id="rId21"/>
    <p:sldId id="300" r:id="rId22"/>
    <p:sldId id="320" r:id="rId23"/>
    <p:sldId id="321" r:id="rId24"/>
    <p:sldId id="322" r:id="rId25"/>
    <p:sldId id="301" r:id="rId26"/>
    <p:sldId id="326" r:id="rId27"/>
    <p:sldId id="327" r:id="rId28"/>
    <p:sldId id="275" r:id="rId29"/>
    <p:sldId id="328" r:id="rId30"/>
    <p:sldId id="303" r:id="rId31"/>
    <p:sldId id="302" r:id="rId32"/>
    <p:sldId id="307" r:id="rId33"/>
    <p:sldId id="310" r:id="rId34"/>
    <p:sldId id="311" r:id="rId35"/>
    <p:sldId id="312" r:id="rId36"/>
    <p:sldId id="313" r:id="rId37"/>
    <p:sldId id="314" r:id="rId38"/>
    <p:sldId id="315" r:id="rId39"/>
    <p:sldId id="317" r:id="rId40"/>
    <p:sldId id="318" r:id="rId41"/>
    <p:sldId id="316" r:id="rId42"/>
    <p:sldId id="286" r:id="rId43"/>
    <p:sldId id="287" r:id="rId4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A59675"/>
    <a:srgbClr val="D30100"/>
    <a:srgbClr val="7E6142"/>
    <a:srgbClr val="54481E"/>
    <a:srgbClr val="BDB285"/>
    <a:srgbClr val="BD0004"/>
    <a:srgbClr val="DDDDDD"/>
    <a:srgbClr val="7C0346"/>
    <a:srgbClr val="E1E1E1"/>
    <a:srgbClr val="B7036E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Светлый стиль 1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CF1AB2-1976-4502-BF36-3FF5EA218861}" styleName="Средний стиль 4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7647" autoAdjust="0"/>
    <p:restoredTop sz="96416" autoAdjust="0"/>
  </p:normalViewPr>
  <p:slideViewPr>
    <p:cSldViewPr snapToGrid="0">
      <p:cViewPr>
        <p:scale>
          <a:sx n="69" d="100"/>
          <a:sy n="69" d="100"/>
        </p:scale>
        <p:origin x="-1332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18" y="348"/>
    </p:cViewPr>
  </p:outlin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Коэффициент уровня удовлетворённости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родителей УВП</a:t>
            </a:r>
          </a:p>
        </c:rich>
      </c:tx>
      <c:layout/>
    </c:title>
    <c:plotArea>
      <c:layout>
        <c:manualLayout>
          <c:layoutTarget val="inner"/>
          <c:xMode val="edge"/>
          <c:yMode val="edge"/>
          <c:x val="0.35195772629870542"/>
          <c:y val="0.18383793674497398"/>
          <c:w val="0.38316710411198601"/>
          <c:h val="0.6682574417340138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коэффициент уровня удовлетворённости родителей УВП</c:v>
                </c:pt>
              </c:strCache>
            </c:strRef>
          </c:tx>
          <c:cat>
            <c:numRef>
              <c:f>Лист1!$A$2:$A$3</c:f>
              <c:numCache>
                <c:formatCode>mmm/yy</c:formatCode>
                <c:ptCount val="2"/>
                <c:pt idx="0">
                  <c:v>44256</c:v>
                </c:pt>
                <c:pt idx="1">
                  <c:v>44470</c:v>
                </c:pt>
              </c:numCache>
            </c:num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2.7</c:v>
                </c:pt>
                <c:pt idx="1">
                  <c:v>2.9</c:v>
                </c:pt>
              </c:numCache>
            </c:numRef>
          </c:val>
        </c:ser>
        <c:axId val="112199936"/>
        <c:axId val="112201728"/>
      </c:barChart>
      <c:dateAx>
        <c:axId val="112199936"/>
        <c:scaling>
          <c:orientation val="minMax"/>
        </c:scaling>
        <c:axPos val="b"/>
        <c:numFmt formatCode="mmm/yy" sourceLinked="1"/>
        <c:tickLblPos val="nextTo"/>
        <c:crossAx val="112201728"/>
        <c:crosses val="autoZero"/>
        <c:auto val="1"/>
        <c:lblOffset val="100"/>
      </c:dateAx>
      <c:valAx>
        <c:axId val="112201728"/>
        <c:scaling>
          <c:orientation val="minMax"/>
        </c:scaling>
        <c:axPos val="l"/>
        <c:majorGridlines/>
        <c:numFmt formatCode="General" sourceLinked="1"/>
        <c:tickLblPos val="nextTo"/>
        <c:crossAx val="112199936"/>
        <c:crosses val="autoZero"/>
        <c:crossBetween val="between"/>
      </c:valAx>
    </c:plotArea>
    <c:legend>
      <c:legendPos val="r"/>
      <c:legendEntry>
        <c:idx val="0"/>
        <c:txPr>
          <a:bodyPr/>
          <a:lstStyle/>
          <a:p>
            <a:pPr>
              <a:defRPr sz="2000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</c:legendEntry>
      <c:layout>
        <c:manualLayout>
          <c:xMode val="edge"/>
          <c:yMode val="edge"/>
          <c:x val="0.74156605424321953"/>
          <c:y val="0.26972370337583584"/>
          <c:w val="0.2391102742591959"/>
          <c:h val="0.45179643594682839"/>
        </c:manualLayout>
      </c:layout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082541E-8386-4466-9215-1B9B914D4839}" type="doc">
      <dgm:prSet loTypeId="urn:microsoft.com/office/officeart/2005/8/layout/pyramid2" loCatId="list" qsTypeId="urn:microsoft.com/office/officeart/2005/8/quickstyle/simple1" qsCatId="simple" csTypeId="urn:microsoft.com/office/officeart/2005/8/colors/accent1_2" csCatId="accent1" phldr="1"/>
      <dgm:spPr/>
    </dgm:pt>
    <dgm:pt modelId="{903E4110-9247-419F-853A-50DF10B91A59}">
      <dgm:prSet phldrT="[Текст]" custT="1"/>
      <dgm:spPr/>
      <dgm:t>
        <a:bodyPr/>
        <a:lstStyle/>
        <a:p>
          <a:r>
            <a:rPr lang="ru-RU" sz="1800" dirty="0" smtClean="0">
              <a:latin typeface="Times New Roman" pitchFamily="18" charset="0"/>
              <a:cs typeface="Times New Roman" pitchFamily="18" charset="0"/>
            </a:rPr>
            <a:t>Факторы риска</a:t>
          </a:r>
          <a:endParaRPr lang="ru-RU" sz="1800" dirty="0">
            <a:latin typeface="Times New Roman" pitchFamily="18" charset="0"/>
            <a:cs typeface="Times New Roman" pitchFamily="18" charset="0"/>
          </a:endParaRPr>
        </a:p>
      </dgm:t>
    </dgm:pt>
    <dgm:pt modelId="{09F6DCB2-2921-4FBB-BD7B-F9F311C1A0A2}" type="parTrans" cxnId="{A3D8AE1C-8D65-4277-8973-BD59E2AE1777}">
      <dgm:prSet/>
      <dgm:spPr/>
      <dgm:t>
        <a:bodyPr/>
        <a:lstStyle/>
        <a:p>
          <a:endParaRPr lang="ru-RU"/>
        </a:p>
      </dgm:t>
    </dgm:pt>
    <dgm:pt modelId="{C78642A8-AC61-435B-ACBB-E9F1225E19C4}" type="sibTrans" cxnId="{A3D8AE1C-8D65-4277-8973-BD59E2AE1777}">
      <dgm:prSet/>
      <dgm:spPr/>
      <dgm:t>
        <a:bodyPr/>
        <a:lstStyle/>
        <a:p>
          <a:endParaRPr lang="ru-RU"/>
        </a:p>
      </dgm:t>
    </dgm:pt>
    <dgm:pt modelId="{6880AFA0-51AD-41A6-826E-4A57CAA46677}">
      <dgm:prSet phldrT="[Текст]" custT="1"/>
      <dgm:spPr/>
      <dgm:t>
        <a:bodyPr/>
        <a:lstStyle/>
        <a:p>
          <a:r>
            <a:rPr lang="ru-RU" sz="1800" dirty="0" smtClean="0">
              <a:latin typeface="Times New Roman" pitchFamily="18" charset="0"/>
              <a:cs typeface="Times New Roman" pitchFamily="18" charset="0"/>
            </a:rPr>
            <a:t>Низкий уровень оснащения школы</a:t>
          </a:r>
          <a:endParaRPr lang="ru-RU" sz="1800" dirty="0">
            <a:latin typeface="Times New Roman" pitchFamily="18" charset="0"/>
            <a:cs typeface="Times New Roman" pitchFamily="18" charset="0"/>
          </a:endParaRPr>
        </a:p>
      </dgm:t>
    </dgm:pt>
    <dgm:pt modelId="{4AF5F1A7-4BA3-45B6-AC9E-A44105AED34C}" type="parTrans" cxnId="{D95C2A4E-BDDC-4790-8A8E-82C09D8460DD}">
      <dgm:prSet/>
      <dgm:spPr/>
      <dgm:t>
        <a:bodyPr/>
        <a:lstStyle/>
        <a:p>
          <a:endParaRPr lang="ru-RU"/>
        </a:p>
      </dgm:t>
    </dgm:pt>
    <dgm:pt modelId="{0192E26A-BFDA-4064-995A-D8A128973428}" type="sibTrans" cxnId="{D95C2A4E-BDDC-4790-8A8E-82C09D8460DD}">
      <dgm:prSet/>
      <dgm:spPr/>
      <dgm:t>
        <a:bodyPr/>
        <a:lstStyle/>
        <a:p>
          <a:endParaRPr lang="ru-RU"/>
        </a:p>
      </dgm:t>
    </dgm:pt>
    <dgm:pt modelId="{53412B43-C636-4622-B89C-4D72277EA693}">
      <dgm:prSet phldrT="[Текст]" custT="1"/>
      <dgm:spPr/>
      <dgm:t>
        <a:bodyPr/>
        <a:lstStyle/>
        <a:p>
          <a:r>
            <a:rPr lang="ru-RU" sz="1800" dirty="0" smtClean="0">
              <a:latin typeface="Times New Roman" pitchFamily="18" charset="0"/>
              <a:cs typeface="Times New Roman" pitchFamily="18" charset="0"/>
            </a:rPr>
            <a:t>Низкий уровень вовлечённости родителей в учебно-воспитательный процесс</a:t>
          </a:r>
          <a:endParaRPr lang="ru-RU" sz="1800" dirty="0">
            <a:latin typeface="Times New Roman" pitchFamily="18" charset="0"/>
            <a:cs typeface="Times New Roman" pitchFamily="18" charset="0"/>
          </a:endParaRPr>
        </a:p>
      </dgm:t>
    </dgm:pt>
    <dgm:pt modelId="{399E2BC0-2CD1-4373-BDE9-CC57F1957E24}" type="parTrans" cxnId="{B65599C6-9964-470E-88BC-4DB6DD47291D}">
      <dgm:prSet/>
      <dgm:spPr/>
      <dgm:t>
        <a:bodyPr/>
        <a:lstStyle/>
        <a:p>
          <a:endParaRPr lang="ru-RU"/>
        </a:p>
      </dgm:t>
    </dgm:pt>
    <dgm:pt modelId="{6D1D44AE-D3E9-4459-A961-1E0003ABBFA7}" type="sibTrans" cxnId="{B65599C6-9964-470E-88BC-4DB6DD47291D}">
      <dgm:prSet/>
      <dgm:spPr/>
      <dgm:t>
        <a:bodyPr/>
        <a:lstStyle/>
        <a:p>
          <a:endParaRPr lang="ru-RU"/>
        </a:p>
      </dgm:t>
    </dgm:pt>
    <dgm:pt modelId="{BF9C4AFC-8C91-474D-8D84-809530B62768}" type="pres">
      <dgm:prSet presAssocID="{6082541E-8386-4466-9215-1B9B914D4839}" presName="compositeShape" presStyleCnt="0">
        <dgm:presLayoutVars>
          <dgm:dir/>
          <dgm:resizeHandles/>
        </dgm:presLayoutVars>
      </dgm:prSet>
      <dgm:spPr/>
    </dgm:pt>
    <dgm:pt modelId="{AA81B4B6-2BE1-404A-B837-FED8D9FE3F79}" type="pres">
      <dgm:prSet presAssocID="{6082541E-8386-4466-9215-1B9B914D4839}" presName="pyramid" presStyleLbl="node1" presStyleIdx="0" presStyleCnt="1"/>
      <dgm:spPr/>
    </dgm:pt>
    <dgm:pt modelId="{812D3DC1-37ED-401F-B3BD-17FC5FB6B98E}" type="pres">
      <dgm:prSet presAssocID="{6082541E-8386-4466-9215-1B9B914D4839}" presName="theList" presStyleCnt="0"/>
      <dgm:spPr/>
    </dgm:pt>
    <dgm:pt modelId="{07ED2111-4942-4CF1-8E7F-192692F14494}" type="pres">
      <dgm:prSet presAssocID="{903E4110-9247-419F-853A-50DF10B91A59}" presName="aNode" presStyleLbl="fgAcc1" presStyleIdx="0" presStyleCnt="3" custLinFactNeighborX="1959" custLinFactNeighborY="-1076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921A4A3-DAA1-4ED3-8C53-CFB1766C9947}" type="pres">
      <dgm:prSet presAssocID="{903E4110-9247-419F-853A-50DF10B91A59}" presName="aSpace" presStyleCnt="0"/>
      <dgm:spPr/>
    </dgm:pt>
    <dgm:pt modelId="{A0571EF6-4EBF-4CCA-9E0E-DDDA072492A1}" type="pres">
      <dgm:prSet presAssocID="{6880AFA0-51AD-41A6-826E-4A57CAA46677}" presName="aNode" presStyleLbl="fgAcc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91C4B47-513B-4A27-AFD4-45647881A4E1}" type="pres">
      <dgm:prSet presAssocID="{6880AFA0-51AD-41A6-826E-4A57CAA46677}" presName="aSpace" presStyleCnt="0"/>
      <dgm:spPr/>
    </dgm:pt>
    <dgm:pt modelId="{AEE067B8-B2FD-4B28-AA0D-4D5C3E832FA8}" type="pres">
      <dgm:prSet presAssocID="{53412B43-C636-4622-B89C-4D72277EA693}" presName="aNode" presStyleLbl="fgAcc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CAD52D0-E7EA-44CA-B3B5-358C5C5293FD}" type="pres">
      <dgm:prSet presAssocID="{53412B43-C636-4622-B89C-4D72277EA693}" presName="aSpace" presStyleCnt="0"/>
      <dgm:spPr/>
    </dgm:pt>
  </dgm:ptLst>
  <dgm:cxnLst>
    <dgm:cxn modelId="{2F4FE5FF-F751-43F4-8F0B-6289C54A88D5}" type="presOf" srcId="{6082541E-8386-4466-9215-1B9B914D4839}" destId="{BF9C4AFC-8C91-474D-8D84-809530B62768}" srcOrd="0" destOrd="0" presId="urn:microsoft.com/office/officeart/2005/8/layout/pyramid2"/>
    <dgm:cxn modelId="{5C2FBF40-BD36-4A41-A659-F70A6C06AA81}" type="presOf" srcId="{53412B43-C636-4622-B89C-4D72277EA693}" destId="{AEE067B8-B2FD-4B28-AA0D-4D5C3E832FA8}" srcOrd="0" destOrd="0" presId="urn:microsoft.com/office/officeart/2005/8/layout/pyramid2"/>
    <dgm:cxn modelId="{5332281A-DAA7-48EC-B533-4AADA653EE11}" type="presOf" srcId="{6880AFA0-51AD-41A6-826E-4A57CAA46677}" destId="{A0571EF6-4EBF-4CCA-9E0E-DDDA072492A1}" srcOrd="0" destOrd="0" presId="urn:microsoft.com/office/officeart/2005/8/layout/pyramid2"/>
    <dgm:cxn modelId="{B65599C6-9964-470E-88BC-4DB6DD47291D}" srcId="{6082541E-8386-4466-9215-1B9B914D4839}" destId="{53412B43-C636-4622-B89C-4D72277EA693}" srcOrd="2" destOrd="0" parTransId="{399E2BC0-2CD1-4373-BDE9-CC57F1957E24}" sibTransId="{6D1D44AE-D3E9-4459-A961-1E0003ABBFA7}"/>
    <dgm:cxn modelId="{D95C2A4E-BDDC-4790-8A8E-82C09D8460DD}" srcId="{6082541E-8386-4466-9215-1B9B914D4839}" destId="{6880AFA0-51AD-41A6-826E-4A57CAA46677}" srcOrd="1" destOrd="0" parTransId="{4AF5F1A7-4BA3-45B6-AC9E-A44105AED34C}" sibTransId="{0192E26A-BFDA-4064-995A-D8A128973428}"/>
    <dgm:cxn modelId="{A3D8AE1C-8D65-4277-8973-BD59E2AE1777}" srcId="{6082541E-8386-4466-9215-1B9B914D4839}" destId="{903E4110-9247-419F-853A-50DF10B91A59}" srcOrd="0" destOrd="0" parTransId="{09F6DCB2-2921-4FBB-BD7B-F9F311C1A0A2}" sibTransId="{C78642A8-AC61-435B-ACBB-E9F1225E19C4}"/>
    <dgm:cxn modelId="{16B8144F-6EF7-4246-883C-DA7AD49B5FA6}" type="presOf" srcId="{903E4110-9247-419F-853A-50DF10B91A59}" destId="{07ED2111-4942-4CF1-8E7F-192692F14494}" srcOrd="0" destOrd="0" presId="urn:microsoft.com/office/officeart/2005/8/layout/pyramid2"/>
    <dgm:cxn modelId="{A7B2C8C3-27AD-41BE-9D68-19CC1AD1AB50}" type="presParOf" srcId="{BF9C4AFC-8C91-474D-8D84-809530B62768}" destId="{AA81B4B6-2BE1-404A-B837-FED8D9FE3F79}" srcOrd="0" destOrd="0" presId="urn:microsoft.com/office/officeart/2005/8/layout/pyramid2"/>
    <dgm:cxn modelId="{443629D4-DC4A-4378-9FEA-842C70AE96EF}" type="presParOf" srcId="{BF9C4AFC-8C91-474D-8D84-809530B62768}" destId="{812D3DC1-37ED-401F-B3BD-17FC5FB6B98E}" srcOrd="1" destOrd="0" presId="urn:microsoft.com/office/officeart/2005/8/layout/pyramid2"/>
    <dgm:cxn modelId="{6226398B-2FDB-42BC-92D8-84948F0AE874}" type="presParOf" srcId="{812D3DC1-37ED-401F-B3BD-17FC5FB6B98E}" destId="{07ED2111-4942-4CF1-8E7F-192692F14494}" srcOrd="0" destOrd="0" presId="urn:microsoft.com/office/officeart/2005/8/layout/pyramid2"/>
    <dgm:cxn modelId="{F1A9A95F-06D2-437F-A4C5-FAAD8E2314BD}" type="presParOf" srcId="{812D3DC1-37ED-401F-B3BD-17FC5FB6B98E}" destId="{7921A4A3-DAA1-4ED3-8C53-CFB1766C9947}" srcOrd="1" destOrd="0" presId="urn:microsoft.com/office/officeart/2005/8/layout/pyramid2"/>
    <dgm:cxn modelId="{0869B7CB-4A57-4FD6-AD0A-66DEDA8BF466}" type="presParOf" srcId="{812D3DC1-37ED-401F-B3BD-17FC5FB6B98E}" destId="{A0571EF6-4EBF-4CCA-9E0E-DDDA072492A1}" srcOrd="2" destOrd="0" presId="urn:microsoft.com/office/officeart/2005/8/layout/pyramid2"/>
    <dgm:cxn modelId="{755A1336-B24A-4948-8899-4DFB74648389}" type="presParOf" srcId="{812D3DC1-37ED-401F-B3BD-17FC5FB6B98E}" destId="{691C4B47-513B-4A27-AFD4-45647881A4E1}" srcOrd="3" destOrd="0" presId="urn:microsoft.com/office/officeart/2005/8/layout/pyramid2"/>
    <dgm:cxn modelId="{C56A68F1-662E-42AE-AE33-F28F13D586BE}" type="presParOf" srcId="{812D3DC1-37ED-401F-B3BD-17FC5FB6B98E}" destId="{AEE067B8-B2FD-4B28-AA0D-4D5C3E832FA8}" srcOrd="4" destOrd="0" presId="urn:microsoft.com/office/officeart/2005/8/layout/pyramid2"/>
    <dgm:cxn modelId="{05FA832C-02E0-4965-958A-B71E331363E9}" type="presParOf" srcId="{812D3DC1-37ED-401F-B3BD-17FC5FB6B98E}" destId="{7CAD52D0-E7EA-44CA-B3B5-358C5C5293FD}" srcOrd="5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ED5AC47-71B6-4304-940A-733BB22D02F3}" type="doc">
      <dgm:prSet loTypeId="urn:microsoft.com/office/officeart/2005/8/layout/default#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0D0BD1A7-3525-4061-9C60-CAA4FB6E5C49}">
      <dgm:prSet phldrT="[Текст]" custT="1"/>
      <dgm:spPr/>
      <dgm:t>
        <a:bodyPr/>
        <a:lstStyle/>
        <a:p>
          <a:r>
            <a:rPr lang="ru-RU" sz="18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Среднесрочная программа развития</a:t>
          </a:r>
          <a:endParaRPr lang="ru-RU" sz="18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1AFC053-E966-4158-9547-1F3F66122661}" type="parTrans" cxnId="{1917860B-74BE-4CBC-9AD2-9B44544F9582}">
      <dgm:prSet/>
      <dgm:spPr/>
      <dgm:t>
        <a:bodyPr/>
        <a:lstStyle/>
        <a:p>
          <a:endParaRPr lang="ru-RU"/>
        </a:p>
      </dgm:t>
    </dgm:pt>
    <dgm:pt modelId="{7AE64E78-85FF-49F2-B134-4D57AA2201B5}" type="sibTrans" cxnId="{1917860B-74BE-4CBC-9AD2-9B44544F9582}">
      <dgm:prSet/>
      <dgm:spPr/>
      <dgm:t>
        <a:bodyPr/>
        <a:lstStyle/>
        <a:p>
          <a:endParaRPr lang="ru-RU"/>
        </a:p>
      </dgm:t>
    </dgm:pt>
    <dgm:pt modelId="{48A4F6AD-F1E5-412E-8F92-B3CAC831F183}">
      <dgm:prSet phldrT="[Текст]" custT="1"/>
      <dgm:spPr/>
      <dgm:t>
        <a:bodyPr/>
        <a:lstStyle/>
        <a:p>
          <a:r>
            <a:rPr lang="ru-RU" sz="18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Программа </a:t>
          </a:r>
          <a:r>
            <a:rPr lang="ru-RU" sz="1800" b="1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антирисковых</a:t>
          </a:r>
          <a:r>
            <a:rPr lang="ru-RU" sz="18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мер по повышению уровня оснащения</a:t>
          </a:r>
          <a:endParaRPr lang="ru-RU" sz="18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73F489F-D56D-4505-9128-F5B5AB9C310F}" type="parTrans" cxnId="{B7417BE2-4ED2-4026-A2AF-3B448FD190B1}">
      <dgm:prSet/>
      <dgm:spPr/>
      <dgm:t>
        <a:bodyPr/>
        <a:lstStyle/>
        <a:p>
          <a:endParaRPr lang="ru-RU"/>
        </a:p>
      </dgm:t>
    </dgm:pt>
    <dgm:pt modelId="{D700D8F1-6859-4980-9B8A-69126D1D2427}" type="sibTrans" cxnId="{B7417BE2-4ED2-4026-A2AF-3B448FD190B1}">
      <dgm:prSet/>
      <dgm:spPr/>
      <dgm:t>
        <a:bodyPr/>
        <a:lstStyle/>
        <a:p>
          <a:endParaRPr lang="ru-RU"/>
        </a:p>
      </dgm:t>
    </dgm:pt>
    <dgm:pt modelId="{EBB8ED1D-E074-4B0F-A96A-AC8CFC8E7619}">
      <dgm:prSet phldrT="[Текст]" custT="1"/>
      <dgm:spPr/>
      <dgm:t>
        <a:bodyPr/>
        <a:lstStyle/>
        <a:p>
          <a:r>
            <a:rPr lang="ru-RU" sz="18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Программа </a:t>
          </a:r>
          <a:r>
            <a:rPr lang="ru-RU" sz="1800" b="1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антирисковых</a:t>
          </a:r>
          <a:r>
            <a:rPr lang="ru-RU" sz="18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мер по повышению уровня </a:t>
          </a:r>
          <a:r>
            <a:rPr lang="ru-RU" sz="1800" b="1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вовлечённости</a:t>
          </a:r>
          <a:r>
            <a:rPr lang="ru-RU" sz="18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родителей в учебно-воспитательный процесс</a:t>
          </a:r>
          <a:endParaRPr lang="ru-RU" sz="18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D641678-449C-483D-B9FC-33E37B63AF19}" type="parTrans" cxnId="{B886DC08-CF29-4852-B9CC-451CC1B34EA1}">
      <dgm:prSet/>
      <dgm:spPr/>
      <dgm:t>
        <a:bodyPr/>
        <a:lstStyle/>
        <a:p>
          <a:endParaRPr lang="ru-RU"/>
        </a:p>
      </dgm:t>
    </dgm:pt>
    <dgm:pt modelId="{E558A51D-1A6A-40A3-A0C7-4490785A7F3A}" type="sibTrans" cxnId="{B886DC08-CF29-4852-B9CC-451CC1B34EA1}">
      <dgm:prSet/>
      <dgm:spPr/>
      <dgm:t>
        <a:bodyPr/>
        <a:lstStyle/>
        <a:p>
          <a:endParaRPr lang="ru-RU"/>
        </a:p>
      </dgm:t>
    </dgm:pt>
    <dgm:pt modelId="{5D198B5C-2D87-40BE-9076-EFD313B4BF50}">
      <dgm:prSet phldrT="[Текст]" custT="1"/>
      <dgm:spPr/>
      <dgm:t>
        <a:bodyPr/>
        <a:lstStyle/>
        <a:p>
          <a:r>
            <a:rPr lang="ru-RU" sz="18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Создание команды</a:t>
          </a:r>
          <a:endParaRPr lang="ru-RU" sz="18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4685061-F1F1-4A52-B1BF-E8A0528AAF13}" type="parTrans" cxnId="{0ACE8B41-1C6E-48A7-84E2-9768E8498A47}">
      <dgm:prSet/>
      <dgm:spPr/>
      <dgm:t>
        <a:bodyPr/>
        <a:lstStyle/>
        <a:p>
          <a:endParaRPr lang="ru-RU"/>
        </a:p>
      </dgm:t>
    </dgm:pt>
    <dgm:pt modelId="{8F17CDA6-6AE7-4378-A540-60E2B586F770}" type="sibTrans" cxnId="{0ACE8B41-1C6E-48A7-84E2-9768E8498A47}">
      <dgm:prSet/>
      <dgm:spPr/>
      <dgm:t>
        <a:bodyPr/>
        <a:lstStyle/>
        <a:p>
          <a:endParaRPr lang="ru-RU"/>
        </a:p>
      </dgm:t>
    </dgm:pt>
    <dgm:pt modelId="{FAF6B879-CE76-481C-AC51-A9682D7EABE5}" type="pres">
      <dgm:prSet presAssocID="{6ED5AC47-71B6-4304-940A-733BB22D02F3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89A1AE4-0B87-4FE2-8624-50A03D17420A}" type="pres">
      <dgm:prSet presAssocID="{0D0BD1A7-3525-4061-9C60-CAA4FB6E5C49}" presName="node" presStyleLbl="node1" presStyleIdx="0" presStyleCnt="4" custLinFactX="17341" custLinFactNeighborX="100000" custLinFactNeighborY="405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A525BC3-E693-4592-A2FC-0DA92BF59CF8}" type="pres">
      <dgm:prSet presAssocID="{7AE64E78-85FF-49F2-B134-4D57AA2201B5}" presName="sibTrans" presStyleCnt="0"/>
      <dgm:spPr/>
    </dgm:pt>
    <dgm:pt modelId="{71AA4801-8CC4-48AC-86BF-96485AFD9E90}" type="pres">
      <dgm:prSet presAssocID="{48A4F6AD-F1E5-412E-8F92-B3CAC831F183}" presName="node" presStyleLbl="node1" presStyleIdx="1" presStyleCnt="4" custLinFactX="-11550" custLinFactY="9893" custLinFactNeighborX="-100000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8A0FAF5-B795-4AE1-A63B-7DE643E0544F}" type="pres">
      <dgm:prSet presAssocID="{D700D8F1-6859-4980-9B8A-69126D1D2427}" presName="sibTrans" presStyleCnt="0"/>
      <dgm:spPr/>
    </dgm:pt>
    <dgm:pt modelId="{F60FD81D-F373-4EC6-B4B5-9D6A0C4DDF16}" type="pres">
      <dgm:prSet presAssocID="{EBB8ED1D-E074-4B0F-A96A-AC8CFC8E7619}" presName="node" presStyleLbl="node1" presStyleIdx="2" presStyleCnt="4" custLinFactX="16853" custLinFactNeighborX="100000" custLinFactNeighborY="-813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F769AAE-DD1F-4037-9172-8426BF1BA6C9}" type="pres">
      <dgm:prSet presAssocID="{E558A51D-1A6A-40A3-A0C7-4490785A7F3A}" presName="sibTrans" presStyleCnt="0"/>
      <dgm:spPr/>
    </dgm:pt>
    <dgm:pt modelId="{2E078E5E-AF98-4A68-97A2-D779A0B9C649}" type="pres">
      <dgm:prSet presAssocID="{5D198B5C-2D87-40BE-9076-EFD313B4BF50}" presName="node" presStyleLbl="node1" presStyleIdx="3" presStyleCnt="4" custLinFactX="-12960" custLinFactY="-13313" custLinFactNeighborX="-100000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66D0C88-0BAD-43A5-9013-ABA013ED1FCD}" type="presOf" srcId="{EBB8ED1D-E074-4B0F-A96A-AC8CFC8E7619}" destId="{F60FD81D-F373-4EC6-B4B5-9D6A0C4DDF16}" srcOrd="0" destOrd="0" presId="urn:microsoft.com/office/officeart/2005/8/layout/default#1"/>
    <dgm:cxn modelId="{B7417BE2-4ED2-4026-A2AF-3B448FD190B1}" srcId="{6ED5AC47-71B6-4304-940A-733BB22D02F3}" destId="{48A4F6AD-F1E5-412E-8F92-B3CAC831F183}" srcOrd="1" destOrd="0" parTransId="{873F489F-D56D-4505-9128-F5B5AB9C310F}" sibTransId="{D700D8F1-6859-4980-9B8A-69126D1D2427}"/>
    <dgm:cxn modelId="{3D4B80C4-3EC9-4F3A-A6DC-D2CF99BF1D60}" type="presOf" srcId="{0D0BD1A7-3525-4061-9C60-CAA4FB6E5C49}" destId="{389A1AE4-0B87-4FE2-8624-50A03D17420A}" srcOrd="0" destOrd="0" presId="urn:microsoft.com/office/officeart/2005/8/layout/default#1"/>
    <dgm:cxn modelId="{0ACE8B41-1C6E-48A7-84E2-9768E8498A47}" srcId="{6ED5AC47-71B6-4304-940A-733BB22D02F3}" destId="{5D198B5C-2D87-40BE-9076-EFD313B4BF50}" srcOrd="3" destOrd="0" parTransId="{F4685061-F1F1-4A52-B1BF-E8A0528AAF13}" sibTransId="{8F17CDA6-6AE7-4378-A540-60E2B586F770}"/>
    <dgm:cxn modelId="{1917860B-74BE-4CBC-9AD2-9B44544F9582}" srcId="{6ED5AC47-71B6-4304-940A-733BB22D02F3}" destId="{0D0BD1A7-3525-4061-9C60-CAA4FB6E5C49}" srcOrd="0" destOrd="0" parTransId="{C1AFC053-E966-4158-9547-1F3F66122661}" sibTransId="{7AE64E78-85FF-49F2-B134-4D57AA2201B5}"/>
    <dgm:cxn modelId="{B886DC08-CF29-4852-B9CC-451CC1B34EA1}" srcId="{6ED5AC47-71B6-4304-940A-733BB22D02F3}" destId="{EBB8ED1D-E074-4B0F-A96A-AC8CFC8E7619}" srcOrd="2" destOrd="0" parTransId="{BD641678-449C-483D-B9FC-33E37B63AF19}" sibTransId="{E558A51D-1A6A-40A3-A0C7-4490785A7F3A}"/>
    <dgm:cxn modelId="{FCB0F2BD-66F8-4771-BFB2-E9D5C2161736}" type="presOf" srcId="{48A4F6AD-F1E5-412E-8F92-B3CAC831F183}" destId="{71AA4801-8CC4-48AC-86BF-96485AFD9E90}" srcOrd="0" destOrd="0" presId="urn:microsoft.com/office/officeart/2005/8/layout/default#1"/>
    <dgm:cxn modelId="{94DE061C-3065-4BFA-AAE3-224222DCD3D0}" type="presOf" srcId="{5D198B5C-2D87-40BE-9076-EFD313B4BF50}" destId="{2E078E5E-AF98-4A68-97A2-D779A0B9C649}" srcOrd="0" destOrd="0" presId="urn:microsoft.com/office/officeart/2005/8/layout/default#1"/>
    <dgm:cxn modelId="{C86FA7E3-1CBD-4457-A197-27878D5306F8}" type="presOf" srcId="{6ED5AC47-71B6-4304-940A-733BB22D02F3}" destId="{FAF6B879-CE76-481C-AC51-A9682D7EABE5}" srcOrd="0" destOrd="0" presId="urn:microsoft.com/office/officeart/2005/8/layout/default#1"/>
    <dgm:cxn modelId="{041B1116-3A88-442E-8807-D4BC873AA9F1}" type="presParOf" srcId="{FAF6B879-CE76-481C-AC51-A9682D7EABE5}" destId="{389A1AE4-0B87-4FE2-8624-50A03D17420A}" srcOrd="0" destOrd="0" presId="urn:microsoft.com/office/officeart/2005/8/layout/default#1"/>
    <dgm:cxn modelId="{2CF7C793-D508-4920-9091-255D2D07F7E3}" type="presParOf" srcId="{FAF6B879-CE76-481C-AC51-A9682D7EABE5}" destId="{7A525BC3-E693-4592-A2FC-0DA92BF59CF8}" srcOrd="1" destOrd="0" presId="urn:microsoft.com/office/officeart/2005/8/layout/default#1"/>
    <dgm:cxn modelId="{A3DCE148-7688-41C0-A374-5F564D826895}" type="presParOf" srcId="{FAF6B879-CE76-481C-AC51-A9682D7EABE5}" destId="{71AA4801-8CC4-48AC-86BF-96485AFD9E90}" srcOrd="2" destOrd="0" presId="urn:microsoft.com/office/officeart/2005/8/layout/default#1"/>
    <dgm:cxn modelId="{6DEF7517-B12F-4580-A8FA-DB010128F7EF}" type="presParOf" srcId="{FAF6B879-CE76-481C-AC51-A9682D7EABE5}" destId="{C8A0FAF5-B795-4AE1-A63B-7DE643E0544F}" srcOrd="3" destOrd="0" presId="urn:microsoft.com/office/officeart/2005/8/layout/default#1"/>
    <dgm:cxn modelId="{A84C7169-EE35-4945-82E8-6153CE0C90D7}" type="presParOf" srcId="{FAF6B879-CE76-481C-AC51-A9682D7EABE5}" destId="{F60FD81D-F373-4EC6-B4B5-9D6A0C4DDF16}" srcOrd="4" destOrd="0" presId="urn:microsoft.com/office/officeart/2005/8/layout/default#1"/>
    <dgm:cxn modelId="{6F960C28-E700-4134-BDFB-FB27E3FD0784}" type="presParOf" srcId="{FAF6B879-CE76-481C-AC51-A9682D7EABE5}" destId="{8F769AAE-DD1F-4037-9172-8426BF1BA6C9}" srcOrd="5" destOrd="0" presId="urn:microsoft.com/office/officeart/2005/8/layout/default#1"/>
    <dgm:cxn modelId="{EFA1A209-5B0D-4108-84D1-9810600A6147}" type="presParOf" srcId="{FAF6B879-CE76-481C-AC51-A9682D7EABE5}" destId="{2E078E5E-AF98-4A68-97A2-D779A0B9C649}" srcOrd="6" destOrd="0" presId="urn:microsoft.com/office/officeart/2005/8/layout/default#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ED5AC47-71B6-4304-940A-733BB22D02F3}" type="doc">
      <dgm:prSet loTypeId="urn:microsoft.com/office/officeart/2005/8/layout/default#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0D0BD1A7-3525-4061-9C60-CAA4FB6E5C49}">
      <dgm:prSet phldrT="[Текст]" custT="1"/>
      <dgm:spPr/>
      <dgm:t>
        <a:bodyPr/>
        <a:lstStyle/>
        <a:p>
          <a:endParaRPr lang="ru-RU" sz="14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1AFC053-E966-4158-9547-1F3F66122661}" type="parTrans" cxnId="{1917860B-74BE-4CBC-9AD2-9B44544F9582}">
      <dgm:prSet/>
      <dgm:spPr/>
      <dgm:t>
        <a:bodyPr/>
        <a:lstStyle/>
        <a:p>
          <a:endParaRPr lang="ru-RU"/>
        </a:p>
      </dgm:t>
    </dgm:pt>
    <dgm:pt modelId="{7AE64E78-85FF-49F2-B134-4D57AA2201B5}" type="sibTrans" cxnId="{1917860B-74BE-4CBC-9AD2-9B44544F9582}">
      <dgm:prSet/>
      <dgm:spPr/>
      <dgm:t>
        <a:bodyPr/>
        <a:lstStyle/>
        <a:p>
          <a:endParaRPr lang="ru-RU"/>
        </a:p>
      </dgm:t>
    </dgm:pt>
    <dgm:pt modelId="{E748BA5A-2BE5-47CB-A4B0-9719F06D2A78}">
      <dgm:prSet custT="1"/>
      <dgm:spPr/>
      <dgm:t>
        <a:bodyPr/>
        <a:lstStyle/>
        <a:p>
          <a:r>
            <a:rPr lang="ru-RU" sz="18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Приобретение  компьютеров и цифровой техники,  оборудования для организации учебной и  внеурочной деятельности </a:t>
          </a:r>
          <a:endParaRPr lang="ru-RU" sz="18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935CF11E-2891-4856-A1FF-9137588DDE94}" type="parTrans" cxnId="{629321AF-5639-46EF-B2E0-FE1630FDF11F}">
      <dgm:prSet/>
      <dgm:spPr/>
      <dgm:t>
        <a:bodyPr/>
        <a:lstStyle/>
        <a:p>
          <a:endParaRPr lang="ru-RU"/>
        </a:p>
      </dgm:t>
    </dgm:pt>
    <dgm:pt modelId="{4677B206-577D-42AE-A5CC-D0EC6C0EFB20}" type="sibTrans" cxnId="{629321AF-5639-46EF-B2E0-FE1630FDF11F}">
      <dgm:prSet/>
      <dgm:spPr/>
      <dgm:t>
        <a:bodyPr/>
        <a:lstStyle/>
        <a:p>
          <a:endParaRPr lang="ru-RU"/>
        </a:p>
      </dgm:t>
    </dgm:pt>
    <dgm:pt modelId="{FAF6B879-CE76-481C-AC51-A9682D7EABE5}" type="pres">
      <dgm:prSet presAssocID="{6ED5AC47-71B6-4304-940A-733BB22D02F3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89A1AE4-0B87-4FE2-8624-50A03D17420A}" type="pres">
      <dgm:prSet presAssocID="{0D0BD1A7-3525-4061-9C60-CAA4FB6E5C49}" presName="node" presStyleLbl="node1" presStyleIdx="0" presStyleCnt="2" custFlipVert="1" custFlipHor="1" custScaleX="12484" custScaleY="3536" custLinFactX="17341" custLinFactNeighborX="100000" custLinFactNeighborY="405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A525BC3-E693-4592-A2FC-0DA92BF59CF8}" type="pres">
      <dgm:prSet presAssocID="{7AE64E78-85FF-49F2-B134-4D57AA2201B5}" presName="sibTrans" presStyleCnt="0"/>
      <dgm:spPr/>
    </dgm:pt>
    <dgm:pt modelId="{0C890BF4-3EBE-476E-B88E-51925DF80FA5}" type="pres">
      <dgm:prSet presAssocID="{E748BA5A-2BE5-47CB-A4B0-9719F06D2A78}" presName="node" presStyleLbl="node1" presStyleIdx="1" presStyleCnt="2" custScaleX="36861" custScaleY="34052" custLinFactNeighborX="-41055" custLinFactNeighborY="-3524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917860B-74BE-4CBC-9AD2-9B44544F9582}" srcId="{6ED5AC47-71B6-4304-940A-733BB22D02F3}" destId="{0D0BD1A7-3525-4061-9C60-CAA4FB6E5C49}" srcOrd="0" destOrd="0" parTransId="{C1AFC053-E966-4158-9547-1F3F66122661}" sibTransId="{7AE64E78-85FF-49F2-B134-4D57AA2201B5}"/>
    <dgm:cxn modelId="{3BF89325-21D2-4A5F-91F1-087764C05D79}" type="presOf" srcId="{0D0BD1A7-3525-4061-9C60-CAA4FB6E5C49}" destId="{389A1AE4-0B87-4FE2-8624-50A03D17420A}" srcOrd="0" destOrd="0" presId="urn:microsoft.com/office/officeart/2005/8/layout/default#1"/>
    <dgm:cxn modelId="{C9E99475-4C0A-4175-8908-11D8B9BD9FC3}" type="presOf" srcId="{E748BA5A-2BE5-47CB-A4B0-9719F06D2A78}" destId="{0C890BF4-3EBE-476E-B88E-51925DF80FA5}" srcOrd="0" destOrd="0" presId="urn:microsoft.com/office/officeart/2005/8/layout/default#1"/>
    <dgm:cxn modelId="{7AD4A3B9-22C5-4C89-82F2-EA137DB309DB}" type="presOf" srcId="{6ED5AC47-71B6-4304-940A-733BB22D02F3}" destId="{FAF6B879-CE76-481C-AC51-A9682D7EABE5}" srcOrd="0" destOrd="0" presId="urn:microsoft.com/office/officeart/2005/8/layout/default#1"/>
    <dgm:cxn modelId="{629321AF-5639-46EF-B2E0-FE1630FDF11F}" srcId="{6ED5AC47-71B6-4304-940A-733BB22D02F3}" destId="{E748BA5A-2BE5-47CB-A4B0-9719F06D2A78}" srcOrd="1" destOrd="0" parTransId="{935CF11E-2891-4856-A1FF-9137588DDE94}" sibTransId="{4677B206-577D-42AE-A5CC-D0EC6C0EFB20}"/>
    <dgm:cxn modelId="{BD6FD68D-E733-466C-B7A7-46B3E27A9AB9}" type="presParOf" srcId="{FAF6B879-CE76-481C-AC51-A9682D7EABE5}" destId="{389A1AE4-0B87-4FE2-8624-50A03D17420A}" srcOrd="0" destOrd="0" presId="urn:microsoft.com/office/officeart/2005/8/layout/default#1"/>
    <dgm:cxn modelId="{1E8AA686-DB9B-4B3F-B5CF-08C8858E58A8}" type="presParOf" srcId="{FAF6B879-CE76-481C-AC51-A9682D7EABE5}" destId="{7A525BC3-E693-4592-A2FC-0DA92BF59CF8}" srcOrd="1" destOrd="0" presId="urn:microsoft.com/office/officeart/2005/8/layout/default#1"/>
    <dgm:cxn modelId="{A509DFCA-37F6-4736-BA62-6C7F3AA224CD}" type="presParOf" srcId="{FAF6B879-CE76-481C-AC51-A9682D7EABE5}" destId="{0C890BF4-3EBE-476E-B88E-51925DF80FA5}" srcOrd="2" destOrd="0" presId="urn:microsoft.com/office/officeart/2005/8/layout/default#1"/>
  </dgm:cxnLst>
  <dgm:bg/>
  <dgm:whole/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ED5AC47-71B6-4304-940A-733BB22D02F3}" type="doc">
      <dgm:prSet loTypeId="urn:microsoft.com/office/officeart/2005/8/layout/default#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0D0BD1A7-3525-4061-9C60-CAA4FB6E5C49}">
      <dgm:prSet phldrT="[Текст]" custT="1"/>
      <dgm:spPr/>
      <dgm:t>
        <a:bodyPr/>
        <a:lstStyle/>
        <a:p>
          <a:endParaRPr lang="ru-RU" sz="14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1AFC053-E966-4158-9547-1F3F66122661}" type="parTrans" cxnId="{1917860B-74BE-4CBC-9AD2-9B44544F9582}">
      <dgm:prSet/>
      <dgm:spPr/>
      <dgm:t>
        <a:bodyPr/>
        <a:lstStyle/>
        <a:p>
          <a:endParaRPr lang="ru-RU"/>
        </a:p>
      </dgm:t>
    </dgm:pt>
    <dgm:pt modelId="{7AE64E78-85FF-49F2-B134-4D57AA2201B5}" type="sibTrans" cxnId="{1917860B-74BE-4CBC-9AD2-9B44544F9582}">
      <dgm:prSet/>
      <dgm:spPr/>
      <dgm:t>
        <a:bodyPr/>
        <a:lstStyle/>
        <a:p>
          <a:endParaRPr lang="ru-RU"/>
        </a:p>
      </dgm:t>
    </dgm:pt>
    <dgm:pt modelId="{5D198B5C-2D87-40BE-9076-EFD313B4BF50}">
      <dgm:prSet phldrT="[Текст]" custT="1"/>
      <dgm:spPr/>
      <dgm:t>
        <a:bodyPr/>
        <a:lstStyle/>
        <a:p>
          <a:r>
            <a:rPr lang="ru-RU" sz="2000" b="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Реализация </a:t>
          </a:r>
          <a:r>
            <a:rPr lang="ru-RU" sz="2000" b="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естественно-научного</a:t>
          </a:r>
          <a:r>
            <a:rPr lang="ru-RU" sz="2000" b="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и технологического направлений образования в 2021-2022 учебном году</a:t>
          </a:r>
          <a:endParaRPr lang="ru-RU" sz="2000" b="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4685061-F1F1-4A52-B1BF-E8A0528AAF13}" type="parTrans" cxnId="{0ACE8B41-1C6E-48A7-84E2-9768E8498A47}">
      <dgm:prSet/>
      <dgm:spPr/>
      <dgm:t>
        <a:bodyPr/>
        <a:lstStyle/>
        <a:p>
          <a:endParaRPr lang="ru-RU"/>
        </a:p>
      </dgm:t>
    </dgm:pt>
    <dgm:pt modelId="{8F17CDA6-6AE7-4378-A540-60E2B586F770}" type="sibTrans" cxnId="{0ACE8B41-1C6E-48A7-84E2-9768E8498A47}">
      <dgm:prSet/>
      <dgm:spPr/>
      <dgm:t>
        <a:bodyPr/>
        <a:lstStyle/>
        <a:p>
          <a:endParaRPr lang="ru-RU"/>
        </a:p>
      </dgm:t>
    </dgm:pt>
    <dgm:pt modelId="{2B275B09-1296-491D-B490-2F93EE0E36D4}">
      <dgm:prSet custT="1"/>
      <dgm:spPr/>
      <dgm:t>
        <a:bodyPr/>
        <a:lstStyle/>
        <a:p>
          <a:r>
            <a:rPr lang="ru-RU" sz="2000" b="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Открытия центра образования </a:t>
          </a:r>
          <a:r>
            <a:rPr lang="ru-RU" sz="2000" b="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естественно-научной</a:t>
          </a:r>
          <a:r>
            <a:rPr lang="ru-RU" sz="2000" b="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и технологической направленностей «Точка Роста» в рамках реализации национального проекта «Образование» </a:t>
          </a:r>
          <a:endParaRPr lang="ru-RU" sz="2000" b="0" dirty="0">
            <a:solidFill>
              <a:schemeClr val="tx1"/>
            </a:solidFill>
          </a:endParaRPr>
        </a:p>
      </dgm:t>
    </dgm:pt>
    <dgm:pt modelId="{C103F0E9-004C-468F-B183-BC2A6D3C63BA}" type="parTrans" cxnId="{04A504F7-507F-4F39-A8D1-BC3E2A0A6F4A}">
      <dgm:prSet/>
      <dgm:spPr/>
      <dgm:t>
        <a:bodyPr/>
        <a:lstStyle/>
        <a:p>
          <a:endParaRPr lang="ru-RU"/>
        </a:p>
      </dgm:t>
    </dgm:pt>
    <dgm:pt modelId="{16C0D12C-6E21-40B6-8220-867137CA3B6B}" type="sibTrans" cxnId="{04A504F7-507F-4F39-A8D1-BC3E2A0A6F4A}">
      <dgm:prSet/>
      <dgm:spPr/>
      <dgm:t>
        <a:bodyPr/>
        <a:lstStyle/>
        <a:p>
          <a:endParaRPr lang="ru-RU"/>
        </a:p>
      </dgm:t>
    </dgm:pt>
    <dgm:pt modelId="{FAF6B879-CE76-481C-AC51-A9682D7EABE5}" type="pres">
      <dgm:prSet presAssocID="{6ED5AC47-71B6-4304-940A-733BB22D02F3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89A1AE4-0B87-4FE2-8624-50A03D17420A}" type="pres">
      <dgm:prSet presAssocID="{0D0BD1A7-3525-4061-9C60-CAA4FB6E5C49}" presName="node" presStyleLbl="node1" presStyleIdx="0" presStyleCnt="3" custFlipVert="1" custFlipHor="1" custScaleX="12484" custScaleY="3536" custLinFactX="17341" custLinFactNeighborX="100000" custLinFactNeighborY="405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A525BC3-E693-4592-A2FC-0DA92BF59CF8}" type="pres">
      <dgm:prSet presAssocID="{7AE64E78-85FF-49F2-B134-4D57AA2201B5}" presName="sibTrans" presStyleCnt="0"/>
      <dgm:spPr/>
    </dgm:pt>
    <dgm:pt modelId="{BF8291C8-6624-48F3-9051-6E83CC87FAF1}" type="pres">
      <dgm:prSet presAssocID="{2B275B09-1296-491D-B490-2F93EE0E36D4}" presName="node" presStyleLbl="node1" presStyleIdx="1" presStyleCnt="3" custScaleX="53642" custScaleY="77306" custLinFactNeighborX="53623" custLinFactNeighborY="2722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B35582F-C351-47D5-8799-8911CFEF8BFE}" type="pres">
      <dgm:prSet presAssocID="{16C0D12C-6E21-40B6-8220-867137CA3B6B}" presName="sibTrans" presStyleCnt="0"/>
      <dgm:spPr/>
    </dgm:pt>
    <dgm:pt modelId="{2E078E5E-AF98-4A68-97A2-D779A0B9C649}" type="pres">
      <dgm:prSet presAssocID="{5D198B5C-2D87-40BE-9076-EFD313B4BF50}" presName="node" presStyleLbl="node1" presStyleIdx="2" presStyleCnt="3" custScaleX="54033" custScaleY="71550" custLinFactX="-11316" custLinFactY="-43879" custLinFactNeighborX="-100000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AA829D3-4E29-4DDE-8726-40699A68BFA9}" type="presOf" srcId="{5D198B5C-2D87-40BE-9076-EFD313B4BF50}" destId="{2E078E5E-AF98-4A68-97A2-D779A0B9C649}" srcOrd="0" destOrd="0" presId="urn:microsoft.com/office/officeart/2005/8/layout/default#1"/>
    <dgm:cxn modelId="{0ACE8B41-1C6E-48A7-84E2-9768E8498A47}" srcId="{6ED5AC47-71B6-4304-940A-733BB22D02F3}" destId="{5D198B5C-2D87-40BE-9076-EFD313B4BF50}" srcOrd="2" destOrd="0" parTransId="{F4685061-F1F1-4A52-B1BF-E8A0528AAF13}" sibTransId="{8F17CDA6-6AE7-4378-A540-60E2B586F770}"/>
    <dgm:cxn modelId="{1917860B-74BE-4CBC-9AD2-9B44544F9582}" srcId="{6ED5AC47-71B6-4304-940A-733BB22D02F3}" destId="{0D0BD1A7-3525-4061-9C60-CAA4FB6E5C49}" srcOrd="0" destOrd="0" parTransId="{C1AFC053-E966-4158-9547-1F3F66122661}" sibTransId="{7AE64E78-85FF-49F2-B134-4D57AA2201B5}"/>
    <dgm:cxn modelId="{78B49C86-50E9-4CD5-97F1-9DC5670D3B89}" type="presOf" srcId="{6ED5AC47-71B6-4304-940A-733BB22D02F3}" destId="{FAF6B879-CE76-481C-AC51-A9682D7EABE5}" srcOrd="0" destOrd="0" presId="urn:microsoft.com/office/officeart/2005/8/layout/default#1"/>
    <dgm:cxn modelId="{04A504F7-507F-4F39-A8D1-BC3E2A0A6F4A}" srcId="{6ED5AC47-71B6-4304-940A-733BB22D02F3}" destId="{2B275B09-1296-491D-B490-2F93EE0E36D4}" srcOrd="1" destOrd="0" parTransId="{C103F0E9-004C-468F-B183-BC2A6D3C63BA}" sibTransId="{16C0D12C-6E21-40B6-8220-867137CA3B6B}"/>
    <dgm:cxn modelId="{FA54E85D-98E0-4729-8285-D049E1C51C94}" type="presOf" srcId="{2B275B09-1296-491D-B490-2F93EE0E36D4}" destId="{BF8291C8-6624-48F3-9051-6E83CC87FAF1}" srcOrd="0" destOrd="0" presId="urn:microsoft.com/office/officeart/2005/8/layout/default#1"/>
    <dgm:cxn modelId="{232F7E70-C93D-43A4-B081-F946E1AF6D04}" type="presOf" srcId="{0D0BD1A7-3525-4061-9C60-CAA4FB6E5C49}" destId="{389A1AE4-0B87-4FE2-8624-50A03D17420A}" srcOrd="0" destOrd="0" presId="urn:microsoft.com/office/officeart/2005/8/layout/default#1"/>
    <dgm:cxn modelId="{681A638C-C740-4495-991B-DF59BD71FB39}" type="presParOf" srcId="{FAF6B879-CE76-481C-AC51-A9682D7EABE5}" destId="{389A1AE4-0B87-4FE2-8624-50A03D17420A}" srcOrd="0" destOrd="0" presId="urn:microsoft.com/office/officeart/2005/8/layout/default#1"/>
    <dgm:cxn modelId="{4AFEC366-CE76-4441-A538-E8F4D175B7B8}" type="presParOf" srcId="{FAF6B879-CE76-481C-AC51-A9682D7EABE5}" destId="{7A525BC3-E693-4592-A2FC-0DA92BF59CF8}" srcOrd="1" destOrd="0" presId="urn:microsoft.com/office/officeart/2005/8/layout/default#1"/>
    <dgm:cxn modelId="{2EBAABE8-F53D-4291-91D4-F43EB3400E7E}" type="presParOf" srcId="{FAF6B879-CE76-481C-AC51-A9682D7EABE5}" destId="{BF8291C8-6624-48F3-9051-6E83CC87FAF1}" srcOrd="2" destOrd="0" presId="urn:microsoft.com/office/officeart/2005/8/layout/default#1"/>
    <dgm:cxn modelId="{C9012074-3CC3-41A3-9C51-D21B9F51271C}" type="presParOf" srcId="{FAF6B879-CE76-481C-AC51-A9682D7EABE5}" destId="{AB35582F-C351-47D5-8799-8911CFEF8BFE}" srcOrd="3" destOrd="0" presId="urn:microsoft.com/office/officeart/2005/8/layout/default#1"/>
    <dgm:cxn modelId="{6D279523-E70E-44A0-A6F2-AF39694F86C3}" type="presParOf" srcId="{FAF6B879-CE76-481C-AC51-A9682D7EABE5}" destId="{2E078E5E-AF98-4A68-97A2-D779A0B9C649}" srcOrd="4" destOrd="0" presId="urn:microsoft.com/office/officeart/2005/8/layout/default#1"/>
  </dgm:cxnLst>
  <dgm:bg/>
  <dgm:whole/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FB14DBE1-E4EA-46F4-A14B-C69037CF1423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68A024EC-2BF6-43A5-9CC7-9D266D6B87DF}" type="pres">
      <dgm:prSet presAssocID="{FB14DBE1-E4EA-46F4-A14B-C69037CF1423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</dgm:ptLst>
  <dgm:cxnLst>
    <dgm:cxn modelId="{E9A1D0A9-0C64-49C0-B3A0-1DD846454E0C}" type="presOf" srcId="{FB14DBE1-E4EA-46F4-A14B-C69037CF1423}" destId="{68A024EC-2BF6-43A5-9CC7-9D266D6B87DF}" srcOrd="0" destOrd="0" presId="urn:microsoft.com/office/officeart/2005/8/layout/hierarchy1"/>
  </dgm:cxnLst>
  <dgm:bg>
    <a:noFill/>
  </dgm:bg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FB14DBE1-E4EA-46F4-A14B-C69037CF1423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68A024EC-2BF6-43A5-9CC7-9D266D6B87DF}" type="pres">
      <dgm:prSet presAssocID="{FB14DBE1-E4EA-46F4-A14B-C69037CF1423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</dgm:ptLst>
  <dgm:cxnLst>
    <dgm:cxn modelId="{9C773588-3234-4F0E-A8A1-11B9F4BBCB61}" type="presOf" srcId="{FB14DBE1-E4EA-46F4-A14B-C69037CF1423}" destId="{68A024EC-2BF6-43A5-9CC7-9D266D6B87DF}" srcOrd="0" destOrd="0" presId="urn:microsoft.com/office/officeart/2005/8/layout/hierarchy1"/>
  </dgm:cxnLst>
  <dgm:bg>
    <a:noFill/>
  </dgm:bg>
  <dgm:whole/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FB14DBE1-E4EA-46F4-A14B-C69037CF1423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68A024EC-2BF6-43A5-9CC7-9D266D6B87DF}" type="pres">
      <dgm:prSet presAssocID="{FB14DBE1-E4EA-46F4-A14B-C69037CF1423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</dgm:ptLst>
  <dgm:cxnLst>
    <dgm:cxn modelId="{412C0242-23F2-4A37-AB8E-176A9DAB2034}" type="presOf" srcId="{FB14DBE1-E4EA-46F4-A14B-C69037CF1423}" destId="{68A024EC-2BF6-43A5-9CC7-9D266D6B87DF}" srcOrd="0" destOrd="0" presId="urn:microsoft.com/office/officeart/2005/8/layout/hierarchy1"/>
  </dgm:cxnLst>
  <dgm:bg>
    <a:noFill/>
  </dgm:bg>
  <dgm:whole/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6ED5AC47-71B6-4304-940A-733BB22D02F3}" type="doc">
      <dgm:prSet loTypeId="urn:microsoft.com/office/officeart/2005/8/layout/default#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A26E4BC-50C8-4229-86D4-417D6B865308}">
      <dgm:prSet custT="1"/>
      <dgm:spPr/>
      <dgm:t>
        <a:bodyPr/>
        <a:lstStyle/>
        <a:p>
          <a:r>
            <a:rPr lang="ru-R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Участие в нацпроектах «Образование» и «Цифровая экономика»</a:t>
          </a:r>
          <a:endParaRPr lang="ru-RU" sz="20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AABAC333-9707-4771-BEBE-FD7909608671}" type="parTrans" cxnId="{175BB88E-01CD-4ED4-BEC4-3090A63704B7}">
      <dgm:prSet/>
      <dgm:spPr/>
      <dgm:t>
        <a:bodyPr/>
        <a:lstStyle/>
        <a:p>
          <a:endParaRPr lang="ru-RU"/>
        </a:p>
      </dgm:t>
    </dgm:pt>
    <dgm:pt modelId="{90F1771F-A39B-466F-8A79-E67FFB7A60B4}" type="sibTrans" cxnId="{175BB88E-01CD-4ED4-BEC4-3090A63704B7}">
      <dgm:prSet/>
      <dgm:spPr/>
      <dgm:t>
        <a:bodyPr/>
        <a:lstStyle/>
        <a:p>
          <a:endParaRPr lang="ru-RU"/>
        </a:p>
      </dgm:t>
    </dgm:pt>
    <dgm:pt modelId="{FAF6B879-CE76-481C-AC51-A9682D7EABE5}" type="pres">
      <dgm:prSet presAssocID="{6ED5AC47-71B6-4304-940A-733BB22D02F3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D179D87-DA37-462A-B2DE-EB34F30020D7}" type="pres">
      <dgm:prSet presAssocID="{AA26E4BC-50C8-4229-86D4-417D6B865308}" presName="node" presStyleLbl="node1" presStyleIdx="0" presStyleCnt="1" custScaleX="38426" custScaleY="30165" custLinFactNeighborX="-82747" custLinFactNeighborY="-2616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CCB5E94-DA0B-4644-8CB9-862CBFE6B69E}" type="presOf" srcId="{6ED5AC47-71B6-4304-940A-733BB22D02F3}" destId="{FAF6B879-CE76-481C-AC51-A9682D7EABE5}" srcOrd="0" destOrd="0" presId="urn:microsoft.com/office/officeart/2005/8/layout/default#1"/>
    <dgm:cxn modelId="{7FDC7674-C3A5-4AC8-B903-BCAFC9499806}" type="presOf" srcId="{AA26E4BC-50C8-4229-86D4-417D6B865308}" destId="{1D179D87-DA37-462A-B2DE-EB34F30020D7}" srcOrd="0" destOrd="0" presId="urn:microsoft.com/office/officeart/2005/8/layout/default#1"/>
    <dgm:cxn modelId="{175BB88E-01CD-4ED4-BEC4-3090A63704B7}" srcId="{6ED5AC47-71B6-4304-940A-733BB22D02F3}" destId="{AA26E4BC-50C8-4229-86D4-417D6B865308}" srcOrd="0" destOrd="0" parTransId="{AABAC333-9707-4771-BEBE-FD7909608671}" sibTransId="{90F1771F-A39B-466F-8A79-E67FFB7A60B4}"/>
    <dgm:cxn modelId="{9206A536-EAF5-4BB5-B0C1-1C744269E3A7}" type="presParOf" srcId="{FAF6B879-CE76-481C-AC51-A9682D7EABE5}" destId="{1D179D87-DA37-462A-B2DE-EB34F30020D7}" srcOrd="0" destOrd="0" presId="urn:microsoft.com/office/officeart/2005/8/layout/default#1"/>
  </dgm:cxnLst>
  <dgm:bg>
    <a:noFill/>
  </dgm:bg>
  <dgm:whole/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F882F5CB-ADA5-42CD-B69A-6BF7DC75D826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A7F5761-2A56-4A31-B2AF-FF18F1F775AC}">
      <dgm:prSet phldrT="[Текст]"/>
      <dgm:spPr/>
      <dgm:t>
        <a:bodyPr/>
        <a:lstStyle/>
        <a:p>
          <a:r>
            <a:rPr lang="ru-RU" dirty="0" smtClean="0"/>
            <a:t>Сотрудничество между МБОУ </a:t>
          </a:r>
          <a:r>
            <a:rPr lang="ru-RU" dirty="0" err="1" smtClean="0"/>
            <a:t>Вельяминовская</a:t>
          </a:r>
          <a:r>
            <a:rPr lang="ru-RU" dirty="0" smtClean="0"/>
            <a:t> СОШ им. </a:t>
          </a:r>
          <a:r>
            <a:rPr lang="ru-RU" dirty="0" err="1" smtClean="0"/>
            <a:t>Л.С.Филина</a:t>
          </a:r>
          <a:r>
            <a:rPr lang="ru-RU" dirty="0" smtClean="0"/>
            <a:t> и ГУ МЧС России по Брянской области</a:t>
          </a:r>
          <a:endParaRPr lang="ru-RU" dirty="0"/>
        </a:p>
      </dgm:t>
    </dgm:pt>
    <dgm:pt modelId="{613AA09D-7D79-4892-93C2-E0C165C73C7A}" type="parTrans" cxnId="{6C63B4F8-775B-4DC5-96F8-43BAC13D856F}">
      <dgm:prSet/>
      <dgm:spPr/>
      <dgm:t>
        <a:bodyPr/>
        <a:lstStyle/>
        <a:p>
          <a:endParaRPr lang="ru-RU"/>
        </a:p>
      </dgm:t>
    </dgm:pt>
    <dgm:pt modelId="{75F52DC5-8FBD-41EA-92DB-51974BD38EA2}" type="sibTrans" cxnId="{6C63B4F8-775B-4DC5-96F8-43BAC13D856F}">
      <dgm:prSet/>
      <dgm:spPr/>
      <dgm:t>
        <a:bodyPr/>
        <a:lstStyle/>
        <a:p>
          <a:endParaRPr lang="ru-RU"/>
        </a:p>
      </dgm:t>
    </dgm:pt>
    <dgm:pt modelId="{99AC961C-223E-434C-BC03-2882BABAB428}">
      <dgm:prSet phldrT="[Текст]"/>
      <dgm:spPr/>
      <dgm:t>
        <a:bodyPr/>
        <a:lstStyle/>
        <a:p>
          <a:r>
            <a:rPr lang="ru-RU" dirty="0" smtClean="0"/>
            <a:t>Школа Безопасности</a:t>
          </a:r>
          <a:endParaRPr lang="ru-RU" dirty="0"/>
        </a:p>
      </dgm:t>
    </dgm:pt>
    <dgm:pt modelId="{B9EF46FD-AF65-4F83-811E-1D6A6C592A45}" type="parTrans" cxnId="{E8AE5EA7-869E-4076-A5A7-110F72A3A194}">
      <dgm:prSet/>
      <dgm:spPr/>
      <dgm:t>
        <a:bodyPr/>
        <a:lstStyle/>
        <a:p>
          <a:endParaRPr lang="ru-RU"/>
        </a:p>
      </dgm:t>
    </dgm:pt>
    <dgm:pt modelId="{42656F38-6B40-4638-905A-AD7FF5C2FFCA}" type="sibTrans" cxnId="{E8AE5EA7-869E-4076-A5A7-110F72A3A194}">
      <dgm:prSet/>
      <dgm:spPr/>
      <dgm:t>
        <a:bodyPr/>
        <a:lstStyle/>
        <a:p>
          <a:endParaRPr lang="ru-RU"/>
        </a:p>
      </dgm:t>
    </dgm:pt>
    <dgm:pt modelId="{9F8E1F4C-4E50-4B5B-AC8F-205D33B4F66C}">
      <dgm:prSet phldrT="[Текст]"/>
      <dgm:spPr/>
      <dgm:t>
        <a:bodyPr/>
        <a:lstStyle/>
        <a:p>
          <a:r>
            <a:rPr lang="ru-RU" dirty="0" smtClean="0"/>
            <a:t>Пожарная дружина «Горячие сердца»</a:t>
          </a:r>
          <a:endParaRPr lang="ru-RU" dirty="0"/>
        </a:p>
      </dgm:t>
    </dgm:pt>
    <dgm:pt modelId="{55A53144-6F23-44E0-AE6F-641EA7FF5648}" type="parTrans" cxnId="{CDD2E939-520D-41EA-9F30-04A0AF3F71B9}">
      <dgm:prSet/>
      <dgm:spPr/>
      <dgm:t>
        <a:bodyPr/>
        <a:lstStyle/>
        <a:p>
          <a:endParaRPr lang="ru-RU"/>
        </a:p>
      </dgm:t>
    </dgm:pt>
    <dgm:pt modelId="{8E57C921-2122-4E43-9F75-8605D3B020E5}" type="sibTrans" cxnId="{CDD2E939-520D-41EA-9F30-04A0AF3F71B9}">
      <dgm:prSet/>
      <dgm:spPr/>
      <dgm:t>
        <a:bodyPr/>
        <a:lstStyle/>
        <a:p>
          <a:endParaRPr lang="ru-RU"/>
        </a:p>
      </dgm:t>
    </dgm:pt>
    <dgm:pt modelId="{31118156-88FA-420D-8974-C88BCA135749}">
      <dgm:prSet phldrT="[Текст]"/>
      <dgm:spPr/>
      <dgm:t>
        <a:bodyPr/>
        <a:lstStyle/>
        <a:p>
          <a:r>
            <a:rPr lang="ru-RU" dirty="0" smtClean="0"/>
            <a:t>Волонтёрский отряд «Крылья Спасения»</a:t>
          </a:r>
        </a:p>
      </dgm:t>
    </dgm:pt>
    <dgm:pt modelId="{D96BE4F6-2770-49FA-AC02-E2199CB9C87A}" type="parTrans" cxnId="{C7FC8728-D834-44EC-8208-8231FA1563EB}">
      <dgm:prSet/>
      <dgm:spPr/>
      <dgm:t>
        <a:bodyPr/>
        <a:lstStyle/>
        <a:p>
          <a:endParaRPr lang="ru-RU"/>
        </a:p>
      </dgm:t>
    </dgm:pt>
    <dgm:pt modelId="{5AAF0C16-8D37-4E87-A095-7AD582DCF60D}" type="sibTrans" cxnId="{C7FC8728-D834-44EC-8208-8231FA1563EB}">
      <dgm:prSet/>
      <dgm:spPr/>
      <dgm:t>
        <a:bodyPr/>
        <a:lstStyle/>
        <a:p>
          <a:endParaRPr lang="ru-RU"/>
        </a:p>
      </dgm:t>
    </dgm:pt>
    <dgm:pt modelId="{611163FD-E4C8-471A-ACEF-7B94E649560A}">
      <dgm:prSet phldrT="[Текст]"/>
      <dgm:spPr/>
      <dgm:t>
        <a:bodyPr/>
        <a:lstStyle/>
        <a:p>
          <a:r>
            <a:rPr lang="ru-RU" dirty="0" smtClean="0"/>
            <a:t>Мобильный отряд безопасности</a:t>
          </a:r>
          <a:endParaRPr lang="ru-RU" dirty="0"/>
        </a:p>
      </dgm:t>
    </dgm:pt>
    <dgm:pt modelId="{F45C935B-6116-4ABC-A3AB-A6CF26A9BF7A}" type="parTrans" cxnId="{B89542A1-D540-40ED-9891-23DDE13E5B4E}">
      <dgm:prSet/>
      <dgm:spPr/>
      <dgm:t>
        <a:bodyPr/>
        <a:lstStyle/>
        <a:p>
          <a:endParaRPr lang="ru-RU"/>
        </a:p>
      </dgm:t>
    </dgm:pt>
    <dgm:pt modelId="{2A434D2D-7797-4CFB-BBDB-E1184023C50E}" type="sibTrans" cxnId="{B89542A1-D540-40ED-9891-23DDE13E5B4E}">
      <dgm:prSet/>
      <dgm:spPr/>
      <dgm:t>
        <a:bodyPr/>
        <a:lstStyle/>
        <a:p>
          <a:endParaRPr lang="ru-RU"/>
        </a:p>
      </dgm:t>
    </dgm:pt>
    <dgm:pt modelId="{389015A5-085A-4426-AB5A-8CAC3FE30A41}">
      <dgm:prSet phldrT="[Текст]"/>
      <dgm:spPr/>
      <dgm:t>
        <a:bodyPr/>
        <a:lstStyle/>
        <a:p>
          <a:r>
            <a:rPr lang="ru-RU" dirty="0" smtClean="0"/>
            <a:t>ЮИД </a:t>
          </a:r>
        </a:p>
        <a:p>
          <a:r>
            <a:rPr lang="ru-RU" dirty="0" err="1" smtClean="0"/>
            <a:t>Юнармия</a:t>
          </a:r>
          <a:endParaRPr lang="ru-RU" dirty="0"/>
        </a:p>
      </dgm:t>
    </dgm:pt>
    <dgm:pt modelId="{1F0222A4-74B6-4086-8C85-D8CCABA5D59E}" type="parTrans" cxnId="{0C409FD7-699A-4A0A-A281-D0FA69FCA8D6}">
      <dgm:prSet/>
      <dgm:spPr/>
      <dgm:t>
        <a:bodyPr/>
        <a:lstStyle/>
        <a:p>
          <a:endParaRPr lang="ru-RU"/>
        </a:p>
      </dgm:t>
    </dgm:pt>
    <dgm:pt modelId="{78F8ACAC-ABD3-4AC5-A37E-3119D61D9458}" type="sibTrans" cxnId="{0C409FD7-699A-4A0A-A281-D0FA69FCA8D6}">
      <dgm:prSet/>
      <dgm:spPr/>
      <dgm:t>
        <a:bodyPr/>
        <a:lstStyle/>
        <a:p>
          <a:endParaRPr lang="ru-RU"/>
        </a:p>
      </dgm:t>
    </dgm:pt>
    <dgm:pt modelId="{D50B9F21-87A5-4445-9807-0D946A7B0113}" type="pres">
      <dgm:prSet presAssocID="{F882F5CB-ADA5-42CD-B69A-6BF7DC75D826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2C6CBBDE-1FD0-4D5C-BB32-D100312A8A65}" type="pres">
      <dgm:prSet presAssocID="{4A7F5761-2A56-4A31-B2AF-FF18F1F775AC}" presName="hierRoot1" presStyleCnt="0"/>
      <dgm:spPr/>
    </dgm:pt>
    <dgm:pt modelId="{0E7CF68D-7246-4F00-96E0-3553F33DEDE6}" type="pres">
      <dgm:prSet presAssocID="{4A7F5761-2A56-4A31-B2AF-FF18F1F775AC}" presName="composite" presStyleCnt="0"/>
      <dgm:spPr/>
    </dgm:pt>
    <dgm:pt modelId="{E620F055-82C6-4ECD-8496-FD74E78A2891}" type="pres">
      <dgm:prSet presAssocID="{4A7F5761-2A56-4A31-B2AF-FF18F1F775AC}" presName="background" presStyleLbl="node0" presStyleIdx="0" presStyleCnt="1"/>
      <dgm:spPr/>
    </dgm:pt>
    <dgm:pt modelId="{19EE3848-7A89-478D-AC9A-4E2BFB982FDE}" type="pres">
      <dgm:prSet presAssocID="{4A7F5761-2A56-4A31-B2AF-FF18F1F775AC}" presName="text" presStyleLbl="fgAcc0" presStyleIdx="0" presStyleCnt="1" custScaleX="174813" custScaleY="12195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6086892-2E1B-4E41-B6BB-C524D5B5EFF8}" type="pres">
      <dgm:prSet presAssocID="{4A7F5761-2A56-4A31-B2AF-FF18F1F775AC}" presName="hierChild2" presStyleCnt="0"/>
      <dgm:spPr/>
    </dgm:pt>
    <dgm:pt modelId="{353AD01A-C791-48D9-8074-6D563DAD47C9}" type="pres">
      <dgm:prSet presAssocID="{B9EF46FD-AF65-4F83-811E-1D6A6C592A45}" presName="Name10" presStyleLbl="parChTrans1D2" presStyleIdx="0" presStyleCnt="2"/>
      <dgm:spPr/>
      <dgm:t>
        <a:bodyPr/>
        <a:lstStyle/>
        <a:p>
          <a:endParaRPr lang="ru-RU"/>
        </a:p>
      </dgm:t>
    </dgm:pt>
    <dgm:pt modelId="{459D78BB-4135-4F69-A807-4E1622D759CA}" type="pres">
      <dgm:prSet presAssocID="{99AC961C-223E-434C-BC03-2882BABAB428}" presName="hierRoot2" presStyleCnt="0"/>
      <dgm:spPr/>
    </dgm:pt>
    <dgm:pt modelId="{5C5D08B2-C5A2-4C23-AB10-175A0F7AB297}" type="pres">
      <dgm:prSet presAssocID="{99AC961C-223E-434C-BC03-2882BABAB428}" presName="composite2" presStyleCnt="0"/>
      <dgm:spPr/>
    </dgm:pt>
    <dgm:pt modelId="{7522D48B-DD7D-4075-883C-BC494591AA4D}" type="pres">
      <dgm:prSet presAssocID="{99AC961C-223E-434C-BC03-2882BABAB428}" presName="background2" presStyleLbl="node2" presStyleIdx="0" presStyleCnt="2"/>
      <dgm:spPr/>
    </dgm:pt>
    <dgm:pt modelId="{DA7AFE2B-E465-4B35-B11F-1920F96E166A}" type="pres">
      <dgm:prSet presAssocID="{99AC961C-223E-434C-BC03-2882BABAB428}" presName="text2" presStyleLbl="fgAcc2" presStyleIdx="0" presStyleCnt="2" custScaleX="156869" custScaleY="6691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64A43AD-D33E-4047-914F-04C6EF8EDD59}" type="pres">
      <dgm:prSet presAssocID="{99AC961C-223E-434C-BC03-2882BABAB428}" presName="hierChild3" presStyleCnt="0"/>
      <dgm:spPr/>
    </dgm:pt>
    <dgm:pt modelId="{D5F3BB08-93BD-41F2-9097-C8EAF5F89FB1}" type="pres">
      <dgm:prSet presAssocID="{55A53144-6F23-44E0-AE6F-641EA7FF5648}" presName="Name17" presStyleLbl="parChTrans1D3" presStyleIdx="0" presStyleCnt="3"/>
      <dgm:spPr/>
      <dgm:t>
        <a:bodyPr/>
        <a:lstStyle/>
        <a:p>
          <a:endParaRPr lang="ru-RU"/>
        </a:p>
      </dgm:t>
    </dgm:pt>
    <dgm:pt modelId="{399A177F-E56B-483B-A658-E0A26B525738}" type="pres">
      <dgm:prSet presAssocID="{9F8E1F4C-4E50-4B5B-AC8F-205D33B4F66C}" presName="hierRoot3" presStyleCnt="0"/>
      <dgm:spPr/>
    </dgm:pt>
    <dgm:pt modelId="{C9B5A8EB-A69E-49A2-9629-82555B963FCB}" type="pres">
      <dgm:prSet presAssocID="{9F8E1F4C-4E50-4B5B-AC8F-205D33B4F66C}" presName="composite3" presStyleCnt="0"/>
      <dgm:spPr/>
    </dgm:pt>
    <dgm:pt modelId="{495C0106-D684-4C09-A232-697209D082A4}" type="pres">
      <dgm:prSet presAssocID="{9F8E1F4C-4E50-4B5B-AC8F-205D33B4F66C}" presName="background3" presStyleLbl="node3" presStyleIdx="0" presStyleCnt="3"/>
      <dgm:spPr/>
    </dgm:pt>
    <dgm:pt modelId="{55A8450A-65D9-419D-A110-7FC30E1CA1C0}" type="pres">
      <dgm:prSet presAssocID="{9F8E1F4C-4E50-4B5B-AC8F-205D33B4F66C}" presName="text3" presStyleLbl="fgAcc3" presStyleIdx="0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9FB368E-7AF7-4524-B453-E006789573D2}" type="pres">
      <dgm:prSet presAssocID="{9F8E1F4C-4E50-4B5B-AC8F-205D33B4F66C}" presName="hierChild4" presStyleCnt="0"/>
      <dgm:spPr/>
    </dgm:pt>
    <dgm:pt modelId="{FED50120-1E58-461D-ABE5-5404AB07F50F}" type="pres">
      <dgm:prSet presAssocID="{D96BE4F6-2770-49FA-AC02-E2199CB9C87A}" presName="Name17" presStyleLbl="parChTrans1D3" presStyleIdx="1" presStyleCnt="3"/>
      <dgm:spPr/>
      <dgm:t>
        <a:bodyPr/>
        <a:lstStyle/>
        <a:p>
          <a:endParaRPr lang="ru-RU"/>
        </a:p>
      </dgm:t>
    </dgm:pt>
    <dgm:pt modelId="{0B2D9700-8843-4B94-B3C9-BFB5E0DFB736}" type="pres">
      <dgm:prSet presAssocID="{31118156-88FA-420D-8974-C88BCA135749}" presName="hierRoot3" presStyleCnt="0"/>
      <dgm:spPr/>
    </dgm:pt>
    <dgm:pt modelId="{5E7BD5AC-FC35-4DA5-B574-F30AED75C674}" type="pres">
      <dgm:prSet presAssocID="{31118156-88FA-420D-8974-C88BCA135749}" presName="composite3" presStyleCnt="0"/>
      <dgm:spPr/>
    </dgm:pt>
    <dgm:pt modelId="{BB310B2B-54C3-4B36-ACD3-7ED4B0E6A5EF}" type="pres">
      <dgm:prSet presAssocID="{31118156-88FA-420D-8974-C88BCA135749}" presName="background3" presStyleLbl="node3" presStyleIdx="1" presStyleCnt="3"/>
      <dgm:spPr/>
    </dgm:pt>
    <dgm:pt modelId="{B941D894-E151-4D59-8B1D-92B423297ED6}" type="pres">
      <dgm:prSet presAssocID="{31118156-88FA-420D-8974-C88BCA135749}" presName="text3" presStyleLbl="fgAcc3" presStyleIdx="1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11962B9-8271-48B5-9389-36202445F4F3}" type="pres">
      <dgm:prSet presAssocID="{31118156-88FA-420D-8974-C88BCA135749}" presName="hierChild4" presStyleCnt="0"/>
      <dgm:spPr/>
    </dgm:pt>
    <dgm:pt modelId="{5384B22E-CD47-4A97-8F27-54E6AC7E1A2F}" type="pres">
      <dgm:prSet presAssocID="{F45C935B-6116-4ABC-A3AB-A6CF26A9BF7A}" presName="Name10" presStyleLbl="parChTrans1D2" presStyleIdx="1" presStyleCnt="2"/>
      <dgm:spPr/>
      <dgm:t>
        <a:bodyPr/>
        <a:lstStyle/>
        <a:p>
          <a:endParaRPr lang="ru-RU"/>
        </a:p>
      </dgm:t>
    </dgm:pt>
    <dgm:pt modelId="{53921C0A-7DCE-4A7F-98F4-35A71673BF57}" type="pres">
      <dgm:prSet presAssocID="{611163FD-E4C8-471A-ACEF-7B94E649560A}" presName="hierRoot2" presStyleCnt="0"/>
      <dgm:spPr/>
    </dgm:pt>
    <dgm:pt modelId="{33F1A2DC-A790-4C49-A9DA-86CA180445B1}" type="pres">
      <dgm:prSet presAssocID="{611163FD-E4C8-471A-ACEF-7B94E649560A}" presName="composite2" presStyleCnt="0"/>
      <dgm:spPr/>
    </dgm:pt>
    <dgm:pt modelId="{A84178AF-451B-4505-BA37-51111F0F55CC}" type="pres">
      <dgm:prSet presAssocID="{611163FD-E4C8-471A-ACEF-7B94E649560A}" presName="background2" presStyleLbl="node2" presStyleIdx="1" presStyleCnt="2"/>
      <dgm:spPr/>
    </dgm:pt>
    <dgm:pt modelId="{F6D8846C-E285-4480-873B-8B5F9BA3E166}" type="pres">
      <dgm:prSet presAssocID="{611163FD-E4C8-471A-ACEF-7B94E649560A}" presName="text2" presStyleLbl="fgAcc2" presStyleIdx="1" presStyleCnt="2" custScaleX="17634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7EC9A78-356E-4BA6-8170-D6068279D2B1}" type="pres">
      <dgm:prSet presAssocID="{611163FD-E4C8-471A-ACEF-7B94E649560A}" presName="hierChild3" presStyleCnt="0"/>
      <dgm:spPr/>
    </dgm:pt>
    <dgm:pt modelId="{4E9B5BEF-D17C-4867-8AA8-60C8A3F37433}" type="pres">
      <dgm:prSet presAssocID="{1F0222A4-74B6-4086-8C85-D8CCABA5D59E}" presName="Name17" presStyleLbl="parChTrans1D3" presStyleIdx="2" presStyleCnt="3"/>
      <dgm:spPr/>
      <dgm:t>
        <a:bodyPr/>
        <a:lstStyle/>
        <a:p>
          <a:endParaRPr lang="ru-RU"/>
        </a:p>
      </dgm:t>
    </dgm:pt>
    <dgm:pt modelId="{2984C201-AD40-4FE0-B576-883DF0F56FAA}" type="pres">
      <dgm:prSet presAssocID="{389015A5-085A-4426-AB5A-8CAC3FE30A41}" presName="hierRoot3" presStyleCnt="0"/>
      <dgm:spPr/>
    </dgm:pt>
    <dgm:pt modelId="{9E3A15D1-17CC-4A57-B67A-9D349B44B04D}" type="pres">
      <dgm:prSet presAssocID="{389015A5-085A-4426-AB5A-8CAC3FE30A41}" presName="composite3" presStyleCnt="0"/>
      <dgm:spPr/>
    </dgm:pt>
    <dgm:pt modelId="{865DFA8F-E8D9-4142-AC23-B0F26B4D9E71}" type="pres">
      <dgm:prSet presAssocID="{389015A5-085A-4426-AB5A-8CAC3FE30A41}" presName="background3" presStyleLbl="node3" presStyleIdx="2" presStyleCnt="3"/>
      <dgm:spPr/>
    </dgm:pt>
    <dgm:pt modelId="{3781955A-7373-4B9A-94E1-71091AA570B3}" type="pres">
      <dgm:prSet presAssocID="{389015A5-085A-4426-AB5A-8CAC3FE30A41}" presName="text3" presStyleLbl="fgAcc3" presStyleIdx="2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1690CED-08D4-4664-A33A-15EDA1BC4194}" type="pres">
      <dgm:prSet presAssocID="{389015A5-085A-4426-AB5A-8CAC3FE30A41}" presName="hierChild4" presStyleCnt="0"/>
      <dgm:spPr/>
    </dgm:pt>
  </dgm:ptLst>
  <dgm:cxnLst>
    <dgm:cxn modelId="{B80ECC69-F994-4DCC-BE5F-8489143B8521}" type="presOf" srcId="{4A7F5761-2A56-4A31-B2AF-FF18F1F775AC}" destId="{19EE3848-7A89-478D-AC9A-4E2BFB982FDE}" srcOrd="0" destOrd="0" presId="urn:microsoft.com/office/officeart/2005/8/layout/hierarchy1"/>
    <dgm:cxn modelId="{9F402289-2655-40E9-8240-24658AB2F462}" type="presOf" srcId="{9F8E1F4C-4E50-4B5B-AC8F-205D33B4F66C}" destId="{55A8450A-65D9-419D-A110-7FC30E1CA1C0}" srcOrd="0" destOrd="0" presId="urn:microsoft.com/office/officeart/2005/8/layout/hierarchy1"/>
    <dgm:cxn modelId="{4FA3D1FD-F401-46A4-8546-19A428DDBD30}" type="presOf" srcId="{1F0222A4-74B6-4086-8C85-D8CCABA5D59E}" destId="{4E9B5BEF-D17C-4867-8AA8-60C8A3F37433}" srcOrd="0" destOrd="0" presId="urn:microsoft.com/office/officeart/2005/8/layout/hierarchy1"/>
    <dgm:cxn modelId="{663EC85C-B55A-44C2-905C-25B1D362A52E}" type="presOf" srcId="{F882F5CB-ADA5-42CD-B69A-6BF7DC75D826}" destId="{D50B9F21-87A5-4445-9807-0D946A7B0113}" srcOrd="0" destOrd="0" presId="urn:microsoft.com/office/officeart/2005/8/layout/hierarchy1"/>
    <dgm:cxn modelId="{49328482-7A40-4A7C-A83E-0CE880EC0B70}" type="presOf" srcId="{55A53144-6F23-44E0-AE6F-641EA7FF5648}" destId="{D5F3BB08-93BD-41F2-9097-C8EAF5F89FB1}" srcOrd="0" destOrd="0" presId="urn:microsoft.com/office/officeart/2005/8/layout/hierarchy1"/>
    <dgm:cxn modelId="{CDD2E939-520D-41EA-9F30-04A0AF3F71B9}" srcId="{99AC961C-223E-434C-BC03-2882BABAB428}" destId="{9F8E1F4C-4E50-4B5B-AC8F-205D33B4F66C}" srcOrd="0" destOrd="0" parTransId="{55A53144-6F23-44E0-AE6F-641EA7FF5648}" sibTransId="{8E57C921-2122-4E43-9F75-8605D3B020E5}"/>
    <dgm:cxn modelId="{3A7BE93B-5BEE-4583-8C22-AC9F1030CF19}" type="presOf" srcId="{611163FD-E4C8-471A-ACEF-7B94E649560A}" destId="{F6D8846C-E285-4480-873B-8B5F9BA3E166}" srcOrd="0" destOrd="0" presId="urn:microsoft.com/office/officeart/2005/8/layout/hierarchy1"/>
    <dgm:cxn modelId="{B89542A1-D540-40ED-9891-23DDE13E5B4E}" srcId="{4A7F5761-2A56-4A31-B2AF-FF18F1F775AC}" destId="{611163FD-E4C8-471A-ACEF-7B94E649560A}" srcOrd="1" destOrd="0" parTransId="{F45C935B-6116-4ABC-A3AB-A6CF26A9BF7A}" sibTransId="{2A434D2D-7797-4CFB-BBDB-E1184023C50E}"/>
    <dgm:cxn modelId="{D61AC769-FE2C-4922-8834-E437136FAC26}" type="presOf" srcId="{D96BE4F6-2770-49FA-AC02-E2199CB9C87A}" destId="{FED50120-1E58-461D-ABE5-5404AB07F50F}" srcOrd="0" destOrd="0" presId="urn:microsoft.com/office/officeart/2005/8/layout/hierarchy1"/>
    <dgm:cxn modelId="{6C63B4F8-775B-4DC5-96F8-43BAC13D856F}" srcId="{F882F5CB-ADA5-42CD-B69A-6BF7DC75D826}" destId="{4A7F5761-2A56-4A31-B2AF-FF18F1F775AC}" srcOrd="0" destOrd="0" parTransId="{613AA09D-7D79-4892-93C2-E0C165C73C7A}" sibTransId="{75F52DC5-8FBD-41EA-92DB-51974BD38EA2}"/>
    <dgm:cxn modelId="{E2EA54D1-C208-4CFC-BABE-850AD30D4B6E}" type="presOf" srcId="{B9EF46FD-AF65-4F83-811E-1D6A6C592A45}" destId="{353AD01A-C791-48D9-8074-6D563DAD47C9}" srcOrd="0" destOrd="0" presId="urn:microsoft.com/office/officeart/2005/8/layout/hierarchy1"/>
    <dgm:cxn modelId="{09052654-72F5-45B7-975E-5D03708F1720}" type="presOf" srcId="{31118156-88FA-420D-8974-C88BCA135749}" destId="{B941D894-E151-4D59-8B1D-92B423297ED6}" srcOrd="0" destOrd="0" presId="urn:microsoft.com/office/officeart/2005/8/layout/hierarchy1"/>
    <dgm:cxn modelId="{0C409FD7-699A-4A0A-A281-D0FA69FCA8D6}" srcId="{611163FD-E4C8-471A-ACEF-7B94E649560A}" destId="{389015A5-085A-4426-AB5A-8CAC3FE30A41}" srcOrd="0" destOrd="0" parTransId="{1F0222A4-74B6-4086-8C85-D8CCABA5D59E}" sibTransId="{78F8ACAC-ABD3-4AC5-A37E-3119D61D9458}"/>
    <dgm:cxn modelId="{777806CA-4EB9-4EFF-B40A-6142C95516C2}" type="presOf" srcId="{F45C935B-6116-4ABC-A3AB-A6CF26A9BF7A}" destId="{5384B22E-CD47-4A97-8F27-54E6AC7E1A2F}" srcOrd="0" destOrd="0" presId="urn:microsoft.com/office/officeart/2005/8/layout/hierarchy1"/>
    <dgm:cxn modelId="{D00586B8-C3F0-4D0A-973D-CAD3694F456E}" type="presOf" srcId="{389015A5-085A-4426-AB5A-8CAC3FE30A41}" destId="{3781955A-7373-4B9A-94E1-71091AA570B3}" srcOrd="0" destOrd="0" presId="urn:microsoft.com/office/officeart/2005/8/layout/hierarchy1"/>
    <dgm:cxn modelId="{D49D1DAE-C003-41D3-ADE0-2D9560C38020}" type="presOf" srcId="{99AC961C-223E-434C-BC03-2882BABAB428}" destId="{DA7AFE2B-E465-4B35-B11F-1920F96E166A}" srcOrd="0" destOrd="0" presId="urn:microsoft.com/office/officeart/2005/8/layout/hierarchy1"/>
    <dgm:cxn modelId="{C7FC8728-D834-44EC-8208-8231FA1563EB}" srcId="{99AC961C-223E-434C-BC03-2882BABAB428}" destId="{31118156-88FA-420D-8974-C88BCA135749}" srcOrd="1" destOrd="0" parTransId="{D96BE4F6-2770-49FA-AC02-E2199CB9C87A}" sibTransId="{5AAF0C16-8D37-4E87-A095-7AD582DCF60D}"/>
    <dgm:cxn modelId="{E8AE5EA7-869E-4076-A5A7-110F72A3A194}" srcId="{4A7F5761-2A56-4A31-B2AF-FF18F1F775AC}" destId="{99AC961C-223E-434C-BC03-2882BABAB428}" srcOrd="0" destOrd="0" parTransId="{B9EF46FD-AF65-4F83-811E-1D6A6C592A45}" sibTransId="{42656F38-6B40-4638-905A-AD7FF5C2FFCA}"/>
    <dgm:cxn modelId="{E3B034EC-D641-4FD8-9643-C6189C861D60}" type="presParOf" srcId="{D50B9F21-87A5-4445-9807-0D946A7B0113}" destId="{2C6CBBDE-1FD0-4D5C-BB32-D100312A8A65}" srcOrd="0" destOrd="0" presId="urn:microsoft.com/office/officeart/2005/8/layout/hierarchy1"/>
    <dgm:cxn modelId="{6510AFBE-38EC-4EE6-8ADE-654B78261503}" type="presParOf" srcId="{2C6CBBDE-1FD0-4D5C-BB32-D100312A8A65}" destId="{0E7CF68D-7246-4F00-96E0-3553F33DEDE6}" srcOrd="0" destOrd="0" presId="urn:microsoft.com/office/officeart/2005/8/layout/hierarchy1"/>
    <dgm:cxn modelId="{E198B9F6-1960-4A23-A192-6ABC45A77F1C}" type="presParOf" srcId="{0E7CF68D-7246-4F00-96E0-3553F33DEDE6}" destId="{E620F055-82C6-4ECD-8496-FD74E78A2891}" srcOrd="0" destOrd="0" presId="urn:microsoft.com/office/officeart/2005/8/layout/hierarchy1"/>
    <dgm:cxn modelId="{D505DC84-72C7-4DB2-B229-F9C960C052BF}" type="presParOf" srcId="{0E7CF68D-7246-4F00-96E0-3553F33DEDE6}" destId="{19EE3848-7A89-478D-AC9A-4E2BFB982FDE}" srcOrd="1" destOrd="0" presId="urn:microsoft.com/office/officeart/2005/8/layout/hierarchy1"/>
    <dgm:cxn modelId="{20336EDE-8348-4F51-A8A2-72B0F3C786D2}" type="presParOf" srcId="{2C6CBBDE-1FD0-4D5C-BB32-D100312A8A65}" destId="{C6086892-2E1B-4E41-B6BB-C524D5B5EFF8}" srcOrd="1" destOrd="0" presId="urn:microsoft.com/office/officeart/2005/8/layout/hierarchy1"/>
    <dgm:cxn modelId="{4F6842D9-00EB-4E4E-8D7C-1C01AF93DED0}" type="presParOf" srcId="{C6086892-2E1B-4E41-B6BB-C524D5B5EFF8}" destId="{353AD01A-C791-48D9-8074-6D563DAD47C9}" srcOrd="0" destOrd="0" presId="urn:microsoft.com/office/officeart/2005/8/layout/hierarchy1"/>
    <dgm:cxn modelId="{D55BA809-A4DE-46AB-A767-3DD82900259B}" type="presParOf" srcId="{C6086892-2E1B-4E41-B6BB-C524D5B5EFF8}" destId="{459D78BB-4135-4F69-A807-4E1622D759CA}" srcOrd="1" destOrd="0" presId="urn:microsoft.com/office/officeart/2005/8/layout/hierarchy1"/>
    <dgm:cxn modelId="{4D370CA2-27CE-4036-A02E-6C78D9132BC5}" type="presParOf" srcId="{459D78BB-4135-4F69-A807-4E1622D759CA}" destId="{5C5D08B2-C5A2-4C23-AB10-175A0F7AB297}" srcOrd="0" destOrd="0" presId="urn:microsoft.com/office/officeart/2005/8/layout/hierarchy1"/>
    <dgm:cxn modelId="{419369AC-6B4D-4CC2-8671-B270F6266186}" type="presParOf" srcId="{5C5D08B2-C5A2-4C23-AB10-175A0F7AB297}" destId="{7522D48B-DD7D-4075-883C-BC494591AA4D}" srcOrd="0" destOrd="0" presId="urn:microsoft.com/office/officeart/2005/8/layout/hierarchy1"/>
    <dgm:cxn modelId="{03FC6D88-689A-4EB5-9604-73B2191BDF4A}" type="presParOf" srcId="{5C5D08B2-C5A2-4C23-AB10-175A0F7AB297}" destId="{DA7AFE2B-E465-4B35-B11F-1920F96E166A}" srcOrd="1" destOrd="0" presId="urn:microsoft.com/office/officeart/2005/8/layout/hierarchy1"/>
    <dgm:cxn modelId="{84BC5BDB-188E-47D5-B75E-34DDFCEA4870}" type="presParOf" srcId="{459D78BB-4135-4F69-A807-4E1622D759CA}" destId="{364A43AD-D33E-4047-914F-04C6EF8EDD59}" srcOrd="1" destOrd="0" presId="urn:microsoft.com/office/officeart/2005/8/layout/hierarchy1"/>
    <dgm:cxn modelId="{845466FC-21EF-4874-BE02-7BA92005131B}" type="presParOf" srcId="{364A43AD-D33E-4047-914F-04C6EF8EDD59}" destId="{D5F3BB08-93BD-41F2-9097-C8EAF5F89FB1}" srcOrd="0" destOrd="0" presId="urn:microsoft.com/office/officeart/2005/8/layout/hierarchy1"/>
    <dgm:cxn modelId="{5E71568F-2806-4AAC-99CA-A68DCD621935}" type="presParOf" srcId="{364A43AD-D33E-4047-914F-04C6EF8EDD59}" destId="{399A177F-E56B-483B-A658-E0A26B525738}" srcOrd="1" destOrd="0" presId="urn:microsoft.com/office/officeart/2005/8/layout/hierarchy1"/>
    <dgm:cxn modelId="{0D32DC99-8B89-44A9-891B-8089C9C2CFB5}" type="presParOf" srcId="{399A177F-E56B-483B-A658-E0A26B525738}" destId="{C9B5A8EB-A69E-49A2-9629-82555B963FCB}" srcOrd="0" destOrd="0" presId="urn:microsoft.com/office/officeart/2005/8/layout/hierarchy1"/>
    <dgm:cxn modelId="{E47AEAB5-421B-479D-B765-1C5FB18F0462}" type="presParOf" srcId="{C9B5A8EB-A69E-49A2-9629-82555B963FCB}" destId="{495C0106-D684-4C09-A232-697209D082A4}" srcOrd="0" destOrd="0" presId="urn:microsoft.com/office/officeart/2005/8/layout/hierarchy1"/>
    <dgm:cxn modelId="{EC87AB07-79D0-4BFF-9155-F02C18CDE7C7}" type="presParOf" srcId="{C9B5A8EB-A69E-49A2-9629-82555B963FCB}" destId="{55A8450A-65D9-419D-A110-7FC30E1CA1C0}" srcOrd="1" destOrd="0" presId="urn:microsoft.com/office/officeart/2005/8/layout/hierarchy1"/>
    <dgm:cxn modelId="{C11650C3-5644-490A-A828-48BFCD71C67F}" type="presParOf" srcId="{399A177F-E56B-483B-A658-E0A26B525738}" destId="{49FB368E-7AF7-4524-B453-E006789573D2}" srcOrd="1" destOrd="0" presId="urn:microsoft.com/office/officeart/2005/8/layout/hierarchy1"/>
    <dgm:cxn modelId="{0482674D-7F7D-45A6-AAB2-D393A7B25BB4}" type="presParOf" srcId="{364A43AD-D33E-4047-914F-04C6EF8EDD59}" destId="{FED50120-1E58-461D-ABE5-5404AB07F50F}" srcOrd="2" destOrd="0" presId="urn:microsoft.com/office/officeart/2005/8/layout/hierarchy1"/>
    <dgm:cxn modelId="{092B257C-02C6-4AC7-815E-0D28FD0A4308}" type="presParOf" srcId="{364A43AD-D33E-4047-914F-04C6EF8EDD59}" destId="{0B2D9700-8843-4B94-B3C9-BFB5E0DFB736}" srcOrd="3" destOrd="0" presId="urn:microsoft.com/office/officeart/2005/8/layout/hierarchy1"/>
    <dgm:cxn modelId="{D3A26674-2FEB-47F0-8AB9-01876E3E0632}" type="presParOf" srcId="{0B2D9700-8843-4B94-B3C9-BFB5E0DFB736}" destId="{5E7BD5AC-FC35-4DA5-B574-F30AED75C674}" srcOrd="0" destOrd="0" presId="urn:microsoft.com/office/officeart/2005/8/layout/hierarchy1"/>
    <dgm:cxn modelId="{7A835058-C51B-4168-BA31-D8BE1917258B}" type="presParOf" srcId="{5E7BD5AC-FC35-4DA5-B574-F30AED75C674}" destId="{BB310B2B-54C3-4B36-ACD3-7ED4B0E6A5EF}" srcOrd="0" destOrd="0" presId="urn:microsoft.com/office/officeart/2005/8/layout/hierarchy1"/>
    <dgm:cxn modelId="{4070351A-C2C6-4053-ABA4-865BF65455EE}" type="presParOf" srcId="{5E7BD5AC-FC35-4DA5-B574-F30AED75C674}" destId="{B941D894-E151-4D59-8B1D-92B423297ED6}" srcOrd="1" destOrd="0" presId="urn:microsoft.com/office/officeart/2005/8/layout/hierarchy1"/>
    <dgm:cxn modelId="{2DD86349-3762-4E8B-864E-1C8AD4FECD93}" type="presParOf" srcId="{0B2D9700-8843-4B94-B3C9-BFB5E0DFB736}" destId="{911962B9-8271-48B5-9389-36202445F4F3}" srcOrd="1" destOrd="0" presId="urn:microsoft.com/office/officeart/2005/8/layout/hierarchy1"/>
    <dgm:cxn modelId="{289EF8E8-E12E-47FC-B6F7-80CB41AA4E53}" type="presParOf" srcId="{C6086892-2E1B-4E41-B6BB-C524D5B5EFF8}" destId="{5384B22E-CD47-4A97-8F27-54E6AC7E1A2F}" srcOrd="2" destOrd="0" presId="urn:microsoft.com/office/officeart/2005/8/layout/hierarchy1"/>
    <dgm:cxn modelId="{2C10D8D6-D361-4AFD-A243-AF8F7B74E456}" type="presParOf" srcId="{C6086892-2E1B-4E41-B6BB-C524D5B5EFF8}" destId="{53921C0A-7DCE-4A7F-98F4-35A71673BF57}" srcOrd="3" destOrd="0" presId="urn:microsoft.com/office/officeart/2005/8/layout/hierarchy1"/>
    <dgm:cxn modelId="{9548DAD7-BC47-49E0-BE28-2A45E09CC3A4}" type="presParOf" srcId="{53921C0A-7DCE-4A7F-98F4-35A71673BF57}" destId="{33F1A2DC-A790-4C49-A9DA-86CA180445B1}" srcOrd="0" destOrd="0" presId="urn:microsoft.com/office/officeart/2005/8/layout/hierarchy1"/>
    <dgm:cxn modelId="{3820D5D3-E389-4A69-BE43-80C3B5F6AE6B}" type="presParOf" srcId="{33F1A2DC-A790-4C49-A9DA-86CA180445B1}" destId="{A84178AF-451B-4505-BA37-51111F0F55CC}" srcOrd="0" destOrd="0" presId="urn:microsoft.com/office/officeart/2005/8/layout/hierarchy1"/>
    <dgm:cxn modelId="{2A7BCCBE-DC5B-48E9-9F67-A282C03EB1E2}" type="presParOf" srcId="{33F1A2DC-A790-4C49-A9DA-86CA180445B1}" destId="{F6D8846C-E285-4480-873B-8B5F9BA3E166}" srcOrd="1" destOrd="0" presId="urn:microsoft.com/office/officeart/2005/8/layout/hierarchy1"/>
    <dgm:cxn modelId="{3D634D7B-8DA0-442F-898E-CD7709BB98DC}" type="presParOf" srcId="{53921C0A-7DCE-4A7F-98F4-35A71673BF57}" destId="{87EC9A78-356E-4BA6-8170-D6068279D2B1}" srcOrd="1" destOrd="0" presId="urn:microsoft.com/office/officeart/2005/8/layout/hierarchy1"/>
    <dgm:cxn modelId="{86DB5146-C688-481F-B430-DCED5DCBB72D}" type="presParOf" srcId="{87EC9A78-356E-4BA6-8170-D6068279D2B1}" destId="{4E9B5BEF-D17C-4867-8AA8-60C8A3F37433}" srcOrd="0" destOrd="0" presId="urn:microsoft.com/office/officeart/2005/8/layout/hierarchy1"/>
    <dgm:cxn modelId="{176D6AC7-9D16-47BB-BD4A-74B42DF4FCDC}" type="presParOf" srcId="{87EC9A78-356E-4BA6-8170-D6068279D2B1}" destId="{2984C201-AD40-4FE0-B576-883DF0F56FAA}" srcOrd="1" destOrd="0" presId="urn:microsoft.com/office/officeart/2005/8/layout/hierarchy1"/>
    <dgm:cxn modelId="{9A76FC63-23DD-4A2A-A691-3D52E0A60D21}" type="presParOf" srcId="{2984C201-AD40-4FE0-B576-883DF0F56FAA}" destId="{9E3A15D1-17CC-4A57-B67A-9D349B44B04D}" srcOrd="0" destOrd="0" presId="urn:microsoft.com/office/officeart/2005/8/layout/hierarchy1"/>
    <dgm:cxn modelId="{01366198-E990-4931-9C88-7E79743D90D9}" type="presParOf" srcId="{9E3A15D1-17CC-4A57-B67A-9D349B44B04D}" destId="{865DFA8F-E8D9-4142-AC23-B0F26B4D9E71}" srcOrd="0" destOrd="0" presId="urn:microsoft.com/office/officeart/2005/8/layout/hierarchy1"/>
    <dgm:cxn modelId="{96EBEAC9-E433-46A2-B35D-AE5D77073340}" type="presParOf" srcId="{9E3A15D1-17CC-4A57-B67A-9D349B44B04D}" destId="{3781955A-7373-4B9A-94E1-71091AA570B3}" srcOrd="1" destOrd="0" presId="urn:microsoft.com/office/officeart/2005/8/layout/hierarchy1"/>
    <dgm:cxn modelId="{A95030EA-47AF-4F5A-B5A9-D855A21CB3D3}" type="presParOf" srcId="{2984C201-AD40-4FE0-B576-883DF0F56FAA}" destId="{71690CED-08D4-4664-A33A-15EDA1BC4194}" srcOrd="1" destOrd="0" presId="urn:microsoft.com/office/officeart/2005/8/layout/hierarchy1"/>
  </dgm:cxnLst>
  <dgm:bg>
    <a:noFill/>
  </dgm:bg>
  <dgm:whole/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A81B4B6-2BE1-404A-B837-FED8D9FE3F79}">
      <dsp:nvSpPr>
        <dsp:cNvPr id="0" name=""/>
        <dsp:cNvSpPr/>
      </dsp:nvSpPr>
      <dsp:spPr>
        <a:xfrm>
          <a:off x="1441330" y="0"/>
          <a:ext cx="4351338" cy="4351338"/>
        </a:xfrm>
        <a:prstGeom prst="triangl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7ED2111-4942-4CF1-8E7F-192692F14494}">
      <dsp:nvSpPr>
        <dsp:cNvPr id="0" name=""/>
        <dsp:cNvSpPr/>
      </dsp:nvSpPr>
      <dsp:spPr>
        <a:xfrm>
          <a:off x="3616999" y="437470"/>
          <a:ext cx="2828369" cy="1030043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Факторы риска</a:t>
          </a:r>
          <a:endParaRPr lang="ru-RU" sz="1800" kern="1200" dirty="0"/>
        </a:p>
      </dsp:txBody>
      <dsp:txXfrm>
        <a:off x="3667282" y="487753"/>
        <a:ext cx="2727803" cy="929477"/>
      </dsp:txXfrm>
    </dsp:sp>
    <dsp:sp modelId="{A0571EF6-4EBF-4CCA-9E0E-DDDA072492A1}">
      <dsp:nvSpPr>
        <dsp:cNvPr id="0" name=""/>
        <dsp:cNvSpPr/>
      </dsp:nvSpPr>
      <dsp:spPr>
        <a:xfrm>
          <a:off x="3616999" y="1596269"/>
          <a:ext cx="2828369" cy="1030043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Низкий уровень оснащения школы</a:t>
          </a:r>
          <a:endParaRPr lang="ru-RU" sz="1800" kern="1200" dirty="0"/>
        </a:p>
      </dsp:txBody>
      <dsp:txXfrm>
        <a:off x="3667282" y="1646552"/>
        <a:ext cx="2727803" cy="929477"/>
      </dsp:txXfrm>
    </dsp:sp>
    <dsp:sp modelId="{AEE067B8-B2FD-4B28-AA0D-4D5C3E832FA8}">
      <dsp:nvSpPr>
        <dsp:cNvPr id="0" name=""/>
        <dsp:cNvSpPr/>
      </dsp:nvSpPr>
      <dsp:spPr>
        <a:xfrm>
          <a:off x="3616999" y="2755068"/>
          <a:ext cx="2828369" cy="1030043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Низкий уровень </a:t>
          </a:r>
          <a:r>
            <a:rPr lang="ru-RU" sz="1800" kern="1200" dirty="0" err="1" smtClean="0"/>
            <a:t>вовлечённости</a:t>
          </a:r>
          <a:r>
            <a:rPr lang="ru-RU" sz="1800" kern="1200" dirty="0" smtClean="0"/>
            <a:t> родителей</a:t>
          </a:r>
          <a:endParaRPr lang="ru-RU" sz="1800" kern="1200" dirty="0"/>
        </a:p>
      </dsp:txBody>
      <dsp:txXfrm>
        <a:off x="3667282" y="2805351"/>
        <a:ext cx="2727803" cy="92947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89A1AE4-0B87-4FE2-8624-50A03D17420A}">
      <dsp:nvSpPr>
        <dsp:cNvPr id="0" name=""/>
        <dsp:cNvSpPr/>
      </dsp:nvSpPr>
      <dsp:spPr>
        <a:xfrm>
          <a:off x="2711053" y="540632"/>
          <a:ext cx="2464593" cy="147875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Среднесрочная программа развития</a:t>
          </a:r>
          <a:endParaRPr lang="ru-RU" sz="14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711053" y="540632"/>
        <a:ext cx="2464593" cy="1478756"/>
      </dsp:txXfrm>
    </dsp:sp>
    <dsp:sp modelId="{71AA4801-8CC4-48AC-86BF-96485AFD9E90}">
      <dsp:nvSpPr>
        <dsp:cNvPr id="0" name=""/>
        <dsp:cNvSpPr/>
      </dsp:nvSpPr>
      <dsp:spPr>
        <a:xfrm>
          <a:off x="5288993" y="551649"/>
          <a:ext cx="2464593" cy="147875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Программа </a:t>
          </a:r>
          <a:r>
            <a:rPr lang="ru-RU" sz="1400" b="1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антирисковых</a:t>
          </a:r>
          <a:r>
            <a:rPr lang="ru-RU" sz="14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мер по повышению уровня оснащения</a:t>
          </a:r>
          <a:endParaRPr lang="ru-RU" sz="14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288993" y="551649"/>
        <a:ext cx="2464593" cy="1478756"/>
      </dsp:txXfrm>
    </dsp:sp>
    <dsp:sp modelId="{F60FD81D-F373-4EC6-B4B5-9D6A0C4DDF16}">
      <dsp:nvSpPr>
        <dsp:cNvPr id="0" name=""/>
        <dsp:cNvSpPr/>
      </dsp:nvSpPr>
      <dsp:spPr>
        <a:xfrm>
          <a:off x="1191631" y="2310718"/>
          <a:ext cx="2464593" cy="147875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Программа </a:t>
          </a:r>
          <a:r>
            <a:rPr lang="ru-RU" sz="1400" b="1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антирисковых</a:t>
          </a:r>
          <a:r>
            <a:rPr lang="ru-RU" sz="14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мер по повышению уровня </a:t>
          </a:r>
          <a:r>
            <a:rPr lang="ru-RU" sz="1400" b="1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вовлечённости</a:t>
          </a:r>
          <a:r>
            <a:rPr lang="ru-RU" sz="14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родителей в учебно-воспитательный процесс</a:t>
          </a:r>
          <a:endParaRPr lang="ru-RU" sz="14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191631" y="2310718"/>
        <a:ext cx="2464593" cy="1478756"/>
      </dsp:txXfrm>
    </dsp:sp>
    <dsp:sp modelId="{2E078E5E-AF98-4A68-97A2-D779A0B9C649}">
      <dsp:nvSpPr>
        <dsp:cNvPr id="0" name=""/>
        <dsp:cNvSpPr/>
      </dsp:nvSpPr>
      <dsp:spPr>
        <a:xfrm>
          <a:off x="99618" y="539829"/>
          <a:ext cx="2464593" cy="147875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Создание команды</a:t>
          </a:r>
          <a:endParaRPr lang="ru-RU" sz="14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99618" y="539829"/>
        <a:ext cx="2464593" cy="1478756"/>
      </dsp:txXfrm>
    </dsp:sp>
    <dsp:sp modelId="{D02B4554-D28B-462C-ABB7-49801B25F3A3}">
      <dsp:nvSpPr>
        <dsp:cNvPr id="0" name=""/>
        <dsp:cNvSpPr/>
      </dsp:nvSpPr>
      <dsp:spPr>
        <a:xfrm>
          <a:off x="4066579" y="2298898"/>
          <a:ext cx="2464593" cy="147875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Внедрение современной модели воспитания и социализации обучающихся как условие преодоления учебной </a:t>
          </a:r>
          <a:r>
            <a:rPr lang="ru-RU" sz="1300" b="1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неуспешности</a:t>
          </a:r>
          <a:r>
            <a:rPr lang="ru-RU" sz="13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«Школа- территория безопасности» через воспитание в современной школе: от программы к действиям».                </a:t>
          </a:r>
          <a:endParaRPr lang="ru-RU" sz="13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066579" y="2298898"/>
        <a:ext cx="2464593" cy="147875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#1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#1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default#1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default#1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14.03.2022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95389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14.03.2022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772015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14.03.2022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193147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14.03.2022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619137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14.03.2022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19446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14.03.2022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870402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14.03.2022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098864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14.03.2022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302645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14.03.2022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143964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14.03.2022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267339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14.03.2022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744860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9A218-1BD9-44B7-AD25-60C2204205A7}" type="datetimeFigureOut">
              <a:rPr lang="ru-RU" smtClean="0"/>
              <a:pPr/>
              <a:t>14.03.2022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46177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diagramData" Target="../diagrams/data5.xml"/><Relationship Id="rId7" Type="http://schemas.openxmlformats.org/officeDocument/2006/relationships/image" Target="../media/image15.jpeg"/><Relationship Id="rId12" Type="http://schemas.microsoft.com/office/2007/relationships/diagramDrawing" Target="../diagrams/drawing3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5.xml"/><Relationship Id="rId11" Type="http://schemas.openxmlformats.org/officeDocument/2006/relationships/image" Target="../media/image19.jpeg"/><Relationship Id="rId5" Type="http://schemas.openxmlformats.org/officeDocument/2006/relationships/diagramQuickStyle" Target="../diagrams/quickStyle5.xml"/><Relationship Id="rId10" Type="http://schemas.openxmlformats.org/officeDocument/2006/relationships/image" Target="../media/image18.jpeg"/><Relationship Id="rId4" Type="http://schemas.openxmlformats.org/officeDocument/2006/relationships/diagramLayout" Target="../diagrams/layout5.xml"/><Relationship Id="rId9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diagramData" Target="../diagrams/data6.xml"/><Relationship Id="rId7" Type="http://schemas.openxmlformats.org/officeDocument/2006/relationships/image" Target="../media/image2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10" Type="http://schemas.openxmlformats.org/officeDocument/2006/relationships/image" Target="../media/image23.jpeg"/><Relationship Id="rId4" Type="http://schemas.openxmlformats.org/officeDocument/2006/relationships/diagramLayout" Target="../diagrams/layout6.xml"/><Relationship Id="rId9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diagramData" Target="../diagrams/data7.xml"/><Relationship Id="rId7" Type="http://schemas.openxmlformats.org/officeDocument/2006/relationships/image" Target="../media/image24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10" Type="http://schemas.openxmlformats.org/officeDocument/2006/relationships/image" Target="../media/image27.jpeg"/><Relationship Id="rId4" Type="http://schemas.openxmlformats.org/officeDocument/2006/relationships/diagramLayout" Target="../diagrams/layout7.xml"/><Relationship Id="rId9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diagramData" Target="../diagrams/data8.xml"/><Relationship Id="rId7" Type="http://schemas.openxmlformats.org/officeDocument/2006/relationships/image" Target="../media/image28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eg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13" Type="http://schemas.openxmlformats.org/officeDocument/2006/relationships/image" Target="../media/image59.jpeg"/><Relationship Id="rId3" Type="http://schemas.openxmlformats.org/officeDocument/2006/relationships/diagramData" Target="../diagrams/data9.xml"/><Relationship Id="rId7" Type="http://schemas.openxmlformats.org/officeDocument/2006/relationships/image" Target="../media/image53.jpeg"/><Relationship Id="rId12" Type="http://schemas.openxmlformats.org/officeDocument/2006/relationships/image" Target="../media/image58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9.xml"/><Relationship Id="rId11" Type="http://schemas.openxmlformats.org/officeDocument/2006/relationships/image" Target="../media/image57.jpeg"/><Relationship Id="rId5" Type="http://schemas.openxmlformats.org/officeDocument/2006/relationships/diagramQuickStyle" Target="../diagrams/quickStyle9.xml"/><Relationship Id="rId10" Type="http://schemas.openxmlformats.org/officeDocument/2006/relationships/image" Target="../media/image56.jpeg"/><Relationship Id="rId4" Type="http://schemas.openxmlformats.org/officeDocument/2006/relationships/diagramLayout" Target="../diagrams/layout9.xml"/><Relationship Id="rId9" Type="http://schemas.openxmlformats.org/officeDocument/2006/relationships/image" Target="../media/image55.jpeg"/><Relationship Id="rId14" Type="http://schemas.openxmlformats.org/officeDocument/2006/relationships/image" Target="../media/image60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3" Type="http://schemas.openxmlformats.org/officeDocument/2006/relationships/image" Target="../media/image61.jpeg"/><Relationship Id="rId7" Type="http://schemas.openxmlformats.org/officeDocument/2006/relationships/image" Target="../media/image65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Relationship Id="rId9" Type="http://schemas.openxmlformats.org/officeDocument/2006/relationships/image" Target="../media/image67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eg"/><Relationship Id="rId3" Type="http://schemas.openxmlformats.org/officeDocument/2006/relationships/image" Target="../media/image68.jpeg"/><Relationship Id="rId7" Type="http://schemas.openxmlformats.org/officeDocument/2006/relationships/image" Target="../media/image72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png"/><Relationship Id="rId9" Type="http://schemas.openxmlformats.org/officeDocument/2006/relationships/image" Target="../media/image74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jpeg"/><Relationship Id="rId3" Type="http://schemas.openxmlformats.org/officeDocument/2006/relationships/image" Target="../media/image75.jpeg"/><Relationship Id="rId7" Type="http://schemas.openxmlformats.org/officeDocument/2006/relationships/image" Target="../media/image79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7" Type="http://schemas.openxmlformats.org/officeDocument/2006/relationships/image" Target="../media/image85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jpeg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jpeg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7" Type="http://schemas.openxmlformats.org/officeDocument/2006/relationships/image" Target="../media/image94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jpeg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jpeg"/><Relationship Id="rId3" Type="http://schemas.openxmlformats.org/officeDocument/2006/relationships/image" Target="../media/image95.jpeg"/><Relationship Id="rId7" Type="http://schemas.openxmlformats.org/officeDocument/2006/relationships/image" Target="../media/image99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jpeg"/><Relationship Id="rId5" Type="http://schemas.openxmlformats.org/officeDocument/2006/relationships/image" Target="../media/image97.jpeg"/><Relationship Id="rId4" Type="http://schemas.openxmlformats.org/officeDocument/2006/relationships/image" Target="../media/image96.jpeg"/><Relationship Id="rId9" Type="http://schemas.openxmlformats.org/officeDocument/2006/relationships/image" Target="../media/image101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3.jpeg"/><Relationship Id="rId4" Type="http://schemas.openxmlformats.org/officeDocument/2006/relationships/image" Target="../media/image102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diagramData" Target="../diagrams/data3.xml"/><Relationship Id="rId7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10" Type="http://schemas.openxmlformats.org/officeDocument/2006/relationships/image" Target="../media/image9.jpeg"/><Relationship Id="rId4" Type="http://schemas.openxmlformats.org/officeDocument/2006/relationships/diagramLayout" Target="../diagrams/layout3.xml"/><Relationship Id="rId9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3946A613-5299-4910-AACD-825DD96FFD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60" y="0"/>
            <a:ext cx="9135879" cy="6858000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8566BA89-9889-4E6C-A02C-BE889F0100AF}"/>
              </a:ext>
            </a:extLst>
          </p:cNvPr>
          <p:cNvSpPr/>
          <p:nvPr/>
        </p:nvSpPr>
        <p:spPr>
          <a:xfrm>
            <a:off x="3429583" y="3313861"/>
            <a:ext cx="184731" cy="5786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</a:pPr>
            <a:endParaRPr lang="ru-RU" sz="2400" dirty="0">
              <a:solidFill>
                <a:prstClr val="black"/>
              </a:solidFill>
              <a:latin typeface="Franklin Gothic Medium" panose="020B06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2919470" y="418641"/>
            <a:ext cx="5591118" cy="2198237"/>
          </a:xfrm>
        </p:spPr>
        <p:txBody>
          <a:bodyPr>
            <a:normAutofit/>
          </a:bodyPr>
          <a:lstStyle/>
          <a:p>
            <a:pPr algn="ctr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бюджетное общеобразовательное учреждение </a:t>
            </a:r>
            <a:b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Вельяминовская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средняя общеобразовательная школа</a:t>
            </a:r>
            <a:b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имени Заслуженного пилота Российской Федерации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b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кавалера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трех орденов Мужества</a:t>
            </a:r>
            <a:b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Леонида Семеновича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Филина</a:t>
            </a:r>
            <a:b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Карачевского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района Брянской области</a:t>
            </a:r>
            <a:b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20318" y="4460395"/>
            <a:ext cx="5894025" cy="2182775"/>
          </a:xfrm>
        </p:spPr>
        <p:txBody>
          <a:bodyPr>
            <a:normAutofit fontScale="92500" lnSpcReduction="10000"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ТЕМА: «Организация эффективного взаимодействия коллектива школы, куратора, муниципального и регионального координаторов в рамках проекта «500+» по созданию и реализации дорожных карт по преодолению рисков учебной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неуспешности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».                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Рисунок 13" descr="C:\Users\user\Desktop\фото фильм мчс\Рисунок2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67953" y="2375613"/>
            <a:ext cx="2442845" cy="16300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Рисунок 14" descr="C:\Users\user\Desktop\фото фильм мчс\IMG-20200922-WA0027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64614" y="2801775"/>
            <a:ext cx="2495550" cy="16586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Рисунок 15" descr="C:\Users\user\Desktop\фото фильм мчс\2bf7c19916af2fcbe44531e8ac0f58de__2000x2000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29583" y="2557462"/>
            <a:ext cx="2619375" cy="17430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2552666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F8AE3F28-5757-4BCE-A971-D397D22BCE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35879" cy="68580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Открытие Центра «Точка Роста»</a:t>
            </a: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16 сентября 2021 года на базе МБОУ </a:t>
            </a:r>
            <a:r>
              <a:rPr lang="ru-RU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Вельяминовская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СОШ им. Л.С. Филина прошло мероприятие по случаю открытия центра образования естественно-научной и технологической направленностей «Точка Роста» в рамках реализации национального проекта «Образование». </a:t>
            </a: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833" y="1626192"/>
            <a:ext cx="3038746" cy="1925542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83279" y="1626192"/>
            <a:ext cx="2808154" cy="2106116"/>
          </a:xfr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97133" y="1626192"/>
            <a:ext cx="2880911" cy="216068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05536" y="3976572"/>
            <a:ext cx="2944085" cy="220806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42333" y="3976572"/>
            <a:ext cx="2956881" cy="2217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34413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F8AE3F28-5757-4BCE-A971-D397D22BCE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35879" cy="6858000"/>
          </a:xfrm>
          <a:prstGeom prst="rect">
            <a:avLst/>
          </a:prstGeom>
        </p:spPr>
      </p:pic>
      <p:sp>
        <p:nvSpPr>
          <p:cNvPr id="13" name="Заголовок 1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Открытие центра «Точка Роста»</a:t>
            </a:r>
            <a:b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Оборудование -1 500 000 рублей</a:t>
            </a: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sz="half" idx="1"/>
            <p:extLst/>
          </p:nvPr>
        </p:nvGraphicFramePr>
        <p:xfrm>
          <a:off x="628650" y="1825625"/>
          <a:ext cx="38862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5" name="Объект 14"/>
          <p:cNvPicPr>
            <a:picLocks noGrp="1" noChangeAspect="1"/>
          </p:cNvPicPr>
          <p:nvPr>
            <p:ph sz="half" idx="2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4889" y="1377949"/>
            <a:ext cx="2098082" cy="2797443"/>
          </a:xfr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77277" y="1690689"/>
            <a:ext cx="2937298" cy="2202973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79486" y="1377950"/>
            <a:ext cx="3497791" cy="2623344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43500" y="4233433"/>
            <a:ext cx="2915797" cy="2186848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88973" y="4233433"/>
            <a:ext cx="3072458" cy="2304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41861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F8AE3F28-5757-4BCE-A971-D397D22BCE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35879" cy="6858000"/>
          </a:xfrm>
          <a:prstGeom prst="rect">
            <a:avLst/>
          </a:prstGeom>
        </p:spPr>
      </p:pic>
      <p:sp>
        <p:nvSpPr>
          <p:cNvPr id="13" name="Заголовок 1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  центра «Точка Роста» в урочной и внеурочной деятельности.</a:t>
            </a:r>
            <a:b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sz="half" idx="4294967295"/>
            <p:extLst/>
          </p:nvPr>
        </p:nvGraphicFramePr>
        <p:xfrm>
          <a:off x="0" y="5102912"/>
          <a:ext cx="1269242" cy="17550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26" name="Picture 2" descr="C:\Users\gurki\Desktop\точка роста\фото Точка Роста\фото точка роста\IMG-20220302-WA0007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46158" y="1271464"/>
            <a:ext cx="3521125" cy="2508965"/>
          </a:xfrm>
          <a:prstGeom prst="rect">
            <a:avLst/>
          </a:prstGeom>
          <a:noFill/>
        </p:spPr>
      </p:pic>
      <p:pic>
        <p:nvPicPr>
          <p:cNvPr id="1027" name="Picture 3" descr="C:\Users\gurki\Desktop\точка роста\фото Точка Роста\фото точка роста\20220228_140821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462818" y="1256460"/>
            <a:ext cx="4039737" cy="2783277"/>
          </a:xfrm>
          <a:prstGeom prst="rect">
            <a:avLst/>
          </a:prstGeom>
          <a:noFill/>
        </p:spPr>
      </p:pic>
      <p:pic>
        <p:nvPicPr>
          <p:cNvPr id="1028" name="Picture 4" descr="C:\Users\gurki\Desktop\точка роста\фото Точка Роста\фото точка роста\20220228_143309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92620" y="3794077"/>
            <a:ext cx="4161517" cy="2727381"/>
          </a:xfrm>
          <a:prstGeom prst="rect">
            <a:avLst/>
          </a:prstGeom>
          <a:noFill/>
        </p:spPr>
      </p:pic>
      <p:pic>
        <p:nvPicPr>
          <p:cNvPr id="1030" name="Picture 6" descr="C:\Users\gurki\Desktop\точка роста\фото Точка Роста\фото точка роста\j6kgZgPcGns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967785" y="3998792"/>
            <a:ext cx="3521123" cy="266131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341861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F8AE3F28-5757-4BCE-A971-D397D22BCE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40944"/>
            <a:ext cx="9135879" cy="6858000"/>
          </a:xfrm>
          <a:prstGeom prst="rect">
            <a:avLst/>
          </a:prstGeom>
        </p:spPr>
      </p:pic>
      <p:sp>
        <p:nvSpPr>
          <p:cNvPr id="13" name="Заголовок 1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  центра «Точка Роста» в урочной и внеурочной деятельности.</a:t>
            </a:r>
            <a:b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sz="half" idx="4294967295"/>
            <p:extLst/>
          </p:nvPr>
        </p:nvGraphicFramePr>
        <p:xfrm>
          <a:off x="0" y="5102912"/>
          <a:ext cx="1269242" cy="17550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050" name="Picture 2" descr="C:\Users\gurki\Desktop\точка роста\фото Точка Роста\фото точка роста\20220228_14093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60061" y="1337481"/>
            <a:ext cx="3603008" cy="2497540"/>
          </a:xfrm>
          <a:prstGeom prst="rect">
            <a:avLst/>
          </a:prstGeom>
          <a:noFill/>
        </p:spPr>
      </p:pic>
      <p:pic>
        <p:nvPicPr>
          <p:cNvPr id="2051" name="Picture 3" descr="C:\Users\gurki\Desktop\точка роста\фото Точка Роста\фото точка роста\IMG-20220228-WA0007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885899" y="1214651"/>
            <a:ext cx="3643952" cy="3425588"/>
          </a:xfrm>
          <a:prstGeom prst="rect">
            <a:avLst/>
          </a:prstGeom>
          <a:noFill/>
        </p:spPr>
      </p:pic>
      <p:pic>
        <p:nvPicPr>
          <p:cNvPr id="2052" name="Picture 4" descr="C:\Users\gurki\Desktop\точка роста\фото Точка Роста\фото точка роста\IMG-20220228-WA0009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160060" y="3920544"/>
            <a:ext cx="3193576" cy="2725914"/>
          </a:xfrm>
          <a:prstGeom prst="rect">
            <a:avLst/>
          </a:prstGeom>
          <a:noFill/>
        </p:spPr>
      </p:pic>
      <p:pic>
        <p:nvPicPr>
          <p:cNvPr id="2053" name="Picture 5" descr="C:\Users\gurki\Desktop\точка роста\фото Точка Роста\фото точка роста\vRC6NcVZUfc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544703" y="3962238"/>
            <a:ext cx="3179930" cy="263645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341861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F8AE3F28-5757-4BCE-A971-D397D22BCE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60" y="0"/>
            <a:ext cx="9135879" cy="68580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Мероприятия 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1846021507"/>
              </p:ext>
            </p:extLst>
          </p:nvPr>
        </p:nvGraphicFramePr>
        <p:xfrm>
          <a:off x="669592" y="1537855"/>
          <a:ext cx="7837099" cy="45981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cxnSp>
        <p:nvCxnSpPr>
          <p:cNvPr id="6" name="Прямая со стрелкой 5"/>
          <p:cNvCxnSpPr/>
          <p:nvPr/>
        </p:nvCxnSpPr>
        <p:spPr>
          <a:xfrm rot="16200000" flipH="1">
            <a:off x="3979771" y="3565582"/>
            <a:ext cx="873456" cy="77792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Прямоугольник 6"/>
          <p:cNvSpPr/>
          <p:nvPr/>
        </p:nvSpPr>
        <p:spPr>
          <a:xfrm>
            <a:off x="5056910" y="3713018"/>
            <a:ext cx="2770909" cy="268778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Повышена скорости  интернета  к началу 2021-2022 учебного  года (до 100 </a:t>
            </a:r>
            <a:r>
              <a:rPr lang="ru-RU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мбит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/с),                          13 рабочих мест педагогов обеспечено выходом в интернет </a:t>
            </a:r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2" descr="D:\през\u5-dSm_1taY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364180" y="1343890"/>
            <a:ext cx="4253346" cy="2202873"/>
          </a:xfrm>
          <a:prstGeom prst="rect">
            <a:avLst/>
          </a:prstGeom>
          <a:noFill/>
        </p:spPr>
      </p:pic>
      <p:pic>
        <p:nvPicPr>
          <p:cNvPr id="2050" name="Picture 2" descr="D:\през\WZoTgfRFYF0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89709" y="3574473"/>
            <a:ext cx="3283527" cy="254923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739448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F8AE3F28-5757-4BCE-A971-D397D22BCE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121" y="0"/>
            <a:ext cx="9135879" cy="6858000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Мероприятие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341194" y="1787858"/>
            <a:ext cx="2743200" cy="315263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Участие педагогов в международных, федеральных, региональных  проектах и в </a:t>
            </a:r>
            <a:r>
              <a:rPr lang="ru-RU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грантовой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деятельности для расширения возможностей развития ресурсной базы.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2961563" y="2797791"/>
            <a:ext cx="1146412" cy="98263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4" name="Picture 2" descr="C:\Users\gurki\Desktop\точка роста\фото Точка Роста\фото точка роста\-5285160654950480296_121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157225" y="1596788"/>
            <a:ext cx="4440865" cy="448527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392700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F8AE3F28-5757-4BCE-A971-D397D22BCE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" y="0"/>
            <a:ext cx="9135879" cy="6858000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 математики – победитель муниципального этапа конкурса </a:t>
            </a:r>
            <a:b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«Учитель года -2021»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509" y="4193177"/>
            <a:ext cx="2871907" cy="2462395"/>
          </a:xfr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23" y="1602838"/>
            <a:ext cx="2899560" cy="247804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3389" y="1639594"/>
            <a:ext cx="2719944" cy="232958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3346" y="1602839"/>
            <a:ext cx="3193438" cy="231524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2169" y="4059620"/>
            <a:ext cx="3074154" cy="259595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392700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F8AE3F28-5757-4BCE-A971-D397D22BCE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" y="0"/>
            <a:ext cx="9135879" cy="6858000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 русского языка и литературы  – победитель муниципального этапа конкурса </a:t>
            </a:r>
            <a:b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«Учитель года -2022»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D:\Новая папка\IMG-20220314-WA000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3345" y="1676401"/>
            <a:ext cx="2804950" cy="2382982"/>
          </a:xfrm>
          <a:prstGeom prst="rect">
            <a:avLst/>
          </a:prstGeom>
          <a:noFill/>
        </p:spPr>
      </p:pic>
      <p:pic>
        <p:nvPicPr>
          <p:cNvPr id="1028" name="Picture 4" descr="D:\Новая папка\IMG-20220314-WA000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35083" y="1701338"/>
            <a:ext cx="2187740" cy="2642061"/>
          </a:xfrm>
          <a:prstGeom prst="rect">
            <a:avLst/>
          </a:prstGeom>
          <a:noFill/>
        </p:spPr>
      </p:pic>
      <p:pic>
        <p:nvPicPr>
          <p:cNvPr id="1029" name="Picture 5" descr="D:\Новая папка\IMG-20220314-WA000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06538" y="4172990"/>
            <a:ext cx="2080952" cy="2449484"/>
          </a:xfrm>
          <a:prstGeom prst="rect">
            <a:avLst/>
          </a:prstGeom>
          <a:noFill/>
        </p:spPr>
      </p:pic>
      <p:pic>
        <p:nvPicPr>
          <p:cNvPr id="1030" name="Picture 6" descr="D:\Новая папка\IMG-20220314-WA0004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471351" y="4026130"/>
            <a:ext cx="2975957" cy="2568634"/>
          </a:xfrm>
          <a:prstGeom prst="rect">
            <a:avLst/>
          </a:prstGeom>
          <a:noFill/>
        </p:spPr>
      </p:pic>
      <p:pic>
        <p:nvPicPr>
          <p:cNvPr id="1031" name="Picture 7" descr="D:\Новая папка\IMG-20220314-WA000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41964" y="1690255"/>
            <a:ext cx="3269671" cy="257694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392700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F8AE3F28-5757-4BCE-A971-D397D22BCE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121" y="0"/>
            <a:ext cx="9135879" cy="6858000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Мероприятие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696036" y="3125339"/>
            <a:ext cx="2306472" cy="212904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Школьные методические семинары, мастер-классы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517409" y="1965278"/>
            <a:ext cx="3575713" cy="105087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«Использование образовательных платформ как средство повышения качества обучения»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531057" y="3398293"/>
            <a:ext cx="3698543" cy="92804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«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Разработка и использование </a:t>
            </a:r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Google 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форм в современном проектировании урока»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4572000" y="4831307"/>
            <a:ext cx="3684896" cy="106452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«Использование информационно-коммуникационных технологий при подготовке обучающихся к ОГЭ и ЕГЭ»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92700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F8AE3F28-5757-4BCE-A971-D397D22BCE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121" y="0"/>
            <a:ext cx="9135879" cy="6858000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Мероприятие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1172467" y="1413785"/>
            <a:ext cx="2306472" cy="212904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Школьные методические семинары, мастер-классы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9704" y="1187355"/>
            <a:ext cx="3634441" cy="24293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9306" y="3803756"/>
            <a:ext cx="3684897" cy="30542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0" name="Picture 4" descr="F:\фото точка роста\BqLvWTwkycY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86327" y="3193575"/>
            <a:ext cx="4097362" cy="24429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392700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F8AE3F28-5757-4BCE-A971-D397D22BCE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60" y="0"/>
            <a:ext cx="9135879" cy="68580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МБОУ </a:t>
            </a:r>
            <a:r>
              <a:rPr lang="ru-RU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Вельяминовская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СОШ им. </a:t>
            </a:r>
            <a:r>
              <a:rPr lang="ru-RU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Л.С.Филина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получила статус школы </a:t>
            </a:r>
            <a:b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низкими образовательными результатами с сентября 2020 года.</a:t>
            </a:r>
            <a:b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261474278"/>
              </p:ext>
            </p:extLst>
          </p:nvPr>
        </p:nvGraphicFramePr>
        <p:xfrm>
          <a:off x="628650" y="1825625"/>
          <a:ext cx="78867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xmlns="" val="147480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F8AE3F28-5757-4BCE-A971-D397D22BCE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60" y="0"/>
            <a:ext cx="9135879" cy="68580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Конечные результаты реализации программы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ru-RU" sz="18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777923" y="2729551"/>
            <a:ext cx="3821374" cy="317992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Повышение качества образования и воспитания, что обеспечивает повышение уровня </a:t>
            </a:r>
            <a:r>
              <a:rPr lang="ru-RU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конкурентноспособности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и мобильности выпускников школы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4790363" y="2770496"/>
            <a:ext cx="3643953" cy="316627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Оснащение кабинетов в соответствии с требованиями ФГОС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63799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F8AE3F28-5757-4BCE-A971-D397D22BCE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60" y="0"/>
            <a:ext cx="9135879" cy="68580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</a:t>
            </a:r>
            <a:r>
              <a:rPr lang="ru-RU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антирисковых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мер по повышению уровня вовлеченности родителей в учебно-воспитательный процесс</a:t>
            </a:r>
            <a:endParaRPr lang="ru-RU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1800" b="1" i="1" dirty="0" smtClean="0">
                <a:latin typeface="Times New Roman" pitchFamily="18" charset="0"/>
                <a:cs typeface="Times New Roman" pitchFamily="18" charset="0"/>
              </a:rPr>
              <a:t>Цель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– повышение уровня вовлечённости родителей в учебно-воспитательный процесс школы</a:t>
            </a:r>
          </a:p>
          <a:p>
            <a:r>
              <a:rPr lang="ru-RU" sz="1800" b="1" i="1" dirty="0" smtClean="0">
                <a:latin typeface="Times New Roman" pitchFamily="18" charset="0"/>
                <a:cs typeface="Times New Roman" pitchFamily="18" charset="0"/>
              </a:rPr>
              <a:t>Задачи:</a:t>
            </a:r>
            <a:endParaRPr lang="ru-RU" sz="18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941695" y="2729551"/>
            <a:ext cx="3248167" cy="317992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Совершенствование </a:t>
            </a:r>
            <a:r>
              <a:rPr lang="ru-RU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внутришкольной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системы управления качеством образования на основе разработанной «Дорожной карты»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4790363" y="2770496"/>
            <a:ext cx="3179929" cy="316627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Мотивировать, повысить инициативность родителей (законных представителей) к участию в образовательном процессе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63799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F8AE3F28-5757-4BCE-A971-D397D22BCE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60" y="0"/>
            <a:ext cx="9135879" cy="68580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Дорожная карта реализации программы </a:t>
            </a:r>
            <a:r>
              <a:rPr lang="ru-RU" sz="1800" b="1" dirty="0" err="1" smtClean="0">
                <a:latin typeface="Times New Roman" pitchFamily="18" charset="0"/>
                <a:cs typeface="Times New Roman" pitchFamily="18" charset="0"/>
              </a:rPr>
              <a:t>антирисковых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 мер по повышению уровня вовлеченности родителей в учебно-воспитательный процесс                                           МБОУ </a:t>
            </a:r>
            <a:r>
              <a:rPr lang="ru-RU" sz="1800" b="1" dirty="0" err="1" smtClean="0">
                <a:latin typeface="Times New Roman" pitchFamily="18" charset="0"/>
                <a:cs typeface="Times New Roman" pitchFamily="18" charset="0"/>
              </a:rPr>
              <a:t>Вельяминовская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 СОШ им. Л.С. Филина</a:t>
            </a: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endParaRPr lang="ru-RU" sz="18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7" name="Содержимое 6"/>
          <p:cNvGraphicFramePr>
            <a:graphicFrameLocks noGrp="1"/>
          </p:cNvGraphicFramePr>
          <p:nvPr>
            <p:ph idx="1"/>
          </p:nvPr>
        </p:nvGraphicFramePr>
        <p:xfrm>
          <a:off x="0" y="1429790"/>
          <a:ext cx="9144000" cy="522185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1186"/>
                <a:gridCol w="1439937"/>
                <a:gridCol w="2660752"/>
                <a:gridCol w="1485004"/>
                <a:gridCol w="1513121"/>
                <a:gridCol w="1524000"/>
              </a:tblGrid>
              <a:tr h="829808">
                <a:tc>
                  <a:txBody>
                    <a:bodyPr/>
                    <a:lstStyle/>
                    <a:p>
                      <a:r>
                        <a:rPr lang="ru-RU" dirty="0" smtClean="0"/>
                        <a:t>№ </a:t>
                      </a:r>
                      <a:r>
                        <a:rPr lang="ru-RU" dirty="0" err="1" smtClean="0"/>
                        <a:t>п</a:t>
                      </a:r>
                      <a:r>
                        <a:rPr lang="ru-RU" dirty="0" smtClean="0"/>
                        <a:t>/</a:t>
                      </a:r>
                      <a:r>
                        <a:rPr lang="ru-RU" dirty="0" err="1" smtClean="0"/>
                        <a:t>п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Задача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Мероприятие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Сроки реализации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Ответственные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Участники</a:t>
                      </a:r>
                      <a:endParaRPr lang="ru-RU" dirty="0"/>
                    </a:p>
                  </a:txBody>
                  <a:tcPr/>
                </a:tc>
              </a:tr>
              <a:tr h="4307457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1.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Выявить  уровень удовлетворенности родителей работой школы  и педагогического коллектива.</a:t>
                      </a:r>
                      <a:endParaRPr lang="ru-RU" sz="1800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Изучение удовлетворённости родителей работой образовательного учреждения по методике Е. Н. Степанова</a:t>
                      </a:r>
                    </a:p>
                    <a:p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12-16 апреля 2021 г.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Педагог-психолог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Родители, педагог-психолог, классные руководители 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463799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F8AE3F28-5757-4BCE-A971-D397D22BCE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60" y="0"/>
            <a:ext cx="9135879" cy="68580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endParaRPr lang="ru-RU" sz="18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7" name="Содержимое 6"/>
          <p:cNvGraphicFramePr>
            <a:graphicFrameLocks noGrp="1"/>
          </p:cNvGraphicFramePr>
          <p:nvPr>
            <p:ph idx="1"/>
          </p:nvPr>
        </p:nvGraphicFramePr>
        <p:xfrm>
          <a:off x="0" y="1219201"/>
          <a:ext cx="9144000" cy="57113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1186"/>
                <a:gridCol w="1439937"/>
                <a:gridCol w="2660752"/>
                <a:gridCol w="1485004"/>
                <a:gridCol w="1513121"/>
                <a:gridCol w="1524000"/>
              </a:tblGrid>
              <a:tr h="899696">
                <a:tc>
                  <a:txBody>
                    <a:bodyPr/>
                    <a:lstStyle/>
                    <a:p>
                      <a:r>
                        <a:rPr lang="ru-RU" dirty="0" smtClean="0"/>
                        <a:t>№ </a:t>
                      </a:r>
                      <a:r>
                        <a:rPr lang="ru-RU" dirty="0" err="1" smtClean="0"/>
                        <a:t>п</a:t>
                      </a:r>
                      <a:r>
                        <a:rPr lang="ru-RU" dirty="0" smtClean="0"/>
                        <a:t>/</a:t>
                      </a:r>
                      <a:r>
                        <a:rPr lang="ru-RU" dirty="0" err="1" smtClean="0"/>
                        <a:t>п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Задача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Мероприятие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Сроки реализации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Ответственные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Участники</a:t>
                      </a:r>
                      <a:endParaRPr lang="ru-RU" dirty="0"/>
                    </a:p>
                  </a:txBody>
                  <a:tcPr/>
                </a:tc>
              </a:tr>
              <a:tr h="2189261">
                <a:tc rowSpan="3">
                  <a:txBody>
                    <a:bodyPr/>
                    <a:lstStyle/>
                    <a:p>
                      <a:r>
                        <a:rPr lang="ru-RU" sz="1400" dirty="0" smtClean="0"/>
                        <a:t>2.</a:t>
                      </a:r>
                      <a:endParaRPr lang="ru-RU" sz="1400" dirty="0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Мотивировать, повысить инициативность  родителей (законных представителей)к участию  в образовательном процессе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Организация диагностической работы по изучению семей:</a:t>
                      </a:r>
                    </a:p>
                    <a:p>
                      <a:pPr lvl="0"/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-оформление социальных паспортов семей учащихся;</a:t>
                      </a:r>
                    </a:p>
                    <a:p>
                      <a:pPr lvl="0"/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-составление банка данных о семьях социального риска;</a:t>
                      </a:r>
                    </a:p>
                    <a:p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-анкетирование и тестирование учащихся  по темам «Я и моя семья», «Кинетический рисунок семьи», «Анализ тревожности»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Апрель-Сентябрь </a:t>
                      </a:r>
                    </a:p>
                    <a:p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2021 г.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Педагог-психолог, социальный педагог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Семьи обучающихся, классные руководители, педагог-психолог, социальный педагог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134954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Психолого-педагогическое консультирование</a:t>
                      </a:r>
                    </a:p>
                    <a:p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семей учащихся, нуждающихся в педагогической и психологической поддержке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В течение года 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Педагог-психолог 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Педагог-психолог, педагоги, родители, классные руководители 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120029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Работа по организации совместной общественно-значимой деятельности и досуга родителей и учащихся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Апрель-сентябрь 2021 г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Заместитель директора по воспитательной работе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Родители, обучающиеся, классные руководители, педагоги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681643" y="249382"/>
            <a:ext cx="811322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Дорожная карта реализации программы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антирисковых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мер по повышению уровня вовлеченности родителей в учебно-воспитательный процесс                                                                                                                              МБОУ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Вельяминовская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СОШ им. Л.С. Филина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63799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F8AE3F28-5757-4BCE-A971-D397D22BCE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35879" cy="68580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endParaRPr lang="ru-RU" sz="18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7" name="Содержимое 6"/>
          <p:cNvGraphicFramePr>
            <a:graphicFrameLocks noGrp="1"/>
          </p:cNvGraphicFramePr>
          <p:nvPr>
            <p:ph idx="1"/>
          </p:nvPr>
        </p:nvGraphicFramePr>
        <p:xfrm>
          <a:off x="180109" y="845126"/>
          <a:ext cx="8728364" cy="6233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2618"/>
                <a:gridCol w="1399309"/>
                <a:gridCol w="2499863"/>
                <a:gridCol w="1417504"/>
                <a:gridCol w="1444343"/>
                <a:gridCol w="1454727"/>
              </a:tblGrid>
              <a:tr h="906270">
                <a:tc>
                  <a:txBody>
                    <a:bodyPr/>
                    <a:lstStyle/>
                    <a:p>
                      <a:r>
                        <a:rPr lang="ru-RU" dirty="0" smtClean="0"/>
                        <a:t>№ </a:t>
                      </a:r>
                      <a:r>
                        <a:rPr lang="ru-RU" dirty="0" err="1" smtClean="0"/>
                        <a:t>п</a:t>
                      </a:r>
                      <a:r>
                        <a:rPr lang="ru-RU" dirty="0" smtClean="0"/>
                        <a:t>/</a:t>
                      </a:r>
                      <a:r>
                        <a:rPr lang="ru-RU" dirty="0" err="1" smtClean="0"/>
                        <a:t>п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Задача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Мероприятие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Сроки реализации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Ответственные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Участники</a:t>
                      </a:r>
                      <a:endParaRPr lang="ru-RU" dirty="0"/>
                    </a:p>
                  </a:txBody>
                  <a:tcPr/>
                </a:tc>
              </a:tr>
              <a:tr h="1857854">
                <a:tc rowSpan="4">
                  <a:txBody>
                    <a:bodyPr/>
                    <a:lstStyle/>
                    <a:p>
                      <a:r>
                        <a:rPr lang="ru-RU" sz="1300" dirty="0" smtClean="0">
                          <a:latin typeface="Times New Roman" pitchFamily="18" charset="0"/>
                          <a:cs typeface="Times New Roman" pitchFamily="18" charset="0"/>
                        </a:rPr>
                        <a:t>2.</a:t>
                      </a:r>
                      <a:endParaRPr lang="ru-RU" sz="13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rowSpan="4">
                  <a:txBody>
                    <a:bodyPr/>
                    <a:lstStyle/>
                    <a:p>
                      <a:r>
                        <a:rPr lang="ru-RU" sz="13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Мотивировать, повысить инициативность  родителей (законных представителей)к участию  в образовательном процессе</a:t>
                      </a:r>
                      <a:endParaRPr lang="ru-RU" sz="13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3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Индивидуальные встречи с родителями по проблемным вопросам (недовольство преподаванием, взаимоотношениями в детском коллективе и др.), проведение бесед по контролю знаний и помощи в выполнении домашних заданий.</a:t>
                      </a:r>
                      <a:endParaRPr lang="ru-RU" sz="13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3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 течение года </a:t>
                      </a:r>
                      <a:endParaRPr lang="ru-RU" sz="13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3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Заместитель директора по УР, заместитель директора по ВР, педагог-психолог</a:t>
                      </a:r>
                      <a:endParaRPr lang="ru-RU" sz="13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3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Классные руководители, педагоги, родители, педагог-психолог</a:t>
                      </a:r>
                      <a:endParaRPr lang="ru-RU" sz="13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107242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Оперативная связь с родителями посредством </a:t>
                      </a:r>
                      <a:r>
                        <a:rPr lang="ru-RU" sz="1300" kern="1200" dirty="0" err="1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Мессенджеров</a:t>
                      </a:r>
                      <a:r>
                        <a:rPr lang="ru-RU" sz="13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, электронной почты, контроля за дневниками.</a:t>
                      </a:r>
                    </a:p>
                    <a:p>
                      <a:endParaRPr lang="ru-RU" sz="1300" kern="1200" dirty="0" smtClean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3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В течение года </a:t>
                      </a:r>
                      <a:endParaRPr lang="ru-RU" sz="13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3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Заместитель директора по УР, классные руководители </a:t>
                      </a:r>
                      <a:endParaRPr lang="ru-RU" sz="13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3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Педагоги, классные руководители, родители</a:t>
                      </a:r>
                      <a:endParaRPr lang="ru-RU" sz="13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107242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Проведение Недели здоровья для учащихся и родителей.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3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 раз в четверть</a:t>
                      </a:r>
                      <a:endParaRPr lang="ru-RU" sz="13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3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Заместитель директора по воспитательной работе</a:t>
                      </a:r>
                      <a:endParaRPr lang="ru-RU" sz="13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3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Родители, обучающиеся, классные руководители, педагоги</a:t>
                      </a:r>
                      <a:endParaRPr lang="ru-RU" sz="13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1268778">
                <a:tc vMerge="1">
                  <a:txBody>
                    <a:bodyPr/>
                    <a:lstStyle/>
                    <a:p>
                      <a:endParaRPr lang="ru-RU" sz="14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Вовлечение родителей в </a:t>
                      </a:r>
                      <a:r>
                        <a:rPr lang="ru-RU" sz="1300" kern="1200" dirty="0" err="1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профориентационную</a:t>
                      </a:r>
                      <a:r>
                        <a:rPr lang="ru-RU" sz="13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работу, проведение для учащихся мастер-классов, знакомство с профессиями родителей.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300" kern="1200" dirty="0" smtClean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3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Апрель </a:t>
                      </a:r>
                      <a:endParaRPr lang="ru-RU" sz="13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300" dirty="0" smtClean="0">
                          <a:latin typeface="Times New Roman" pitchFamily="18" charset="0"/>
                          <a:cs typeface="Times New Roman" pitchFamily="18" charset="0"/>
                        </a:rPr>
                        <a:t>Заместитель</a:t>
                      </a:r>
                      <a:r>
                        <a:rPr lang="ru-RU" sz="13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300" dirty="0" smtClean="0">
                          <a:latin typeface="Times New Roman" pitchFamily="18" charset="0"/>
                          <a:cs typeface="Times New Roman" pitchFamily="18" charset="0"/>
                        </a:rPr>
                        <a:t>директора по воспитательной</a:t>
                      </a:r>
                      <a:r>
                        <a:rPr lang="ru-RU" sz="13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работе </a:t>
                      </a:r>
                      <a:endParaRPr lang="ru-RU" sz="13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3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Родители, классные руководители, обучающиеся, педагоги</a:t>
                      </a:r>
                      <a:endParaRPr lang="ru-RU" sz="13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601287" y="0"/>
            <a:ext cx="8113222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Дорожная карта реализации программы </a:t>
            </a:r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антирисковых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мер по повышению уровня вовлеченности родителей в учебно-воспитательный процесс                                                                                                                              МБОУ </a:t>
            </a:r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Вельяминовская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СОШ им. Л.С. Филина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63799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F8AE3F28-5757-4BCE-A971-D397D22BCE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121" y="0"/>
            <a:ext cx="9135879" cy="6858000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Мероприятие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382137" y="2797793"/>
            <a:ext cx="2306472" cy="212904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Изучение уровня удовлетворённости родителей работой образовательного учреждения по методике Е.Н. Степанова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8" name="Содержимое 7"/>
          <p:cNvGraphicFramePr>
            <a:graphicFrameLocks noGrp="1"/>
          </p:cNvGraphicFramePr>
          <p:nvPr>
            <p:ph idx="1"/>
          </p:nvPr>
        </p:nvGraphicFramePr>
        <p:xfrm>
          <a:off x="574059" y="1825625"/>
          <a:ext cx="78867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xmlns="" val="1392700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F8AE3F28-5757-4BCE-A971-D397D22BCE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35879" cy="68580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Мероприятие </a:t>
            </a:r>
            <a:r>
              <a:rPr lang="ru-RU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7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idx="1"/>
          </p:nvPr>
        </p:nvSpPr>
        <p:spPr>
          <a:xfrm>
            <a:off x="628649" y="1825624"/>
            <a:ext cx="7751075" cy="4561527"/>
          </a:xfrm>
        </p:spPr>
        <p:txBody>
          <a:bodyPr/>
          <a:lstStyle/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/>
          </a:p>
        </p:txBody>
      </p:sp>
      <p:sp>
        <p:nvSpPr>
          <p:cNvPr id="10" name="Овал 9"/>
          <p:cNvSpPr/>
          <p:nvPr/>
        </p:nvSpPr>
        <p:spPr>
          <a:xfrm>
            <a:off x="1569493" y="2797791"/>
            <a:ext cx="45719" cy="5459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286603" y="2101754"/>
            <a:ext cx="4326961" cy="363402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Организация диагностической работы по изучению семей:</a:t>
            </a:r>
          </a:p>
          <a:p>
            <a:pPr lvl="0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-оформление социальных паспортов семей учащихся;</a:t>
            </a:r>
          </a:p>
          <a:p>
            <a:pPr lvl="0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-составление банка данных о семьях социального риска;</a:t>
            </a:r>
          </a:p>
          <a:p>
            <a:pPr lvl="0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-анкетирование и тестирование учащихся  по темам «Я и моя семья», «Кинетический рисунок семьи», «Анализ тревожности».</a:t>
            </a:r>
          </a:p>
          <a:p>
            <a:pPr algn="ctr"/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5514109" y="2479963"/>
            <a:ext cx="2964873" cy="271549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Использование результатов диагностической работы  для корректировки организации и проведения  образовательного и воспитательного процессов в школе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7" name="Прямая со стрелкой 16"/>
          <p:cNvCxnSpPr/>
          <p:nvPr/>
        </p:nvCxnSpPr>
        <p:spPr>
          <a:xfrm rot="16200000" flipH="1">
            <a:off x="4509655" y="3041072"/>
            <a:ext cx="1094509" cy="66501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076909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F8AE3F28-5757-4BCE-A971-D397D22BCE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35879" cy="68580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Мероприятие </a:t>
            </a:r>
            <a:r>
              <a:rPr lang="ru-RU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7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idx="1"/>
          </p:nvPr>
        </p:nvSpPr>
        <p:spPr>
          <a:xfrm>
            <a:off x="628649" y="1825624"/>
            <a:ext cx="7751075" cy="4561527"/>
          </a:xfrm>
        </p:spPr>
        <p:txBody>
          <a:bodyPr/>
          <a:lstStyle/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/>
          </a:p>
        </p:txBody>
      </p:sp>
      <p:sp>
        <p:nvSpPr>
          <p:cNvPr id="10" name="Овал 9"/>
          <p:cNvSpPr/>
          <p:nvPr/>
        </p:nvSpPr>
        <p:spPr>
          <a:xfrm>
            <a:off x="1569493" y="2797791"/>
            <a:ext cx="45719" cy="5459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80568" y="1856510"/>
            <a:ext cx="4160706" cy="296487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Психолого-педагогическое консультирование</a:t>
            </a:r>
          </a:p>
          <a:p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семей учащихся, нуждающихся в педагогической и психологической поддержке</a:t>
            </a:r>
          </a:p>
          <a:p>
            <a:pPr algn="ctr"/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5514109" y="2479963"/>
            <a:ext cx="2964873" cy="333894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Предотвращение болезненных состояний, трудностей в развитии, обучении,              воспитании               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7" name="Прямая со стрелкой 16"/>
          <p:cNvCxnSpPr/>
          <p:nvPr/>
        </p:nvCxnSpPr>
        <p:spPr>
          <a:xfrm rot="16200000" flipH="1">
            <a:off x="4509655" y="3041072"/>
            <a:ext cx="1094509" cy="66501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076909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F8AE3F28-5757-4BCE-A971-D397D22BCE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60" y="0"/>
            <a:ext cx="9135879" cy="68580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Мероприятие </a:t>
            </a:r>
            <a:r>
              <a:rPr lang="ru-RU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7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idx="1"/>
          </p:nvPr>
        </p:nvSpPr>
        <p:spPr>
          <a:xfrm>
            <a:off x="628649" y="1825624"/>
            <a:ext cx="7751075" cy="4561527"/>
          </a:xfrm>
        </p:spPr>
        <p:txBody>
          <a:bodyPr/>
          <a:lstStyle/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/>
          </a:p>
        </p:txBody>
      </p:sp>
      <p:sp>
        <p:nvSpPr>
          <p:cNvPr id="10" name="Овал 9"/>
          <p:cNvSpPr/>
          <p:nvPr/>
        </p:nvSpPr>
        <p:spPr>
          <a:xfrm>
            <a:off x="1569493" y="2797791"/>
            <a:ext cx="45719" cy="5459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263236" y="660882"/>
            <a:ext cx="2058951" cy="300250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Работа по организации общественно-значимой деятельности и досуга родителей и обучающихся 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4" name="Picture 4" descr="F:\фото точка роста\3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11187" y="3532460"/>
            <a:ext cx="3159883" cy="2806856"/>
          </a:xfrm>
          <a:prstGeom prst="rect">
            <a:avLst/>
          </a:prstGeom>
          <a:noFill/>
        </p:spPr>
      </p:pic>
      <p:pic>
        <p:nvPicPr>
          <p:cNvPr id="5125" name="Picture 5" descr="F:\фото точка роста\4blviEnoXdI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38483" y="1037229"/>
            <a:ext cx="1842449" cy="2470245"/>
          </a:xfrm>
          <a:prstGeom prst="rect">
            <a:avLst/>
          </a:prstGeom>
          <a:noFill/>
        </p:spPr>
      </p:pic>
      <p:pic>
        <p:nvPicPr>
          <p:cNvPr id="5126" name="Picture 6" descr="F:\фото точка роста\eJKkMS-PV0o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21818" y="3521122"/>
            <a:ext cx="2631685" cy="2756847"/>
          </a:xfrm>
          <a:prstGeom prst="rect">
            <a:avLst/>
          </a:prstGeom>
          <a:noFill/>
        </p:spPr>
      </p:pic>
      <p:pic>
        <p:nvPicPr>
          <p:cNvPr id="16" name="Объект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90364" y="1173707"/>
            <a:ext cx="3111690" cy="2262717"/>
          </a:xfrm>
          <a:prstGeom prst="rect">
            <a:avLst/>
          </a:prstGeom>
        </p:spPr>
      </p:pic>
      <p:sp>
        <p:nvSpPr>
          <p:cNvPr id="12" name="Скругленный прямоугольник 11"/>
          <p:cNvSpPr/>
          <p:nvPr/>
        </p:nvSpPr>
        <p:spPr>
          <a:xfrm>
            <a:off x="355876" y="3855492"/>
            <a:ext cx="1897039" cy="265614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Активизация деятельности родителей по проведению общественно-значимых  мероприятий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4" name="Прямая со стрелкой 13"/>
          <p:cNvCxnSpPr/>
          <p:nvPr/>
        </p:nvCxnSpPr>
        <p:spPr>
          <a:xfrm rot="5400000">
            <a:off x="1357746" y="3726873"/>
            <a:ext cx="152400" cy="1385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076909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F8AE3F28-5757-4BCE-A971-D397D22BCE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35879" cy="68580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Мероприятие </a:t>
            </a:r>
            <a:r>
              <a:rPr lang="ru-RU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7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idx="1"/>
          </p:nvPr>
        </p:nvSpPr>
        <p:spPr>
          <a:xfrm>
            <a:off x="628649" y="1825624"/>
            <a:ext cx="7751075" cy="4561527"/>
          </a:xfrm>
        </p:spPr>
        <p:txBody>
          <a:bodyPr/>
          <a:lstStyle/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/>
          </a:p>
        </p:txBody>
      </p:sp>
      <p:sp>
        <p:nvSpPr>
          <p:cNvPr id="10" name="Овал 9"/>
          <p:cNvSpPr/>
          <p:nvPr/>
        </p:nvSpPr>
        <p:spPr>
          <a:xfrm>
            <a:off x="1569493" y="2797791"/>
            <a:ext cx="45719" cy="5459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535986" y="1870365"/>
            <a:ext cx="4160706" cy="369916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Индивидуальные встречи с родителями по проблемным вопросам (недовольство преподаванием, взаимоотношениями в детском коллективе и др.), проведение бесед по контролю знаний и помощи в выполнении домашних заданий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5264727" y="3740727"/>
            <a:ext cx="3214255" cy="26323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Определенная мера «исправления» неудовлетворительных и нежелательных отметок, складывание благоприятной атмосферы в ученическом коллективе и во взаимоотношениях учителей с родителями 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7" name="Прямая со стрелкой 16"/>
          <p:cNvCxnSpPr/>
          <p:nvPr/>
        </p:nvCxnSpPr>
        <p:spPr>
          <a:xfrm rot="16200000" flipH="1">
            <a:off x="4509655" y="3041072"/>
            <a:ext cx="1094509" cy="66501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4" name="Picture 2" descr="D:\през\IMG-20211021-WA000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70418" y="1039091"/>
            <a:ext cx="1891145" cy="252152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076909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F8AE3F28-5757-4BCE-A971-D397D22BCE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60" y="27710"/>
            <a:ext cx="9135879" cy="68580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действий</a:t>
            </a:r>
            <a:endParaRPr lang="ru-RU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1846021507"/>
              </p:ext>
            </p:extLst>
          </p:nvPr>
        </p:nvGraphicFramePr>
        <p:xfrm>
          <a:off x="587706" y="1866569"/>
          <a:ext cx="78867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xmlns="" val="1739448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F8AE3F28-5757-4BCE-A971-D397D22BCE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60" y="0"/>
            <a:ext cx="9135879" cy="68580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Мероприятие </a:t>
            </a:r>
            <a:r>
              <a:rPr lang="ru-RU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7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idx="1"/>
          </p:nvPr>
        </p:nvSpPr>
        <p:spPr>
          <a:xfrm>
            <a:off x="628649" y="1825624"/>
            <a:ext cx="7751075" cy="4561527"/>
          </a:xfrm>
        </p:spPr>
        <p:txBody>
          <a:bodyPr/>
          <a:lstStyle/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/>
          </a:p>
        </p:txBody>
      </p:sp>
      <p:sp>
        <p:nvSpPr>
          <p:cNvPr id="10" name="Овал 9"/>
          <p:cNvSpPr/>
          <p:nvPr/>
        </p:nvSpPr>
        <p:spPr>
          <a:xfrm>
            <a:off x="1569493" y="2797791"/>
            <a:ext cx="45719" cy="5459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696863" y="1238016"/>
            <a:ext cx="2306472" cy="24429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Проведение Недели Здоровья для обучающихся и родителей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F:\фото точка роста\1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14463" y="1228299"/>
            <a:ext cx="2447149" cy="4544704"/>
          </a:xfrm>
          <a:prstGeom prst="rect">
            <a:avLst/>
          </a:prstGeom>
          <a:noFill/>
        </p:spPr>
      </p:pic>
      <p:pic>
        <p:nvPicPr>
          <p:cNvPr id="5123" name="Picture 3" descr="F:\фото точка роста\2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195639" y="1265381"/>
            <a:ext cx="2631956" cy="4535343"/>
          </a:xfrm>
          <a:prstGeom prst="rect">
            <a:avLst/>
          </a:prstGeom>
          <a:noFill/>
        </p:spPr>
      </p:pic>
      <p:sp>
        <p:nvSpPr>
          <p:cNvPr id="12" name="Скругленный прямоугольник 11"/>
          <p:cNvSpPr/>
          <p:nvPr/>
        </p:nvSpPr>
        <p:spPr>
          <a:xfrm>
            <a:off x="752281" y="4156363"/>
            <a:ext cx="2306472" cy="23370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Активизация деятельности родителей по участию в общешкольных  мероприятиях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4" name="Прямая со стрелкой 13"/>
          <p:cNvCxnSpPr/>
          <p:nvPr/>
        </p:nvCxnSpPr>
        <p:spPr>
          <a:xfrm rot="16200000" flipH="1">
            <a:off x="1828800" y="3851564"/>
            <a:ext cx="207818" cy="1385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076909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F8AE3F28-5757-4BCE-A971-D397D22BCE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60" y="0"/>
            <a:ext cx="9135879" cy="68580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Мероприятие </a:t>
            </a:r>
            <a:r>
              <a:rPr lang="ru-RU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7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idx="1"/>
          </p:nvPr>
        </p:nvSpPr>
        <p:spPr>
          <a:xfrm>
            <a:off x="628649" y="1825624"/>
            <a:ext cx="7751075" cy="4561527"/>
          </a:xfrm>
        </p:spPr>
        <p:txBody>
          <a:bodyPr/>
          <a:lstStyle/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/>
          </a:p>
        </p:txBody>
      </p:sp>
      <p:sp>
        <p:nvSpPr>
          <p:cNvPr id="10" name="Овал 9"/>
          <p:cNvSpPr/>
          <p:nvPr/>
        </p:nvSpPr>
        <p:spPr>
          <a:xfrm>
            <a:off x="1569493" y="2797791"/>
            <a:ext cx="45719" cy="5459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091820" y="1156752"/>
            <a:ext cx="2866030" cy="24429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Вовлечение родителей в </a:t>
            </a:r>
            <a:r>
              <a:rPr lang="ru-RU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профориентационную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работу, знакомство с профессиями родителей.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Рисунок 11" descr="C:\Users\gurki\Desktop\IMG-20210612-WA0022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35773" y="1187355"/>
            <a:ext cx="3384644" cy="2620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6" name="Picture 2" descr="F:\фото точка роста\kZXU3pAG7F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49421" y="3863664"/>
            <a:ext cx="3370998" cy="2666789"/>
          </a:xfrm>
          <a:prstGeom prst="rect">
            <a:avLst/>
          </a:prstGeom>
          <a:noFill/>
        </p:spPr>
      </p:pic>
      <p:sp>
        <p:nvSpPr>
          <p:cNvPr id="13" name="Скругленный прямоугольник 12"/>
          <p:cNvSpPr/>
          <p:nvPr/>
        </p:nvSpPr>
        <p:spPr>
          <a:xfrm>
            <a:off x="1163782" y="4073236"/>
            <a:ext cx="2798618" cy="214745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Активизация интереса учащихся к </a:t>
            </a:r>
            <a:r>
              <a:rPr lang="ru-RU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профориентационным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вопросам, к планированию своего будущего, ориентация учащихся в мире профессий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5" name="Прямая со стрелкой 14"/>
          <p:cNvCxnSpPr/>
          <p:nvPr/>
        </p:nvCxnSpPr>
        <p:spPr>
          <a:xfrm rot="5400000">
            <a:off x="2382980" y="3837710"/>
            <a:ext cx="318658" cy="4156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076909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F8AE3F28-5757-4BCE-A971-D397D22BCE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60" y="0"/>
            <a:ext cx="9135879" cy="68580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Конечные результаты реализации программы </a:t>
            </a:r>
            <a:r>
              <a:rPr lang="ru-RU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7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idx="1"/>
          </p:nvPr>
        </p:nvSpPr>
        <p:spPr>
          <a:xfrm>
            <a:off x="628649" y="1825624"/>
            <a:ext cx="7751075" cy="4561527"/>
          </a:xfrm>
        </p:spPr>
        <p:txBody>
          <a:bodyPr/>
          <a:lstStyle/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/>
          </a:p>
        </p:txBody>
      </p:sp>
      <p:sp>
        <p:nvSpPr>
          <p:cNvPr id="10" name="Овал 9"/>
          <p:cNvSpPr/>
          <p:nvPr/>
        </p:nvSpPr>
        <p:spPr>
          <a:xfrm>
            <a:off x="1569493" y="2797791"/>
            <a:ext cx="45719" cy="5459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446663" y="2183643"/>
            <a:ext cx="6469038" cy="301615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Повышена мотивация и уровень вовлечённости родителей (законных представителей) в учебно-воспитательный процесс школы, сотрудничество родителей со школой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76909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F8AE3F28-5757-4BCE-A971-D397D22BCE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60" y="-11017"/>
            <a:ext cx="9135879" cy="68580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Ресурсы сегодняшнего дня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3962724445"/>
              </p:ext>
            </p:extLst>
          </p:nvPr>
        </p:nvGraphicFramePr>
        <p:xfrm>
          <a:off x="672028" y="1817783"/>
          <a:ext cx="7843321" cy="43591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86429" y="1825625"/>
            <a:ext cx="1940658" cy="129279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23844" y="2227161"/>
            <a:ext cx="2025024" cy="113907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3533" y="3253356"/>
            <a:ext cx="1783176" cy="1337382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5299113"/>
            <a:ext cx="1796050" cy="1347037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85571" y="5734280"/>
            <a:ext cx="1090670" cy="109067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78567" y="3353032"/>
            <a:ext cx="1740601" cy="1306957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43756" y="4633240"/>
            <a:ext cx="1575412" cy="1181559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73865" y="5795608"/>
            <a:ext cx="1457597" cy="1093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5938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F8AE3F28-5757-4BCE-A971-D397D22BCE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60" y="0"/>
            <a:ext cx="9135879" cy="68580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Сотрудничество между МБОУ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Вельяминовская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СОШ</a:t>
            </a:r>
            <a:b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им.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Л.С.Филина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ГУ МЧС России по Брянской области</a:t>
            </a:r>
            <a:b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08506" y="1157901"/>
            <a:ext cx="3097252" cy="1858351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7651" y="1938873"/>
            <a:ext cx="2665119" cy="179999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05758" y="1775043"/>
            <a:ext cx="2970165" cy="197638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62770" y="2902405"/>
            <a:ext cx="3102616" cy="206452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0310" y="3987054"/>
            <a:ext cx="2945158" cy="195974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54178" y="4233197"/>
            <a:ext cx="2923666" cy="194544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49733" y="4776066"/>
            <a:ext cx="2597403" cy="1948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0651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F8AE3F28-5757-4BCE-A971-D397D22BCE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60" y="0"/>
            <a:ext cx="9135879" cy="68580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571308"/>
          </a:xfrm>
        </p:spPr>
        <p:txBody>
          <a:bodyPr>
            <a:normAutofit/>
          </a:bodyPr>
          <a:lstStyle/>
          <a:p>
            <a:pPr algn="ctr"/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Школа Безопасности</a:t>
            </a:r>
            <a:endParaRPr lang="ru-RU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3323157" y="1300332"/>
            <a:ext cx="2911169" cy="2183376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85772" y="4143397"/>
            <a:ext cx="3278224" cy="219745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5698" y="754529"/>
            <a:ext cx="3159718" cy="211124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89293" y="927394"/>
            <a:ext cx="2910141" cy="194742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35763" y="3292116"/>
            <a:ext cx="2163671" cy="323027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1073" y="2710230"/>
            <a:ext cx="3187687" cy="213315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9175" y="4907251"/>
            <a:ext cx="2591482" cy="1943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44057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F8AE3F28-5757-4BCE-A971-D397D22BCE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60" y="0"/>
            <a:ext cx="9135879" cy="68580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361987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Мобильный отряд безопасности</a:t>
            </a:r>
            <a:endParaRPr lang="ru-RU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32302" y="1252740"/>
            <a:ext cx="3047163" cy="2288008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9892" y="1096576"/>
            <a:ext cx="3106315" cy="233242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05560" y="1092239"/>
            <a:ext cx="2782189" cy="208904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91" y="3775683"/>
            <a:ext cx="3293915" cy="247328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91525" y="3315060"/>
            <a:ext cx="2410257" cy="321367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00006" y="3913123"/>
            <a:ext cx="3217511" cy="2139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4832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F8AE3F28-5757-4BCE-A971-D397D22BCE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60" y="0"/>
            <a:ext cx="9135879" cy="68580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637409"/>
          </a:xfrm>
        </p:spPr>
        <p:txBody>
          <a:bodyPr>
            <a:noAutofit/>
          </a:bodyPr>
          <a:lstStyle/>
          <a:p>
            <a:pPr algn="ctr"/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Пожарная дружина юных пожарных</a:t>
            </a:r>
            <a:b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«Горячие сердца»</a:t>
            </a:r>
            <a:endParaRPr lang="ru-RU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17039" y="944737"/>
            <a:ext cx="3558448" cy="2367840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61" y="1801076"/>
            <a:ext cx="2970494" cy="197660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13132" y="3011020"/>
            <a:ext cx="3924776" cy="261159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0376" y="4107837"/>
            <a:ext cx="3131633" cy="234138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2902411" y="3733283"/>
            <a:ext cx="3365650" cy="2524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76009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F8AE3F28-5757-4BCE-A971-D397D22BCE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60" y="0"/>
            <a:ext cx="9135879" cy="6858000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Волонтёрский отряд «Крылья Спасения»</a:t>
            </a:r>
            <a:endParaRPr lang="ru-RU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09282" y="1181545"/>
            <a:ext cx="2644048" cy="264404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8197" y="1277956"/>
            <a:ext cx="3824322" cy="2859794"/>
          </a:xfrm>
          <a:prstGeom prst="rect">
            <a:avLst/>
          </a:prstGeom>
        </p:spPr>
      </p:pic>
      <p:pic>
        <p:nvPicPr>
          <p:cNvPr id="12" name="Объект 11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8462" y="4144440"/>
            <a:ext cx="3553374" cy="2520675"/>
          </a:xfr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52511" y="4137750"/>
            <a:ext cx="2800131" cy="2367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46836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F8AE3F28-5757-4BCE-A971-D397D22BCE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60" y="0"/>
            <a:ext cx="9135879" cy="6858000"/>
          </a:xfrm>
          <a:prstGeom prst="rect">
            <a:avLst/>
          </a:prstGeom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890797"/>
          </a:xfrm>
        </p:spPr>
        <p:txBody>
          <a:bodyPr>
            <a:normAutofit/>
          </a:bodyPr>
          <a:lstStyle/>
          <a:p>
            <a:pPr algn="ctr"/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«Горжусь своими прадедами Иваном и Петром»</a:t>
            </a:r>
            <a:endParaRPr lang="ru-RU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Объект 11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57304" y="1428433"/>
            <a:ext cx="3123642" cy="2438487"/>
          </a:xfr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53629" y="958468"/>
            <a:ext cx="3290371" cy="2467778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01658" y="3740227"/>
            <a:ext cx="4142340" cy="3106755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309219" y="649251"/>
            <a:ext cx="2060156" cy="2678593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0800000">
            <a:off x="0" y="3733711"/>
            <a:ext cx="4153359" cy="3115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72364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F8AE3F28-5757-4BCE-A971-D397D22BCE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60" y="0"/>
            <a:ext cx="9135879" cy="68580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</a:t>
            </a:r>
            <a:r>
              <a:rPr lang="ru-RU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антирисковых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мер по повышению уровня оснащения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1800" b="1" i="1" dirty="0" smtClean="0">
                <a:latin typeface="Times New Roman" pitchFamily="18" charset="0"/>
                <a:cs typeface="Times New Roman" pitchFamily="18" charset="0"/>
              </a:rPr>
              <a:t>Цель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– создание условий для образовательного процесса: повышение уровня материально-технического оснащения школы к 1 сентября 2021 г.</a:t>
            </a:r>
          </a:p>
          <a:p>
            <a:r>
              <a:rPr lang="ru-RU" sz="1800" b="1" i="1" dirty="0" smtClean="0">
                <a:latin typeface="Times New Roman" pitchFamily="18" charset="0"/>
                <a:cs typeface="Times New Roman" pitchFamily="18" charset="0"/>
              </a:rPr>
              <a:t>Задачи:</a:t>
            </a:r>
            <a:endParaRPr lang="ru-RU" sz="18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941695" y="2729551"/>
            <a:ext cx="3248167" cy="317992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Изменение образовательной среды: пополнение материально-технических ресурсов школы современным учебным, компьютерным оборудованием.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4790363" y="2770496"/>
            <a:ext cx="3179929" cy="316627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Создание условий для использования информационно-коммуникационных технологий в учебно-воспитательном процессе.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63799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F8AE3F28-5757-4BCE-A971-D397D22BCE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60" y="0"/>
            <a:ext cx="9135879" cy="68580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«Добро без границ»</a:t>
            </a:r>
            <a:b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«Дари добро»</a:t>
            </a:r>
            <a:b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66539" y="1213573"/>
            <a:ext cx="3449976" cy="2587481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-307605" y="3894141"/>
            <a:ext cx="3335545" cy="250165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-332724" y="465753"/>
            <a:ext cx="3266496" cy="244987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10997" y="3828571"/>
            <a:ext cx="2238129" cy="298417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6182575" y="2031503"/>
            <a:ext cx="3335545" cy="250165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16515" y="29286"/>
            <a:ext cx="2944664" cy="2208498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00799" y="3823058"/>
            <a:ext cx="2193733" cy="2924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65965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F8AE3F28-5757-4BCE-A971-D397D22BCE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35879" cy="68580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 программ модели воспитания и социализации школьников «Школа-территория безопасности»</a:t>
            </a:r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656363654"/>
              </p:ext>
            </p:extLst>
          </p:nvPr>
        </p:nvGraphicFramePr>
        <p:xfrm>
          <a:off x="628650" y="1825623"/>
          <a:ext cx="7886700" cy="4442974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2628900">
                  <a:extLst>
                    <a:ext uri="{9D8B030D-6E8A-4147-A177-3AD203B41FA5}">
                      <a16:colId xmlns:a16="http://schemas.microsoft.com/office/drawing/2014/main" xmlns="" val="1471176391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xmlns="" val="4238429961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xmlns="" val="2755036645"/>
                    </a:ext>
                  </a:extLst>
                </a:gridCol>
              </a:tblGrid>
              <a:tr h="124273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Программа Сотрудничества с ГУ МЧС России по Брянской области и МБОУ </a:t>
                      </a:r>
                      <a:r>
                        <a:rPr lang="ru-RU" sz="1400" b="1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Вельяминовская</a:t>
                      </a:r>
                      <a:r>
                        <a:rPr lang="ru-RU" sz="1400" b="1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СОШ им. </a:t>
                      </a:r>
                      <a:r>
                        <a:rPr lang="ru-RU" sz="1400" b="1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Л.С.Филина</a:t>
                      </a:r>
                      <a:endParaRPr lang="ru-RU" sz="1400" b="1" kern="1200" dirty="0" smtClean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Программа «Школа Безопасности»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Программа «Пожарная дружина юных пожарных «Горячие сердца»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119502966"/>
                  </a:ext>
                </a:extLst>
              </a:tr>
              <a:tr h="783732">
                <a:tc>
                  <a:txBody>
                    <a:bodyPr/>
                    <a:lstStyle/>
                    <a:p>
                      <a:pPr algn="ctr"/>
                      <a:r>
                        <a:rPr lang="ru-RU" sz="1400" b="1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Программа «Растим патриотов»</a:t>
                      </a:r>
                      <a:endParaRPr lang="ru-RU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1"/>
                      <a:r>
                        <a:rPr lang="ru-RU" sz="1400" b="1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Программа «Крылья Спасения » - школьное волонтёрское  движение </a:t>
                      </a:r>
                      <a:endParaRPr lang="ru-RU" sz="1400" b="1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Программа «Береги здоровье смолоду»</a:t>
                      </a:r>
                      <a:endParaRPr lang="ru-RU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52680653"/>
                  </a:ext>
                </a:extLst>
              </a:tr>
              <a:tr h="783732">
                <a:tc>
                  <a:txBody>
                    <a:bodyPr/>
                    <a:lstStyle/>
                    <a:p>
                      <a:pPr algn="ctr"/>
                      <a:r>
                        <a:rPr lang="ru-RU" sz="1400" b="1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Программа «Все профессии важны…»</a:t>
                      </a:r>
                      <a:endParaRPr lang="ru-RU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Программа «Юный инспектор дорожного движения»</a:t>
                      </a:r>
                      <a:endParaRPr lang="ru-RU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1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Программа «Скорая помощь»</a:t>
                      </a:r>
                      <a:endParaRPr lang="ru-RU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873384122"/>
                  </a:ext>
                </a:extLst>
              </a:tr>
              <a:tr h="849042">
                <a:tc>
                  <a:txBody>
                    <a:bodyPr/>
                    <a:lstStyle/>
                    <a:p>
                      <a:pPr marL="0" marR="0" lvl="1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Программа «Юные спасатели»</a:t>
                      </a: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1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Программа</a:t>
                      </a:r>
                    </a:p>
                    <a:p>
                      <a:pPr marL="0" marR="0" lvl="1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«Спасатели – лётчики»</a:t>
                      </a: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1" algn="ctr"/>
                      <a:r>
                        <a:rPr lang="ru-RU" sz="1400" b="1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Мобильный отряд безопасности</a:t>
                      </a:r>
                      <a:endParaRPr lang="ru-RU" sz="1400" b="1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612029271"/>
                  </a:ext>
                </a:extLst>
              </a:tr>
              <a:tr h="783732">
                <a:tc gridSpan="3">
                  <a:txBody>
                    <a:bodyPr/>
                    <a:lstStyle/>
                    <a:p>
                      <a:pPr lvl="1" algn="ctr"/>
                      <a:r>
                        <a:rPr lang="ru-RU" sz="1400" b="1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Увековечивание Памяти экипажа ИЛ-76 МЧС России через создание мемориала  в честь экипажа ИЛ -76 МЧС России и командира экипажа Заслуженного пилота Российской Федерации, кавалера трех орденов Мужества Леонида Семеновича Филина</a:t>
                      </a:r>
                      <a:endParaRPr lang="ru-RU" sz="1400" b="1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92002006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528772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F8AE3F28-5757-4BCE-A971-D397D22BCE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0442" y="415636"/>
            <a:ext cx="9019497" cy="644236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9135" y="365125"/>
            <a:ext cx="8166215" cy="4449245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Опыт, накопленный МБОУ </a:t>
            </a:r>
            <a:r>
              <a:rPr lang="ru-RU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Вельяминовская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СОШ им. Л.С.Филина,  в рамках участия в проекте «500+», социальное партнёрство, сотрудничество учитель-    </a:t>
            </a:r>
            <a:r>
              <a:rPr lang="ru-RU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обучающийся-родитель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помогает  нам преодолевать </a:t>
            </a:r>
            <a:r>
              <a:rPr lang="ru-RU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неуспешность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364" y="3982219"/>
            <a:ext cx="3125337" cy="2195304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0779" y="3828569"/>
            <a:ext cx="2410257" cy="302943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6239" y="4036327"/>
            <a:ext cx="3019397" cy="2264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62344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F8AE3F28-5757-4BCE-A971-D397D22BCE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60" y="0"/>
            <a:ext cx="9135879" cy="685800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22072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F8AE3F28-5757-4BCE-A971-D397D22BCE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60" y="0"/>
            <a:ext cx="9135879" cy="68580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Дорожная карта – стимул для школы, наглядное отображение первых результатов управленческой и методической работы нового качества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1800" dirty="0" smtClean="0"/>
              <a:t>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Ключевые проблемы, которые школа планирует решать в процессе осуществления преобразований; </a:t>
            </a:r>
          </a:p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цели, которые планируется достичь в процессе преобразований; </a:t>
            </a:r>
          </a:p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задачи, которые необходимо решить для достижения целей; </a:t>
            </a:r>
          </a:p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показатели, на основании которых будут оцениваться прогресс в достижении поставленных целей; </a:t>
            </a:r>
          </a:p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перечень подготовленных мер (с учетом результатов анализа контекстных данных по школе – «рискового профиля школы»); </a:t>
            </a:r>
          </a:p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подходы к анализу результативности принимаемых мер; </a:t>
            </a:r>
          </a:p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другие важные для реализации преобразований аспекты.</a:t>
            </a:r>
            <a:endParaRPr lang="ru-RU" sz="18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63799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F8AE3F28-5757-4BCE-A971-D397D22BCE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60" y="0"/>
            <a:ext cx="9135879" cy="68580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Дорожная карта реализации программы </a:t>
            </a:r>
            <a:r>
              <a:rPr lang="ru-RU" sz="1800" b="1" dirty="0" err="1" smtClean="0">
                <a:latin typeface="Times New Roman" pitchFamily="18" charset="0"/>
                <a:cs typeface="Times New Roman" pitchFamily="18" charset="0"/>
              </a:rPr>
              <a:t>антирисковых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 мер по повышению уровня оснащения                                                                                 МБОУ </a:t>
            </a:r>
            <a:r>
              <a:rPr lang="ru-RU" sz="1800" b="1" dirty="0" err="1" smtClean="0">
                <a:latin typeface="Times New Roman" pitchFamily="18" charset="0"/>
                <a:cs typeface="Times New Roman" pitchFamily="18" charset="0"/>
              </a:rPr>
              <a:t>Вельяминовская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 СОШ им. Л.С. Филина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endParaRPr lang="ru-RU" sz="18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7" name="Содержимое 6"/>
          <p:cNvGraphicFramePr>
            <a:graphicFrameLocks noGrp="1"/>
          </p:cNvGraphicFramePr>
          <p:nvPr>
            <p:ph idx="1"/>
          </p:nvPr>
        </p:nvGraphicFramePr>
        <p:xfrm>
          <a:off x="0" y="1429790"/>
          <a:ext cx="9144000" cy="52946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1186"/>
                <a:gridCol w="1439937"/>
                <a:gridCol w="2660752"/>
                <a:gridCol w="1485004"/>
                <a:gridCol w="1513121"/>
                <a:gridCol w="1524000"/>
              </a:tblGrid>
              <a:tr h="915743">
                <a:tc>
                  <a:txBody>
                    <a:bodyPr/>
                    <a:lstStyle/>
                    <a:p>
                      <a:r>
                        <a:rPr lang="ru-RU" dirty="0" smtClean="0"/>
                        <a:t>№ </a:t>
                      </a:r>
                      <a:r>
                        <a:rPr lang="ru-RU" dirty="0" err="1" smtClean="0"/>
                        <a:t>п</a:t>
                      </a:r>
                      <a:r>
                        <a:rPr lang="ru-RU" dirty="0" smtClean="0"/>
                        <a:t>/</a:t>
                      </a:r>
                      <a:r>
                        <a:rPr lang="ru-RU" dirty="0" err="1" smtClean="0"/>
                        <a:t>п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Задача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Мероприятие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Сроки реализации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Ответственные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Участники</a:t>
                      </a:r>
                      <a:endParaRPr lang="ru-RU" dirty="0"/>
                    </a:p>
                  </a:txBody>
                  <a:tcPr/>
                </a:tc>
              </a:tr>
              <a:tr h="1159941">
                <a:tc rowSpan="5">
                  <a:txBody>
                    <a:bodyPr/>
                    <a:lstStyle/>
                    <a:p>
                      <a:r>
                        <a:rPr lang="ru-RU" sz="1200" dirty="0" smtClean="0"/>
                        <a:t>1.</a:t>
                      </a:r>
                      <a:endParaRPr lang="ru-RU" sz="1200" dirty="0"/>
                    </a:p>
                  </a:txBody>
                  <a:tcPr/>
                </a:tc>
                <a:tc rowSpan="5">
                  <a:txBody>
                    <a:bodyPr/>
                    <a:lstStyle/>
                    <a:p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Изменение образовательной среды: пополнение материально-технических ресурсов школы современным учебным, компьютерным оборудованием и программным обеспечением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Приобретение  компьютеров и цифровой техники,  оборудования для организации учебной и  внеурочной деятельности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 течение года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Директор школы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Директор школы, главный бухгалтер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91412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Реализация </a:t>
                      </a:r>
                      <a:r>
                        <a:rPr lang="ru-RU" sz="1200" kern="1200" dirty="0" err="1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естественно-научного</a:t>
                      </a:r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и технологического направлений образования  в 2021-2022 учебном году в рамках проекта «Точка роста»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До 01.09.2021 г.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Директор школы, руководитель «Точки роста»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Педагоги, работающие в «Точке роста»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74924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Участие в нацпроектах «Образование» и «Цифровая экономика»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До 01.09.2021 г.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Директор школы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Педагоги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73259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Приобретение оборудования для организации внеурочной деятельности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До 01.09.2021 г.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Директор школы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Директор школы, главный бухгалтер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73259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Приобретение  спортивного оборудования (лыжный инвентарь).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До 01.09.2021 г.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Директор школы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Директор школы, главный бухгалтер, учитель физической культуры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463799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F8AE3F28-5757-4BCE-A971-D397D22BCE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60" y="0"/>
            <a:ext cx="9135879" cy="68580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690689"/>
          </a:xfrm>
        </p:spPr>
        <p:txBody>
          <a:bodyPr>
            <a:normAutofit/>
          </a:bodyPr>
          <a:lstStyle/>
          <a:p>
            <a:pPr algn="ctr"/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Дорожная карта реализации программы </a:t>
            </a:r>
            <a:r>
              <a:rPr lang="ru-RU" sz="1800" b="1" dirty="0" err="1" smtClean="0">
                <a:latin typeface="Times New Roman" pitchFamily="18" charset="0"/>
                <a:cs typeface="Times New Roman" pitchFamily="18" charset="0"/>
              </a:rPr>
              <a:t>антирисковых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 мер по повышению уровня оснащения                                                                                 МБОУ </a:t>
            </a:r>
            <a:r>
              <a:rPr lang="ru-RU" sz="1800" b="1" dirty="0" err="1" smtClean="0">
                <a:latin typeface="Times New Roman" pitchFamily="18" charset="0"/>
                <a:cs typeface="Times New Roman" pitchFamily="18" charset="0"/>
              </a:rPr>
              <a:t>Вельяминовская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 СОШ им. Л.С. Филина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endParaRPr lang="ru-RU" sz="18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7" name="Содержимое 6"/>
          <p:cNvGraphicFramePr>
            <a:graphicFrameLocks noGrp="1"/>
          </p:cNvGraphicFramePr>
          <p:nvPr>
            <p:ph idx="1"/>
          </p:nvPr>
        </p:nvGraphicFramePr>
        <p:xfrm>
          <a:off x="16625" y="1285348"/>
          <a:ext cx="9127375" cy="554507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4561"/>
                <a:gridCol w="1439937"/>
                <a:gridCol w="2860259"/>
                <a:gridCol w="1512916"/>
                <a:gridCol w="1562793"/>
                <a:gridCol w="1246909"/>
              </a:tblGrid>
              <a:tr h="965209">
                <a:tc>
                  <a:txBody>
                    <a:bodyPr/>
                    <a:lstStyle/>
                    <a:p>
                      <a:r>
                        <a:rPr lang="ru-RU" dirty="0" smtClean="0"/>
                        <a:t>№ </a:t>
                      </a:r>
                      <a:r>
                        <a:rPr lang="ru-RU" dirty="0" err="1" smtClean="0"/>
                        <a:t>п</a:t>
                      </a:r>
                      <a:r>
                        <a:rPr lang="ru-RU" dirty="0" smtClean="0"/>
                        <a:t>/</a:t>
                      </a:r>
                      <a:r>
                        <a:rPr lang="ru-RU" dirty="0" err="1" smtClean="0"/>
                        <a:t>п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Задача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Мероприятие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Сроки реализации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Ответственные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Участники</a:t>
                      </a:r>
                      <a:endParaRPr lang="ru-RU" dirty="0"/>
                    </a:p>
                  </a:txBody>
                  <a:tcPr/>
                </a:tc>
              </a:tr>
              <a:tr h="556504">
                <a:tc rowSpan="5">
                  <a:txBody>
                    <a:bodyPr/>
                    <a:lstStyle/>
                    <a:p>
                      <a:r>
                        <a:rPr lang="ru-RU" sz="1200" dirty="0" smtClean="0"/>
                        <a:t>2.</a:t>
                      </a:r>
                      <a:endParaRPr lang="ru-RU" sz="1200" dirty="0"/>
                    </a:p>
                  </a:txBody>
                  <a:tcPr/>
                </a:tc>
                <a:tc rowSpan="5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Создание условий для использования информационно-коммуникационных технологий в </a:t>
                      </a:r>
                      <a:r>
                        <a:rPr lang="ru-RU" sz="1200" kern="1200" dirty="0" err="1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учебно</a:t>
                      </a:r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 воспитательном процессе.</a:t>
                      </a:r>
                    </a:p>
                    <a:p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Программно-информационное обеспечение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До 01.09.</a:t>
                      </a:r>
                    </a:p>
                    <a:p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2021 г.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Директор школы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Педагоги 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89362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Участие педагогов в международных, федеральных, региональных проектах и в </a:t>
                      </a:r>
                      <a:r>
                        <a:rPr lang="ru-RU" sz="1200" kern="1200" dirty="0" err="1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грантовой</a:t>
                      </a:r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деятельности для расширения возможностей развития ресурсной базы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 течение года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Заместитель директора по УР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Педагоги 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78200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Школьный методический семинар учителей-предметников на тему: «Использование образовательных платформ как средство повышения качества обучения»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Май 2021 г.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Заместитель директора по УР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Учителя-  предметники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90086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Мастер-класс учителя математики и информатики Иванина И.В.  на тему: «Разработка и использование </a:t>
                      </a:r>
                      <a:r>
                        <a:rPr lang="ru-RU" sz="1200" kern="1200" dirty="0" err="1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Google</a:t>
                      </a:r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форм в современном проектировании урока»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Июнь 2021 г.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Заместитель директора по УР, учитель математики и информатики Иванин И.В.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Учителя-  предметники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90086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Школьный  методический семинар учителей-предметников на тему: «Использование информационно-коммуникационных технологий при подготовке обучающихся к ОГЭ и ЕГЭ»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Октябрь 2021 г.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Заместитель директора по УР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Учителя-  предметники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463799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F8AE3F28-5757-4BCE-A971-D397D22BCE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60" y="0"/>
            <a:ext cx="9135879" cy="68580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Мероприятия </a:t>
            </a:r>
            <a:endParaRPr lang="ru-RU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1846021507"/>
              </p:ext>
            </p:extLst>
          </p:nvPr>
        </p:nvGraphicFramePr>
        <p:xfrm>
          <a:off x="651163" y="1371600"/>
          <a:ext cx="7863565" cy="50707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cxnSp>
        <p:nvCxnSpPr>
          <p:cNvPr id="8" name="Прямая со стрелкой 7"/>
          <p:cNvCxnSpPr/>
          <p:nvPr/>
        </p:nvCxnSpPr>
        <p:spPr>
          <a:xfrm>
            <a:off x="3796146" y="1524000"/>
            <a:ext cx="1676400" cy="99752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Прямоугольник 9"/>
          <p:cNvSpPr/>
          <p:nvPr/>
        </p:nvSpPr>
        <p:spPr>
          <a:xfrm>
            <a:off x="5569527" y="1510145"/>
            <a:ext cx="2867891" cy="169025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ctr">
              <a:buAutoNum type="arabicPlain" startAt="6"/>
            </a:pP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Ноутбуков</a:t>
            </a:r>
          </a:p>
          <a:p>
            <a:pPr marL="342900" indent="-342900" algn="ctr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 телевизора</a:t>
            </a:r>
          </a:p>
          <a:p>
            <a:pPr marL="342900" indent="-342900" algn="ctr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 МФУ</a:t>
            </a:r>
          </a:p>
          <a:p>
            <a:pPr marL="342900" indent="-342900" algn="ctr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Электрическая плита</a:t>
            </a:r>
          </a:p>
          <a:p>
            <a:pPr marL="342900" indent="-342900" algn="ctr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Электронные весы</a:t>
            </a:r>
          </a:p>
          <a:p>
            <a:pPr marL="342900" indent="-342900"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Рисунок 10" descr="C:\Users\gurki\Desktop\ШНОР\вишнякова\октябрь 2021\фото\IMG-20211028-WA0028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186544" y="5001057"/>
            <a:ext cx="2762249" cy="1856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C:\Users\gurki\Desktop\ШНОР\вишнякова\октябрь 2021\фото\IMG-20211028-WA0015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23454" y="3366655"/>
            <a:ext cx="2125372" cy="3241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C:\Users\gurki\Desktop\ШНОР\вишнякова\октябрь 2021\фото\IMG-20211028-WA0018.jpg"/>
          <p:cNvPicPr/>
          <p:nvPr/>
        </p:nvPicPr>
        <p:blipFill>
          <a:blip r:embed="rId9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="" xmlns:wpc="http://schemas.microsoft.com/office/word/2010/wordprocessingCanvas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6386946" y="3491345"/>
            <a:ext cx="2202872" cy="31311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 descr="C:\Users\gurki\Desktop\ШНОР\вишнякова\октябрь 2021\фото\IMG-20211028-WA0027.jpg"/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070514" y="3019858"/>
            <a:ext cx="3086100" cy="231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739448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F8AE3F28-5757-4BCE-A971-D397D22BCE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60" y="0"/>
            <a:ext cx="9135879" cy="68580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Мероприятия 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1846021507"/>
              </p:ext>
            </p:extLst>
          </p:nvPr>
        </p:nvGraphicFramePr>
        <p:xfrm>
          <a:off x="669592" y="1784682"/>
          <a:ext cx="78867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cxnSp>
        <p:nvCxnSpPr>
          <p:cNvPr id="6" name="Прямая со стрелкой 5"/>
          <p:cNvCxnSpPr/>
          <p:nvPr/>
        </p:nvCxnSpPr>
        <p:spPr>
          <a:xfrm rot="16200000" flipH="1">
            <a:off x="3882788" y="2872853"/>
            <a:ext cx="873456" cy="77792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739448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3097</TotalTime>
  <Words>1729</Words>
  <Application>Microsoft Office PowerPoint</Application>
  <PresentationFormat>Экран (4:3)</PresentationFormat>
  <Paragraphs>245</Paragraphs>
  <Slides>43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43</vt:i4>
      </vt:variant>
    </vt:vector>
  </HeadingPairs>
  <TitlesOfParts>
    <vt:vector size="44" baseType="lpstr">
      <vt:lpstr>Тема Office</vt:lpstr>
      <vt:lpstr>Муниципальное бюджетное общеобразовательное учреждение  Вельяминовская средняя общеобразовательная школа имени Заслуженного пилота Российской Федерации, кавалера трех орденов Мужества Леонида Семеновича Филина Карачевского района Брянской области </vt:lpstr>
      <vt:lpstr>МБОУ Вельяминовская СОШ им. Л.С.Филина получила статус школы  с низкими образовательными результатами с сентября 2020 года. </vt:lpstr>
      <vt:lpstr>Программа действий</vt:lpstr>
      <vt:lpstr>Программа антирисковых мер по повышению уровня оснащения</vt:lpstr>
      <vt:lpstr>Дорожная карта – стимул для школы, наглядное отображение первых результатов управленческой и методической работы нового качества</vt:lpstr>
      <vt:lpstr>Дорожная карта реализации программы антирисковых мер по повышению уровня оснащения                                                                                 МБОУ Вельяминовская СОШ им. Л.С. Филина </vt:lpstr>
      <vt:lpstr>Дорожная карта реализации программы антирисковых мер по повышению уровня оснащения                                                                                 МБОУ Вельяминовская СОШ им. Л.С. Филина </vt:lpstr>
      <vt:lpstr>Мероприятия </vt:lpstr>
      <vt:lpstr>Мероприятия </vt:lpstr>
      <vt:lpstr>Открытие Центра «Точка Роста» 16 сентября 2021 года на базе МБОУ Вельяминовская СОШ им. Л.С. Филина прошло мероприятие по случаю открытия центра образования естественно-научной и технологической направленностей «Точка Роста» в рамках реализации национального проекта «Образование». </vt:lpstr>
      <vt:lpstr>Открытие центра «Точка Роста» Оборудование -1 500 000 рублей</vt:lpstr>
      <vt:lpstr>Работа   центра «Точка Роста» в урочной и внеурочной деятельности. </vt:lpstr>
      <vt:lpstr>Работа   центра «Точка Роста» в урочной и внеурочной деятельности. </vt:lpstr>
      <vt:lpstr>Мероприятия </vt:lpstr>
      <vt:lpstr>Мероприятие</vt:lpstr>
      <vt:lpstr>Учитель математики – победитель муниципального этапа конкурса  «Учитель года -2021»</vt:lpstr>
      <vt:lpstr>Учитель русского языка и литературы  – победитель муниципального этапа конкурса  «Учитель года -2022»</vt:lpstr>
      <vt:lpstr>Мероприятие</vt:lpstr>
      <vt:lpstr>Мероприятие</vt:lpstr>
      <vt:lpstr>Конечные результаты реализации программы</vt:lpstr>
      <vt:lpstr>Программа антирисковых мер по повышению уровня вовлеченности родителей в учебно-воспитательный процесс</vt:lpstr>
      <vt:lpstr>Дорожная карта реализации программы антирисковых мер по повышению уровня вовлеченности родителей в учебно-воспитательный процесс                                           МБОУ Вельяминовская СОШ им. Л.С. Филина  </vt:lpstr>
      <vt:lpstr> </vt:lpstr>
      <vt:lpstr> </vt:lpstr>
      <vt:lpstr>Мероприятие</vt:lpstr>
      <vt:lpstr> Мероприятие  </vt:lpstr>
      <vt:lpstr> Мероприятие  </vt:lpstr>
      <vt:lpstr> Мероприятие  </vt:lpstr>
      <vt:lpstr> Мероприятие  </vt:lpstr>
      <vt:lpstr> Мероприятие  </vt:lpstr>
      <vt:lpstr> Мероприятие  </vt:lpstr>
      <vt:lpstr> Конечные результаты реализации программы  </vt:lpstr>
      <vt:lpstr>Ресурсы сегодняшнего дня</vt:lpstr>
      <vt:lpstr>Сотрудничество между МБОУ Вельяминовская СОШ  им. Л.С.Филина и ГУ МЧС России по Брянской области </vt:lpstr>
      <vt:lpstr>Школа Безопасности</vt:lpstr>
      <vt:lpstr>Мобильный отряд безопасности</vt:lpstr>
      <vt:lpstr>Пожарная дружина юных пожарных  «Горячие сердца»</vt:lpstr>
      <vt:lpstr>Волонтёрский отряд «Крылья Спасения»</vt:lpstr>
      <vt:lpstr>«Горжусь своими прадедами Иваном и Петром»</vt:lpstr>
      <vt:lpstr>«Добро без границ» «Дари добро» </vt:lpstr>
      <vt:lpstr>Реализация программ модели воспитания и социализации школьников «Школа-территория безопасности»</vt:lpstr>
      <vt:lpstr>Опыт, накопленный МБОУ Вельяминовская СОШ им. Л.С.Филина,  в рамках участия в проекте «500+», социальное партнёрство, сотрудничество учитель-    обучающийся-родитель помогает  нам преодолевать неуспешность.</vt:lpstr>
      <vt:lpstr>Слайд 43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Михаил Горяйнов</dc:creator>
  <cp:lastModifiedBy>gurki</cp:lastModifiedBy>
  <cp:revision>175</cp:revision>
  <dcterms:created xsi:type="dcterms:W3CDTF">2013-11-19T05:52:05Z</dcterms:created>
  <dcterms:modified xsi:type="dcterms:W3CDTF">2022-03-14T18:52:54Z</dcterms:modified>
</cp:coreProperties>
</file>