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7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63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BC0518B-1991-4A8C-B2E8-6486EC488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8665221-9FD5-4536-AE68-6A65808193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D22276B-7D43-41C9-8090-27BBEDF80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069C2-5F21-4F4D-8BFE-2534406D5F77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63E0AE7-5160-4A5B-9B6A-88AA983B9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0EE36CA-0033-4E2A-A34D-FCD1A6179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2CCB4-7A5D-4895-8601-BA2031A2D7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2725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DA0FBE3-81DD-45A7-8C1F-69F3DEB91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AAE2D56-EA9F-4565-8319-ED8FEC5796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A09A97C-D180-4E71-A0A7-34581A20F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069C2-5F21-4F4D-8BFE-2534406D5F77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5C2AA34-B64A-4508-992A-5A0FE5E8F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C331612-4888-4722-914A-4CC3AF684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2CCB4-7A5D-4895-8601-BA2031A2D7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1041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B147028E-4781-4A01-B256-EE7282BFCC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F265D6A-7892-45A8-8685-F4A4DBADE9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73C9009-635A-4CB3-B2B3-5DEB08737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069C2-5F21-4F4D-8BFE-2534406D5F77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72862A3-A37F-43C9-B0EC-F473A44CF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FD1D059-400E-4FD1-ADD1-F12D782F5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2CCB4-7A5D-4895-8601-BA2031A2D7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4331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F41466-C1FB-4ECD-BAAD-A76160C1F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D200009-CEBA-4AAB-A448-8B7152C04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6154C5B-580A-46B7-95CE-E9B169F26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069C2-5F21-4F4D-8BFE-2534406D5F77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C02D326-22C9-4CF5-9BCD-76884E575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637D82A-B44B-4C9C-9771-58050DA71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2CCB4-7A5D-4895-8601-BA2031A2D7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6388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3170AD2-6EFA-4F05-8BD3-26C3600B1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5260C31-3DD2-4832-A527-D6AEBF90B2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B8D75D1-6749-4436-B8DC-DE768ED81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069C2-5F21-4F4D-8BFE-2534406D5F77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3B9A909-BFA2-42D9-B778-4D484F4BA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48B992F-5A62-43B2-BF51-0E09C08BF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2CCB4-7A5D-4895-8601-BA2031A2D7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4438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9320C2A-32DD-4622-994F-2C24A1756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2D77C4F-61A6-4E2E-81E0-7438CD8BBC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8E5CDC0-4C1D-4FFC-9614-83699AAB9A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FB6A414-2234-4369-B3A3-AB043CFFD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069C2-5F21-4F4D-8BFE-2534406D5F77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3C8D8E5-D8F8-4B2C-B1BC-C879F8A77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A0F854E-71FB-4D76-A5E3-BA62212B3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2CCB4-7A5D-4895-8601-BA2031A2D7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360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AC7B121-82BB-4F05-AE81-F0AE2F861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D9ADDEC-54F5-47C9-8375-8882EA0DC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2141CAA-31CD-40EE-A8EE-8BD9CC495A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919E2964-6C0D-4A03-A437-D67C760CDC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C46CFD8-6982-4346-B7AF-22198E2839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5C0C5CB9-31A1-45B4-B1D9-1E7C41440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069C2-5F21-4F4D-8BFE-2534406D5F77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64B83640-3F79-48E4-BC12-D7F2F5386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C87B0E08-DEBF-4DC0-8FCB-2133C5202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2CCB4-7A5D-4895-8601-BA2031A2D7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285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37CF2DC-D549-4ED1-9E47-BEB21C960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7EFF404C-81F2-4792-B082-EFACC9FE2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069C2-5F21-4F4D-8BFE-2534406D5F77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C899E1BF-F00D-483C-A098-51ABE3118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0A8AD55D-13CA-4448-989A-D0E8837B2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2CCB4-7A5D-4895-8601-BA2031A2D7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871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2E90A4C9-62AF-4F75-8FEE-0ACADE5DF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069C2-5F21-4F4D-8BFE-2534406D5F77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7B4BE68D-17F8-48E5-BA81-E6970A696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F05D367-C3E7-44C3-9E0A-18A2A010C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2CCB4-7A5D-4895-8601-BA2031A2D7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1314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2397AD7-4899-461D-BF47-1A4323180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D921DC4-CE84-4032-8A00-9C69B2B5A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D77BBD9-B82D-4C44-837E-4896332A0B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345D07C-6542-4CC7-9CB3-6541C3734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069C2-5F21-4F4D-8BFE-2534406D5F77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A41C443-00F2-4AEA-8308-727F8BEF9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8CB7372-84FC-49A3-BEB4-53E13DBF1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2CCB4-7A5D-4895-8601-BA2031A2D7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0123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1FBF7C0-5FD9-4302-B44C-D7D137EB2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4AB621A2-10A7-4B88-A1B6-7F72506820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E1CB6A6-12F7-40D2-AC19-615796A42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AEC6734-09A7-43F5-A3B0-0B33A785C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069C2-5F21-4F4D-8BFE-2534406D5F77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063FF5C-ABEB-40C8-AEF3-1FD80A029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8BCFAFF-1B87-4EF0-8C4F-4CE8FBFA3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2CCB4-7A5D-4895-8601-BA2031A2D7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756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D81DB9-78AD-4500-B129-B435717F0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8DC9A4D-3438-4B4D-9795-C5755CACD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925D36B-8512-4147-A503-7956BAAAAE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069C2-5F21-4F4D-8BFE-2534406D5F77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0C990A4-9B52-4828-B571-5D55DD98F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97FE667-85EA-4D34-B982-A382E4621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2CCB4-7A5D-4895-8601-BA2031A2D7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829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7CD90CA-6F38-453F-9A2F-D8E7ADAC8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«Анализ </a:t>
            </a:r>
            <a:r>
              <a:rPr lang="ru-RU" dirty="0"/>
              <a:t>результатов итоговых контрольных работ по химии и биологии </a:t>
            </a:r>
            <a:r>
              <a:rPr lang="ru-RU" dirty="0" smtClean="0"/>
              <a:t>2021 </a:t>
            </a:r>
            <a:r>
              <a:rPr lang="ru-RU" dirty="0"/>
              <a:t>г</a:t>
            </a:r>
            <a:r>
              <a:rPr lang="ru-RU" dirty="0" smtClean="0"/>
              <a:t>.»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53FC665-B1E2-4E58-9C4A-5713042D8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составлен </a:t>
            </a:r>
            <a:r>
              <a:rPr lang="ru-RU" dirty="0"/>
              <a:t>на основе</a:t>
            </a:r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sz="3600" b="1" dirty="0" smtClean="0"/>
              <a:t>«Отчёта </a:t>
            </a:r>
            <a:r>
              <a:rPr lang="ru-RU" sz="3600" b="1" dirty="0"/>
              <a:t>о результатах государственной итоговой аттестации </a:t>
            </a:r>
          </a:p>
          <a:p>
            <a:pPr marL="0" indent="0" algn="ctr">
              <a:buNone/>
            </a:pPr>
            <a:r>
              <a:rPr lang="ru-RU" sz="3600" b="1" dirty="0"/>
              <a:t>выпускников IX классов Брянской </a:t>
            </a:r>
            <a:r>
              <a:rPr lang="ru-RU" sz="3600" b="1" dirty="0" smtClean="0"/>
              <a:t>области</a:t>
            </a:r>
          </a:p>
          <a:p>
            <a:pPr marL="0" indent="0" algn="ctr">
              <a:buNone/>
            </a:pPr>
            <a:r>
              <a:rPr lang="ru-RU" sz="3600" b="1" dirty="0" smtClean="0"/>
              <a:t> </a:t>
            </a:r>
            <a:r>
              <a:rPr lang="ru-RU" sz="3600" b="1" dirty="0"/>
              <a:t>в 2021 </a:t>
            </a:r>
            <a:r>
              <a:rPr lang="ru-RU" sz="3600" b="1" dirty="0" smtClean="0"/>
              <a:t>году»</a:t>
            </a:r>
            <a:endParaRPr lang="ru-RU" sz="3600" b="1" dirty="0"/>
          </a:p>
          <a:p>
            <a:pPr algn="ctr"/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34306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11D8E66-1F4B-4480-A874-780B4C83F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490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67C8374-2F0F-4FA7-9858-542A7B6A4C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365124"/>
            <a:ext cx="9752763" cy="234184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4FCCE5F2-B57B-451B-88C1-61DCAAD7FD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047" y="2721483"/>
            <a:ext cx="10048351" cy="3518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76486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6BB89-BB57-451B-BC7B-8D6576825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567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F0F44F16-2B18-4B8D-AF73-2469B57ABE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4"/>
            <a:ext cx="10598062" cy="5834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1423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F0ADE8D-0319-4731-B2B9-35F600CF8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418" y="365125"/>
            <a:ext cx="11153670" cy="624669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7065DEA2-A9FA-4CF7-9869-8DBA35E47F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418" y="365125"/>
            <a:ext cx="11073283" cy="6175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89927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1FF4C1D-D2DE-4EDE-8195-F34DF3042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548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B8F3515-117E-4DD0-A391-939818E67F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4"/>
            <a:ext cx="10637018" cy="5979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6321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9EDC6AA-564C-4493-8F96-70EF87D6F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18371" cy="603567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251DCCB-F0E7-46A5-96EE-BD200CDB1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365125"/>
            <a:ext cx="10837986" cy="6133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53442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1FF3124-26D4-45A4-B309-8A9AEBECE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644" y="365125"/>
            <a:ext cx="11605846" cy="620272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DC635BA5-E89F-4D14-8E5E-7227B1D43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467" y="290146"/>
            <a:ext cx="11244104" cy="2382716"/>
          </a:xfrm>
          <a:prstGeom prst="rect">
            <a:avLst/>
          </a:prstGeom>
        </p:spPr>
      </p:pic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CDB8618D-6E15-4A2D-A7E6-A8BDC8F253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46537439"/>
              </p:ext>
            </p:extLst>
          </p:nvPr>
        </p:nvGraphicFramePr>
        <p:xfrm>
          <a:off x="435428" y="2910253"/>
          <a:ext cx="11605846" cy="370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165">
                  <a:extLst>
                    <a:ext uri="{9D8B030D-6E8A-4147-A177-3AD203B41FA5}">
                      <a16:colId xmlns:a16="http://schemas.microsoft.com/office/drawing/2014/main" xmlns="" val="3885608345"/>
                    </a:ext>
                  </a:extLst>
                </a:gridCol>
                <a:gridCol w="1138813">
                  <a:extLst>
                    <a:ext uri="{9D8B030D-6E8A-4147-A177-3AD203B41FA5}">
                      <a16:colId xmlns:a16="http://schemas.microsoft.com/office/drawing/2014/main" xmlns="" val="1223037600"/>
                    </a:ext>
                  </a:extLst>
                </a:gridCol>
                <a:gridCol w="828989">
                  <a:extLst>
                    <a:ext uri="{9D8B030D-6E8A-4147-A177-3AD203B41FA5}">
                      <a16:colId xmlns:a16="http://schemas.microsoft.com/office/drawing/2014/main" xmlns="" val="2085059422"/>
                    </a:ext>
                  </a:extLst>
                </a:gridCol>
                <a:gridCol w="828989">
                  <a:extLst>
                    <a:ext uri="{9D8B030D-6E8A-4147-A177-3AD203B41FA5}">
                      <a16:colId xmlns:a16="http://schemas.microsoft.com/office/drawing/2014/main" xmlns="" val="3977160362"/>
                    </a:ext>
                  </a:extLst>
                </a:gridCol>
                <a:gridCol w="828989">
                  <a:extLst>
                    <a:ext uri="{9D8B030D-6E8A-4147-A177-3AD203B41FA5}">
                      <a16:colId xmlns:a16="http://schemas.microsoft.com/office/drawing/2014/main" xmlns="" val="963427232"/>
                    </a:ext>
                  </a:extLst>
                </a:gridCol>
                <a:gridCol w="828989">
                  <a:extLst>
                    <a:ext uri="{9D8B030D-6E8A-4147-A177-3AD203B41FA5}">
                      <a16:colId xmlns:a16="http://schemas.microsoft.com/office/drawing/2014/main" xmlns="" val="3349995095"/>
                    </a:ext>
                  </a:extLst>
                </a:gridCol>
                <a:gridCol w="828989">
                  <a:extLst>
                    <a:ext uri="{9D8B030D-6E8A-4147-A177-3AD203B41FA5}">
                      <a16:colId xmlns:a16="http://schemas.microsoft.com/office/drawing/2014/main" xmlns="" val="419217582"/>
                    </a:ext>
                  </a:extLst>
                </a:gridCol>
                <a:gridCol w="828989">
                  <a:extLst>
                    <a:ext uri="{9D8B030D-6E8A-4147-A177-3AD203B41FA5}">
                      <a16:colId xmlns:a16="http://schemas.microsoft.com/office/drawing/2014/main" xmlns="" val="1401631647"/>
                    </a:ext>
                  </a:extLst>
                </a:gridCol>
                <a:gridCol w="828989">
                  <a:extLst>
                    <a:ext uri="{9D8B030D-6E8A-4147-A177-3AD203B41FA5}">
                      <a16:colId xmlns:a16="http://schemas.microsoft.com/office/drawing/2014/main" xmlns="" val="2930231809"/>
                    </a:ext>
                  </a:extLst>
                </a:gridCol>
                <a:gridCol w="828989">
                  <a:extLst>
                    <a:ext uri="{9D8B030D-6E8A-4147-A177-3AD203B41FA5}">
                      <a16:colId xmlns:a16="http://schemas.microsoft.com/office/drawing/2014/main" xmlns="" val="1391946820"/>
                    </a:ext>
                  </a:extLst>
                </a:gridCol>
                <a:gridCol w="828989">
                  <a:extLst>
                    <a:ext uri="{9D8B030D-6E8A-4147-A177-3AD203B41FA5}">
                      <a16:colId xmlns:a16="http://schemas.microsoft.com/office/drawing/2014/main" xmlns="" val="3695704571"/>
                    </a:ext>
                  </a:extLst>
                </a:gridCol>
                <a:gridCol w="828989">
                  <a:extLst>
                    <a:ext uri="{9D8B030D-6E8A-4147-A177-3AD203B41FA5}">
                      <a16:colId xmlns:a16="http://schemas.microsoft.com/office/drawing/2014/main" xmlns="" val="3713760699"/>
                    </a:ext>
                  </a:extLst>
                </a:gridCol>
                <a:gridCol w="828989">
                  <a:extLst>
                    <a:ext uri="{9D8B030D-6E8A-4147-A177-3AD203B41FA5}">
                      <a16:colId xmlns:a16="http://schemas.microsoft.com/office/drawing/2014/main" xmlns="" val="2142222024"/>
                    </a:ext>
                  </a:extLst>
                </a:gridCol>
                <a:gridCol w="828989">
                  <a:extLst>
                    <a:ext uri="{9D8B030D-6E8A-4147-A177-3AD203B41FA5}">
                      <a16:colId xmlns:a16="http://schemas.microsoft.com/office/drawing/2014/main" xmlns="" val="920371586"/>
                    </a:ext>
                  </a:extLst>
                </a:gridCol>
              </a:tblGrid>
              <a:tr h="288000">
                <a:tc rowSpan="2">
                  <a:txBody>
                    <a:bodyPr/>
                    <a:lstStyle/>
                    <a:p>
                      <a:r>
                        <a:rPr lang="ru-RU" sz="1400" dirty="0"/>
                        <a:t>№ п/п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dirty="0"/>
                        <a:t>АТЕ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dirty="0"/>
                        <a:t>Кол-2во участников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dirty="0"/>
                        <a:t>Ср. первичный балл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dirty="0"/>
                        <a:t>Ср. отметка</a:t>
                      </a:r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r>
                        <a:rPr lang="ru-RU" sz="1400" dirty="0"/>
                        <a:t>Количество участников/доля от количества участников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dirty="0"/>
                        <a:t>Качество знаний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97632172"/>
                  </a:ext>
                </a:extLst>
              </a:tr>
              <a:tr h="6048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«2»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«3»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«4»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«5»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%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2205785"/>
                  </a:ext>
                </a:extLst>
              </a:tr>
              <a:tr h="1641600"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Итого по Брянской области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2109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28,4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17,2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68,4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55299087"/>
                  </a:ext>
                </a:extLst>
              </a:tr>
              <a:tr h="1123200">
                <a:tc>
                  <a:txBody>
                    <a:bodyPr/>
                    <a:lstStyle/>
                    <a:p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Итого по г. Брянску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28,2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31,0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53,3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15,7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69,0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5121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01635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E85481-9CD3-4F78-B257-9A7E44CD4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837" y="365125"/>
            <a:ext cx="10971963" cy="596533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AA13F7AF-BA5A-4FCC-9461-5973C47BE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836" y="365125"/>
            <a:ext cx="11264204" cy="5965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429488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D58E913-80A8-42AC-BBAC-F7DFD0AFA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949" y="365125"/>
            <a:ext cx="11213961" cy="600553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D3D6CD3-8BDD-4DB5-AFFE-363B3B8F2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949" y="278946"/>
            <a:ext cx="11213960" cy="6264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52694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74674C9-42B2-4991-8CC0-669A05DEA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58081" cy="600553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3287A54-EEDB-48B7-BD2C-863C21D92E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7" y="447244"/>
            <a:ext cx="11063234" cy="592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822276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28CD4A6-93D4-4828-B702-50B5B4155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708" y="365125"/>
            <a:ext cx="11203912" cy="609596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39F9665A-3347-4544-8F07-76348A2FD4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708" y="396910"/>
            <a:ext cx="11203912" cy="246221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C87EF527-95A0-4CAE-8AC5-BEACF5596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707" y="2817774"/>
            <a:ext cx="11203911" cy="3710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36450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C7C3E17-22FA-4D35-9A38-E690A5E34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8865"/>
            <a:ext cx="10515600" cy="787814"/>
          </a:xfrm>
        </p:spPr>
        <p:txBody>
          <a:bodyPr/>
          <a:lstStyle/>
          <a:p>
            <a:r>
              <a:rPr lang="ru-RU" dirty="0"/>
              <a:t>Введение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DEB37EC-7A37-4310-B013-3558335B0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6679"/>
            <a:ext cx="10515600" cy="5090284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/>
              <a:t>В 2021 году в связи с неблагоприятной эпидемиологической ситуацией, связанной с распространением новой коронавирусной инфекции (COVID-19), во исполнение постановления Правительства Российской Федерации от 26 февраля 2021 г. №256 "Об особенностях проведения государственной итоговой аттестации по образовательным программам основного общего и среднего общего образования в 2021 году", приказов </a:t>
            </a:r>
            <a:r>
              <a:rPr lang="ru-RU" dirty="0" err="1"/>
              <a:t>Минпросвещения</a:t>
            </a:r>
            <a:r>
              <a:rPr lang="ru-RU" dirty="0"/>
              <a:t> России и Рособрнадзора от 16 марта 2021 г. №104/306 "Об особенностях проведения государственной итоговой аттестации по образовательным программам основного общего образования в 2021 году" проведение ГИА-9 имело свои особенности. В 2021 году ГИА-9 проводилась в форме ОГЭ и ГВЭ по учебным предметам "Русский язык" и "Математика" (далее - обязательные учебные предметы). ГИА-9 по учебным предметам по выбору в 2021 году не проводилась.</a:t>
            </a:r>
          </a:p>
        </p:txBody>
      </p:sp>
    </p:spTree>
    <p:extLst>
      <p:ext uri="{BB962C8B-B14F-4D97-AF65-F5344CB8AC3E}">
        <p14:creationId xmlns:p14="http://schemas.microsoft.com/office/powerpoint/2010/main" xmlns="" val="21091414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552BEFD-EE20-4C9F-9DD3-9C09EFA79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321" y="365125"/>
            <a:ext cx="11344589" cy="624669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A758B340-0C14-4D37-8446-4AF1338320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320" y="365124"/>
            <a:ext cx="11414927" cy="4958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464733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E2C8FAE-87BB-4263-A3A6-5834B551B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758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34CE8314-95CE-4047-84B8-A1622C948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0593991" cy="409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88308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81A14A-BE6C-4400-A8AB-FB0E1EF4D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3519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75C9BE49-F363-4487-892C-B2EC1C4B24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0888226" cy="5993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859671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CE30E35-EF16-4B28-9928-3EF19FF8B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553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74FFF101-60E4-4863-B440-5B1165BF3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710" y="259792"/>
            <a:ext cx="10989653" cy="6202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634729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6286170-2A57-42EF-8E92-76CF18BEC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553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CBC5576-9960-49F5-92C6-0024EB49E2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198" y="258327"/>
            <a:ext cx="10698826" cy="611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70219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48D8958-F482-40DE-BED1-9C1CAE696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3519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7F7A5F69-E9E6-49AB-AF08-A48E89F070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365125"/>
            <a:ext cx="10842239" cy="5935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60889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1A803C6-52CD-47B4-8723-36FE82990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2875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Согласно письму Рособрнадзора от 25.03.2021 №04-17, приказу департамента образования и науки Брянской области от 29.03.2021 №402 "Об организации контрольных работ для обучающихся 9 классов на территории Брянской области в 2020-2021 учебном году" для обучающихся 9-х классов, осваивающих образовательные программы основного общего образования, проводились контрольные работы по учебным предметам: "Физика", "Химия", "Биология", "Литература", "География", "История", "Обществознание", "Иностранные языки" (английский, французский, немецкий и испанский), "Информатика и информационно-коммуникационные технологии" (ИКТ). </a:t>
            </a:r>
            <a:br>
              <a:rPr lang="ru-RU" sz="2800" dirty="0"/>
            </a:br>
            <a:r>
              <a:rPr lang="ru-RU" sz="2800" dirty="0"/>
              <a:t>Содержание заданий для проведения контрольных работ соответствовало документам, определяющим структуру и содержание контрольных измерительных материалов ОГЭ 2021 года по соответствующим учебным предметам.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04692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4370215-37BC-4731-858E-EDAC0614C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10388"/>
          </a:xfrm>
        </p:spPr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B4FFC34E-E45C-4924-8624-65DF780B90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419" y="553387"/>
            <a:ext cx="11344594" cy="2561408"/>
          </a:xfrm>
          <a:prstGeom prst="rect">
            <a:avLst/>
          </a:prstGeom>
        </p:spPr>
      </p:pic>
      <p:graphicFrame>
        <p:nvGraphicFramePr>
          <p:cNvPr id="13" name="Таблица 13">
            <a:extLst>
              <a:ext uri="{FF2B5EF4-FFF2-40B4-BE49-F238E27FC236}">
                <a16:creationId xmlns:a16="http://schemas.microsoft.com/office/drawing/2014/main" xmlns="" id="{31F1ADD0-DC54-4633-9DF6-14534F292B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76649561"/>
              </p:ext>
            </p:extLst>
          </p:nvPr>
        </p:nvGraphicFramePr>
        <p:xfrm>
          <a:off x="502419" y="3303057"/>
          <a:ext cx="11344593" cy="3060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722">
                  <a:extLst>
                    <a:ext uri="{9D8B030D-6E8A-4147-A177-3AD203B41FA5}">
                      <a16:colId xmlns:a16="http://schemas.microsoft.com/office/drawing/2014/main" xmlns="" val="200092109"/>
                    </a:ext>
                  </a:extLst>
                </a:gridCol>
                <a:gridCol w="797067">
                  <a:extLst>
                    <a:ext uri="{9D8B030D-6E8A-4147-A177-3AD203B41FA5}">
                      <a16:colId xmlns:a16="http://schemas.microsoft.com/office/drawing/2014/main" xmlns="" val="1346144143"/>
                    </a:ext>
                  </a:extLst>
                </a:gridCol>
                <a:gridCol w="797067">
                  <a:extLst>
                    <a:ext uri="{9D8B030D-6E8A-4147-A177-3AD203B41FA5}">
                      <a16:colId xmlns:a16="http://schemas.microsoft.com/office/drawing/2014/main" xmlns="" val="175642562"/>
                    </a:ext>
                  </a:extLst>
                </a:gridCol>
                <a:gridCol w="797067">
                  <a:extLst>
                    <a:ext uri="{9D8B030D-6E8A-4147-A177-3AD203B41FA5}">
                      <a16:colId xmlns:a16="http://schemas.microsoft.com/office/drawing/2014/main" xmlns="" val="3232363278"/>
                    </a:ext>
                  </a:extLst>
                </a:gridCol>
                <a:gridCol w="797067">
                  <a:extLst>
                    <a:ext uri="{9D8B030D-6E8A-4147-A177-3AD203B41FA5}">
                      <a16:colId xmlns:a16="http://schemas.microsoft.com/office/drawing/2014/main" xmlns="" val="1767555898"/>
                    </a:ext>
                  </a:extLst>
                </a:gridCol>
                <a:gridCol w="797067">
                  <a:extLst>
                    <a:ext uri="{9D8B030D-6E8A-4147-A177-3AD203B41FA5}">
                      <a16:colId xmlns:a16="http://schemas.microsoft.com/office/drawing/2014/main" xmlns="" val="2908980407"/>
                    </a:ext>
                  </a:extLst>
                </a:gridCol>
                <a:gridCol w="797067">
                  <a:extLst>
                    <a:ext uri="{9D8B030D-6E8A-4147-A177-3AD203B41FA5}">
                      <a16:colId xmlns:a16="http://schemas.microsoft.com/office/drawing/2014/main" xmlns="" val="1837211100"/>
                    </a:ext>
                  </a:extLst>
                </a:gridCol>
                <a:gridCol w="797067">
                  <a:extLst>
                    <a:ext uri="{9D8B030D-6E8A-4147-A177-3AD203B41FA5}">
                      <a16:colId xmlns:a16="http://schemas.microsoft.com/office/drawing/2014/main" xmlns="" val="3507081647"/>
                    </a:ext>
                  </a:extLst>
                </a:gridCol>
                <a:gridCol w="797067">
                  <a:extLst>
                    <a:ext uri="{9D8B030D-6E8A-4147-A177-3AD203B41FA5}">
                      <a16:colId xmlns:a16="http://schemas.microsoft.com/office/drawing/2014/main" xmlns="" val="2243060606"/>
                    </a:ext>
                  </a:extLst>
                </a:gridCol>
                <a:gridCol w="797067">
                  <a:extLst>
                    <a:ext uri="{9D8B030D-6E8A-4147-A177-3AD203B41FA5}">
                      <a16:colId xmlns:a16="http://schemas.microsoft.com/office/drawing/2014/main" xmlns="" val="514850351"/>
                    </a:ext>
                  </a:extLst>
                </a:gridCol>
                <a:gridCol w="797067">
                  <a:extLst>
                    <a:ext uri="{9D8B030D-6E8A-4147-A177-3AD203B41FA5}">
                      <a16:colId xmlns:a16="http://schemas.microsoft.com/office/drawing/2014/main" xmlns="" val="2296645324"/>
                    </a:ext>
                  </a:extLst>
                </a:gridCol>
                <a:gridCol w="797067">
                  <a:extLst>
                    <a:ext uri="{9D8B030D-6E8A-4147-A177-3AD203B41FA5}">
                      <a16:colId xmlns:a16="http://schemas.microsoft.com/office/drawing/2014/main" xmlns="" val="454454011"/>
                    </a:ext>
                  </a:extLst>
                </a:gridCol>
                <a:gridCol w="797067">
                  <a:extLst>
                    <a:ext uri="{9D8B030D-6E8A-4147-A177-3AD203B41FA5}">
                      <a16:colId xmlns:a16="http://schemas.microsoft.com/office/drawing/2014/main" xmlns="" val="73957047"/>
                    </a:ext>
                  </a:extLst>
                </a:gridCol>
                <a:gridCol w="797067">
                  <a:extLst>
                    <a:ext uri="{9D8B030D-6E8A-4147-A177-3AD203B41FA5}">
                      <a16:colId xmlns:a16="http://schemas.microsoft.com/office/drawing/2014/main" xmlns="" val="3098872338"/>
                    </a:ext>
                  </a:extLst>
                </a:gridCol>
              </a:tblGrid>
              <a:tr h="329109">
                <a:tc rowSpan="2">
                  <a:txBody>
                    <a:bodyPr/>
                    <a:lstStyle/>
                    <a:p>
                      <a:r>
                        <a:rPr lang="ru-RU" sz="1400" dirty="0"/>
                        <a:t>№ п/п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dirty="0"/>
                        <a:t>АТЕ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dirty="0"/>
                        <a:t>Кол-во участников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dirty="0"/>
                        <a:t>Ср. первичный балл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dirty="0"/>
                        <a:t>Ср. отметка</a:t>
                      </a:r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r>
                        <a:rPr lang="ru-RU" sz="1400" dirty="0"/>
                        <a:t>Количество участников/доля от количества участников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dirty="0"/>
                        <a:t>Качество знаний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18055601"/>
                  </a:ext>
                </a:extLst>
              </a:tr>
              <a:tr h="69113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«2»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«3»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«4»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«5»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%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05101374"/>
                  </a:ext>
                </a:extLst>
              </a:tr>
              <a:tr h="1250616">
                <a:tc>
                  <a:txBody>
                    <a:bodyPr/>
                    <a:lstStyle/>
                    <a:p>
                      <a:r>
                        <a:rPr lang="ru-RU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Итого по Брянской области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478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28.2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4.3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13,4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208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43.5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43,1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86.6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88938320"/>
                  </a:ext>
                </a:extLst>
              </a:tr>
              <a:tr h="789863">
                <a:tc>
                  <a:txBody>
                    <a:bodyPr/>
                    <a:lstStyle/>
                    <a:p>
                      <a:r>
                        <a:rPr lang="ru-RU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Итого в г. Брянске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28,7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4,3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12,8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42.9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44,4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87,2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94354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29372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655B435-C2EE-4B4B-A29A-D4172F275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8591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72036A93-E7C9-41EA-9C05-62951FEBFE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365125"/>
            <a:ext cx="10437647" cy="4638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54643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68817AB-6A64-4769-A0F1-79BF2543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1219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5AC6C55-0188-40D2-9864-73295E06D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530" y="417094"/>
            <a:ext cx="10731639" cy="5903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8962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C1BECC-F524-42A1-8CCB-8ABA98712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4475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411A5F5-894A-4A77-BE57-4469EE2AD1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4"/>
            <a:ext cx="10129685" cy="5744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44190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8176F62-D07B-4290-BB1B-D8DD126F7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68613" cy="627683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DF56EB99-F4C5-4990-9921-FEBF957013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365125"/>
            <a:ext cx="10868134" cy="216706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787C2720-5BA8-4056-8C25-738E2D65AC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9" y="2559488"/>
            <a:ext cx="10767647" cy="393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90838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B62EA4-51E7-427B-89FA-A0E4A6A25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52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A0F40796-E907-4A35-96D1-061B7F0C07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586" y="365125"/>
            <a:ext cx="10779632" cy="611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859712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402</Words>
  <Application>Microsoft Office PowerPoint</Application>
  <PresentationFormat>Произвольный</PresentationFormat>
  <Paragraphs>97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«Анализ результатов итоговых контрольных работ по химии и биологии 2021 г.»</vt:lpstr>
      <vt:lpstr>Введение </vt:lpstr>
      <vt:lpstr>Согласно письму Рособрнадзора от 25.03.2021 №04-17, приказу департамента образования и науки Брянской области от 29.03.2021 №402 "Об организации контрольных работ для обучающихся 9 классов на территории Брянской области в 2020-2021 учебном году" для обучающихся 9-х классов, осваивающих образовательные программы основного общего образования, проводились контрольные работы по учебным предметам: "Физика", "Химия", "Биология", "Литература", "География", "История", "Обществознание", "Иностранные языки" (английский, французский, немецкий и испанский), "Информатика и информационно-коммуникационные технологии" (ИКТ).  Содержание заданий для проведения контрольных работ соответствовало документам, определяющим структуру и содержание контрольных измерительных материалов ОГЭ 2021 года по соответствующим учебным предметам.  </vt:lpstr>
      <vt:lpstr>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результатов итоговых контрольных работ по химии и биологии 2022 г.</dc:title>
  <dc:creator>Павел Бельченко</dc:creator>
  <cp:lastModifiedBy>Ольга</cp:lastModifiedBy>
  <cp:revision>3</cp:revision>
  <dcterms:created xsi:type="dcterms:W3CDTF">2022-02-23T14:27:31Z</dcterms:created>
  <dcterms:modified xsi:type="dcterms:W3CDTF">2022-03-04T07:58:07Z</dcterms:modified>
</cp:coreProperties>
</file>