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5" d="100"/>
          <a:sy n="65" d="100"/>
        </p:scale>
        <p:origin x="700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060BFA-F956-4FAE-B94E-22649D8541FB}" type="datetimeFigureOut">
              <a:rPr lang="ru-RU" smtClean="0"/>
              <a:t>29.12.2021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7F7D2E-C2D3-45EF-8B6E-9FEE37025C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16769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1FDE44-3196-498E-A603-8183451638D1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88016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1FDE44-3196-498E-A603-8183451638D1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41935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1FDE44-3196-498E-A603-8183451638D1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51796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1FDE44-3196-498E-A603-8183451638D1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438568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1FDE44-3196-498E-A603-8183451638D1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755981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1FDE44-3196-498E-A603-8183451638D1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551136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1FDE44-3196-498E-A603-8183451638D1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035315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1FDE44-3196-498E-A603-8183451638D1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62649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1FDE44-3196-498E-A603-8183451638D1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1742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1FDE44-3196-498E-A603-8183451638D1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12916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1FDE44-3196-498E-A603-8183451638D1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07803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1FDE44-3196-498E-A603-8183451638D1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60664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1FDE44-3196-498E-A603-8183451638D1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46274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1FDE44-3196-498E-A603-8183451638D1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48006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1FDE44-3196-498E-A603-8183451638D1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41008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1FDE44-3196-498E-A603-8183451638D1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80065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CB882-2239-4763-866F-8A74A348458C}" type="datetimeFigureOut">
              <a:rPr lang="ru-RU" smtClean="0"/>
              <a:t>29.12.2021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5E255-0FF5-4DD8-98D6-1F1D833048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00706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CB882-2239-4763-866F-8A74A348458C}" type="datetimeFigureOut">
              <a:rPr lang="ru-RU" smtClean="0"/>
              <a:t>29.12.2021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5E255-0FF5-4DD8-98D6-1F1D833048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11607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CB882-2239-4763-866F-8A74A348458C}" type="datetimeFigureOut">
              <a:rPr lang="ru-RU" smtClean="0"/>
              <a:t>29.12.2021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5E255-0FF5-4DD8-98D6-1F1D833048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25397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4C0D0694-D12B-4775-B1F1-AC3116FA112D}"/>
              </a:ext>
            </a:extLst>
          </p:cNvPr>
          <p:cNvSpPr/>
          <p:nvPr userDrawn="1"/>
        </p:nvSpPr>
        <p:spPr>
          <a:xfrm rot="10800000" flipH="1">
            <a:off x="11231808" y="0"/>
            <a:ext cx="956950" cy="6858000"/>
          </a:xfrm>
          <a:prstGeom prst="rect">
            <a:avLst/>
          </a:prstGeom>
          <a:gradFill>
            <a:gsLst>
              <a:gs pos="82000">
                <a:srgbClr val="1B3281"/>
              </a:gs>
              <a:gs pos="6000">
                <a:srgbClr val="0072BC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Рисунок 6" descr="Изображение выглядит как книга, текст&#10;&#10;Автоматически созданное описание">
            <a:extLst>
              <a:ext uri="{FF2B5EF4-FFF2-40B4-BE49-F238E27FC236}">
                <a16:creationId xmlns:a16="http://schemas.microsoft.com/office/drawing/2014/main" id="{4D42D58B-1A3F-4F9E-AC76-17F6671CB19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7040" y="152399"/>
            <a:ext cx="706486" cy="819357"/>
          </a:xfrm>
          <a:prstGeom prst="rect">
            <a:avLst/>
          </a:prstGeom>
        </p:spPr>
      </p:pic>
      <p:sp>
        <p:nvSpPr>
          <p:cNvPr id="8" name="Номер слайда 1">
            <a:extLst>
              <a:ext uri="{FF2B5EF4-FFF2-40B4-BE49-F238E27FC236}">
                <a16:creationId xmlns:a16="http://schemas.microsoft.com/office/drawing/2014/main" id="{44E4AA84-4D85-4FAD-BEF9-1BFB674B7C77}"/>
              </a:ext>
            </a:extLst>
          </p:cNvPr>
          <p:cNvSpPr txBox="1">
            <a:spLocks/>
          </p:cNvSpPr>
          <p:nvPr userDrawn="1"/>
        </p:nvSpPr>
        <p:spPr>
          <a:xfrm>
            <a:off x="11358290" y="6420656"/>
            <a:ext cx="735805" cy="37638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323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5C68B6-61C2-468F-89AB-4B9F7531AA68}" type="slidenum">
              <a:rPr kumimoji="0" lang="ru-RU" sz="16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DFCBAD97-65E4-43C9-84A2-90326F2BBDA2}"/>
              </a:ext>
            </a:extLst>
          </p:cNvPr>
          <p:cNvCxnSpPr/>
          <p:nvPr userDrawn="1"/>
        </p:nvCxnSpPr>
        <p:spPr>
          <a:xfrm>
            <a:off x="0" y="1117600"/>
            <a:ext cx="1857829" cy="0"/>
          </a:xfrm>
          <a:prstGeom prst="line">
            <a:avLst/>
          </a:prstGeom>
          <a:ln w="76200">
            <a:solidFill>
              <a:srgbClr val="0072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Рисунок 9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1D27E82A-4B60-4730-A407-A33EDCEC69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6"/>
          <a:stretch/>
        </p:blipFill>
        <p:spPr>
          <a:xfrm>
            <a:off x="9915709" y="0"/>
            <a:ext cx="1321264" cy="1289202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607FBA1-9778-4A82-B6A1-57775DEC26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86" t="83103" r="39919" b="9119"/>
          <a:stretch/>
        </p:blipFill>
        <p:spPr>
          <a:xfrm>
            <a:off x="11290300" y="1289202"/>
            <a:ext cx="901700" cy="533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661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CB882-2239-4763-866F-8A74A348458C}" type="datetimeFigureOut">
              <a:rPr lang="ru-RU" smtClean="0"/>
              <a:t>29.12.2021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5E255-0FF5-4DD8-98D6-1F1D833048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75789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CB882-2239-4763-866F-8A74A348458C}" type="datetimeFigureOut">
              <a:rPr lang="ru-RU" smtClean="0"/>
              <a:t>29.12.2021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5E255-0FF5-4DD8-98D6-1F1D833048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06450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CB882-2239-4763-866F-8A74A348458C}" type="datetimeFigureOut">
              <a:rPr lang="ru-RU" smtClean="0"/>
              <a:t>29.12.2021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5E255-0FF5-4DD8-98D6-1F1D833048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136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CB882-2239-4763-866F-8A74A348458C}" type="datetimeFigureOut">
              <a:rPr lang="ru-RU" smtClean="0"/>
              <a:t>29.12.2021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5E255-0FF5-4DD8-98D6-1F1D833048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92646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CB882-2239-4763-866F-8A74A348458C}" type="datetimeFigureOut">
              <a:rPr lang="ru-RU" smtClean="0"/>
              <a:t>29.12.2021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5E255-0FF5-4DD8-98D6-1F1D833048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49912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CB882-2239-4763-866F-8A74A348458C}" type="datetimeFigureOut">
              <a:rPr lang="ru-RU" smtClean="0"/>
              <a:t>29.12.2021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5E255-0FF5-4DD8-98D6-1F1D833048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04613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CB882-2239-4763-866F-8A74A348458C}" type="datetimeFigureOut">
              <a:rPr lang="ru-RU" smtClean="0"/>
              <a:t>29.12.2021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5E255-0FF5-4DD8-98D6-1F1D833048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49129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CB882-2239-4763-866F-8A74A348458C}" type="datetimeFigureOut">
              <a:rPr lang="ru-RU" smtClean="0"/>
              <a:t>29.12.2021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5E255-0FF5-4DD8-98D6-1F1D833048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75443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4CB882-2239-4763-866F-8A74A348458C}" type="datetimeFigureOut">
              <a:rPr lang="ru-RU" smtClean="0"/>
              <a:t>29.12.2021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05E255-0FF5-4DD8-98D6-1F1D833048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11936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gif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7.gif"/><Relationship Id="rId4" Type="http://schemas.openxmlformats.org/officeDocument/2006/relationships/image" Target="../media/image6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gif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77.png"/><Relationship Id="rId7" Type="http://schemas.openxmlformats.org/officeDocument/2006/relationships/image" Target="../media/image8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image" Target="../media/image89.png"/><Relationship Id="rId7" Type="http://schemas.openxmlformats.org/officeDocument/2006/relationships/image" Target="../media/image9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openxmlformats.org/officeDocument/2006/relationships/image" Target="../media/image95.png"/><Relationship Id="rId7" Type="http://schemas.openxmlformats.org/officeDocument/2006/relationships/image" Target="../media/image9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81781" y="1875955"/>
            <a:ext cx="10196052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Окружные форумы педагогов центров «Точка роста», «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IT</a:t>
            </a:r>
            <a:r>
              <a:rPr lang="ru-RU" sz="3200" b="1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-куб», «</a:t>
            </a:r>
            <a:r>
              <a:rPr lang="ru-RU" sz="3200" b="1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Кванториум</a:t>
            </a:r>
            <a:r>
              <a:rPr lang="ru-RU" sz="3200" b="1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» </a:t>
            </a:r>
            <a:r>
              <a:rPr lang="ru-RU" sz="3200" b="1" dirty="0" smtClean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2021</a:t>
            </a:r>
            <a:r>
              <a:rPr lang="ru-RU" sz="3200" b="1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:</a:t>
            </a:r>
          </a:p>
          <a:p>
            <a:pPr algn="just"/>
            <a:endParaRPr lang="ru-RU" sz="3600" b="1" dirty="0">
              <a:solidFill>
                <a:srgbClr val="002060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algn="ctr"/>
            <a:r>
              <a:rPr lang="ru-RU" sz="3200" b="1" kern="0" dirty="0" smtClean="0">
                <a:solidFill>
                  <a:srgbClr val="375075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 </a:t>
            </a:r>
            <a:endParaRPr lang="ru-RU" sz="3200" b="1" kern="0" dirty="0">
              <a:solidFill>
                <a:srgbClr val="375075"/>
              </a:solidFill>
              <a:latin typeface="Arial" panose="020B0604020202020204" pitchFamily="34" charset="0"/>
              <a:ea typeface="Verdana" pitchFamily="34" charset="0"/>
              <a:cs typeface="Arial" panose="020B0604020202020204" pitchFamily="34" charset="0"/>
            </a:endParaRPr>
          </a:p>
        </p:txBody>
      </p:sp>
      <p:sp>
        <p:nvSpPr>
          <p:cNvPr id="5" name="Блок-схема: узел 4"/>
          <p:cNvSpPr/>
          <p:nvPr/>
        </p:nvSpPr>
        <p:spPr>
          <a:xfrm>
            <a:off x="3425313" y="3633546"/>
            <a:ext cx="442451" cy="422787"/>
          </a:xfrm>
          <a:prstGeom prst="flowChartConnector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Блок-схема: узел 5"/>
          <p:cNvSpPr/>
          <p:nvPr/>
        </p:nvSpPr>
        <p:spPr>
          <a:xfrm>
            <a:off x="3454809" y="4489907"/>
            <a:ext cx="442451" cy="422787"/>
          </a:xfrm>
          <a:prstGeom prst="flowChartConnector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4141839" y="3434276"/>
            <a:ext cx="5179142" cy="1478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3200" b="1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очно – 1948</a:t>
            </a:r>
          </a:p>
          <a:p>
            <a:pPr>
              <a:lnSpc>
                <a:spcPct val="150000"/>
              </a:lnSpc>
            </a:pPr>
            <a:r>
              <a:rPr lang="ru-RU" sz="3200" b="1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дистанционно – 32 905 </a:t>
            </a:r>
          </a:p>
        </p:txBody>
      </p:sp>
    </p:spTree>
    <p:extLst>
      <p:ext uri="{BB962C8B-B14F-4D97-AF65-F5344CB8AC3E}">
        <p14:creationId xmlns:p14="http://schemas.microsoft.com/office/powerpoint/2010/main" val="8995669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69BFAB7B-690E-4170-B2EE-FEE46A89108E}"/>
              </a:ext>
            </a:extLst>
          </p:cNvPr>
          <p:cNvSpPr txBox="1">
            <a:spLocks/>
          </p:cNvSpPr>
          <p:nvPr/>
        </p:nvSpPr>
        <p:spPr>
          <a:xfrm>
            <a:off x="104710" y="85338"/>
            <a:ext cx="10168014" cy="957559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844083" rtl="0" eaLnBrk="1" latinLnBrk="0" hangingPunct="1">
              <a:spcBef>
                <a:spcPct val="0"/>
              </a:spcBef>
              <a:buNone/>
              <a:defRPr sz="4062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600" b="1" dirty="0" smtClean="0">
                <a:solidFill>
                  <a:srgbClr val="1B32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Приволжский </a:t>
            </a:r>
            <a:r>
              <a:rPr lang="ru-RU" sz="3600" b="1" dirty="0">
                <a:solidFill>
                  <a:srgbClr val="1B32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федеральный округ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346844" y="5591632"/>
            <a:ext cx="202255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0072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https://www.youtube.com/watch?v=hSMLh73pkC8</a:t>
            </a:r>
            <a:endParaRPr lang="ru-RU" sz="1200" dirty="0">
              <a:solidFill>
                <a:srgbClr val="0072B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81243" y="1174414"/>
            <a:ext cx="343545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rgbClr val="0072B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Мастер-класс </a:t>
            </a:r>
            <a:r>
              <a:rPr lang="ru-RU" sz="1200" b="1" dirty="0">
                <a:solidFill>
                  <a:srgbClr val="0072B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«Оборудование образовательного центра </a:t>
            </a:r>
            <a:r>
              <a:rPr lang="ru-RU" sz="1200" b="1" dirty="0" smtClean="0">
                <a:solidFill>
                  <a:srgbClr val="0072B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«IT-куб» </a:t>
            </a:r>
            <a:r>
              <a:rPr lang="ru-RU" sz="1200" b="1" dirty="0">
                <a:solidFill>
                  <a:srgbClr val="0072B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в области робототехники» (Блок </a:t>
            </a:r>
            <a:r>
              <a:rPr lang="ru-RU" sz="1200" b="1" dirty="0" smtClean="0">
                <a:solidFill>
                  <a:srgbClr val="0072B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«IT-куб»)</a:t>
            </a:r>
            <a:endParaRPr lang="ru-RU" sz="1200" b="1" dirty="0">
              <a:solidFill>
                <a:srgbClr val="0072BC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endParaRPr lang="ru-RU" sz="1200" b="1" dirty="0">
              <a:solidFill>
                <a:srgbClr val="0072BC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r>
              <a:rPr lang="ru-RU" sz="1200" b="1" dirty="0" smtClean="0">
                <a:solidFill>
                  <a:srgbClr val="0072B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Мастер-класс </a:t>
            </a:r>
            <a:r>
              <a:rPr lang="ru-RU" sz="1200" b="1" dirty="0">
                <a:solidFill>
                  <a:srgbClr val="0072B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«Программно-аппаратные платформы обучения робототехнике» (Блок </a:t>
            </a:r>
            <a:r>
              <a:rPr lang="ru-RU" sz="1200" b="1" dirty="0" smtClean="0">
                <a:solidFill>
                  <a:srgbClr val="0072B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«IT-куб»)</a:t>
            </a:r>
            <a:endParaRPr lang="ru-RU" sz="1200" b="1" dirty="0">
              <a:solidFill>
                <a:srgbClr val="0072BC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693907" y="1174413"/>
            <a:ext cx="36623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rgbClr val="0072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Мастер-класс </a:t>
            </a:r>
            <a:r>
              <a:rPr lang="ru-RU" sz="1200" b="1" dirty="0">
                <a:solidFill>
                  <a:srgbClr val="0072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sz="1200" b="1" dirty="0" err="1">
                <a:solidFill>
                  <a:srgbClr val="0072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ВriQMotion</a:t>
            </a:r>
            <a:r>
              <a:rPr lang="ru-RU" sz="1200" b="1" dirty="0">
                <a:solidFill>
                  <a:srgbClr val="0072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практическое обучение предметам STEAM, вдохновляющее учеников начальной и основной школы изучать физику в действии» (Блок </a:t>
            </a:r>
            <a:r>
              <a:rPr lang="ru-RU" sz="1200" b="1" dirty="0" smtClean="0">
                <a:solidFill>
                  <a:srgbClr val="0072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«Школьный </a:t>
            </a:r>
            <a:r>
              <a:rPr lang="ru-RU" sz="1200" b="1" dirty="0" err="1" smtClean="0">
                <a:solidFill>
                  <a:srgbClr val="0072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кванториум</a:t>
            </a:r>
            <a:r>
              <a:rPr lang="ru-RU" sz="1200" b="1" dirty="0" smtClean="0">
                <a:solidFill>
                  <a:srgbClr val="0072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»)</a:t>
            </a:r>
            <a:endParaRPr lang="ru-RU" sz="1200" b="1" dirty="0">
              <a:solidFill>
                <a:srgbClr val="0072BC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3616698" y="5591632"/>
            <a:ext cx="202255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0072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https://www.youtube.com/watch?v=HORzkAQLTfo</a:t>
            </a:r>
            <a:endParaRPr lang="ru-RU" sz="1200" dirty="0">
              <a:solidFill>
                <a:srgbClr val="0072B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356213" y="1174413"/>
            <a:ext cx="404635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rgbClr val="0072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Мастер-класс </a:t>
            </a:r>
            <a:r>
              <a:rPr lang="ru-RU" sz="1200" b="1" dirty="0">
                <a:solidFill>
                  <a:srgbClr val="0072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«Использование цифровой лаборатории для определения влияния температуры, на скорость реакции, рН растворов солей, теплового эффекта химических реакций» (Блок </a:t>
            </a:r>
            <a:r>
              <a:rPr lang="ru-RU" sz="1200" b="1" dirty="0" smtClean="0">
                <a:solidFill>
                  <a:srgbClr val="0072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«Школьный </a:t>
            </a:r>
            <a:r>
              <a:rPr lang="ru-RU" sz="1200" b="1" dirty="0" err="1" smtClean="0">
                <a:solidFill>
                  <a:srgbClr val="0072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кванториум</a:t>
            </a:r>
            <a:r>
              <a:rPr lang="ru-RU" sz="1200" b="1" dirty="0" smtClean="0">
                <a:solidFill>
                  <a:srgbClr val="0072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»)</a:t>
            </a:r>
            <a:endParaRPr lang="ru-RU" sz="1200" b="1" dirty="0">
              <a:solidFill>
                <a:srgbClr val="0072BC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356833" y="5591632"/>
            <a:ext cx="202255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0072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https://www.youtube.com/watch?v=8KwAtCDcwgY</a:t>
            </a:r>
            <a:endParaRPr lang="ru-RU" sz="1200" dirty="0">
              <a:solidFill>
                <a:srgbClr val="0072B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243" y="2742020"/>
            <a:ext cx="2638425" cy="2667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68728" y="2780120"/>
            <a:ext cx="2638425" cy="26289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28547" y="2756307"/>
            <a:ext cx="2638425" cy="2676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2180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40518" y="282160"/>
            <a:ext cx="92442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3600" b="1" dirty="0">
                <a:solidFill>
                  <a:srgbClr val="1B328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Уральский федеральный округ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65616" y="1370409"/>
            <a:ext cx="429490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1B32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</a:t>
            </a:r>
            <a:r>
              <a:rPr lang="ru-RU" sz="2400" b="1" dirty="0">
                <a:solidFill>
                  <a:srgbClr val="1B32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2400" b="1" dirty="0" smtClean="0">
                <a:solidFill>
                  <a:srgbClr val="1B32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Верхняя Пышма </a:t>
            </a:r>
            <a:endParaRPr lang="ru-RU" sz="2400" b="1" dirty="0">
              <a:solidFill>
                <a:srgbClr val="1B328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b="1" dirty="0" smtClean="0">
                <a:solidFill>
                  <a:srgbClr val="1B32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14-16.10.2021 </a:t>
            </a:r>
            <a:r>
              <a:rPr lang="ru-RU" sz="2400" b="1" dirty="0">
                <a:solidFill>
                  <a:srgbClr val="1B32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г.</a:t>
            </a:r>
          </a:p>
          <a:p>
            <a:endParaRPr lang="ru-RU" sz="2400" b="1" dirty="0">
              <a:solidFill>
                <a:srgbClr val="1B328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86957" y="3823673"/>
            <a:ext cx="34354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rgbClr val="0072B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Ссылка на Пленарную </a:t>
            </a:r>
            <a:r>
              <a:rPr lang="ru-RU" sz="1600" b="1" dirty="0" smtClean="0">
                <a:solidFill>
                  <a:srgbClr val="0072B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часть:</a:t>
            </a:r>
            <a:endParaRPr lang="ru-RU" sz="1600" b="1" dirty="0">
              <a:solidFill>
                <a:srgbClr val="0072BC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2050" name="Picture 2" descr="http://qrcoder.ru/code/?https%3A%2F%2Fwww.youtube.com%2Fwatch%3Fv%3D_U0a-j2sgKE&amp;4&amp;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971" y="4306151"/>
            <a:ext cx="1914099" cy="1914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440518" y="6220250"/>
            <a:ext cx="6096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dirty="0">
                <a:solidFill>
                  <a:srgbClr val="0072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https://youtu.be/_U0a-j2sgKE</a:t>
            </a:r>
            <a:endParaRPr lang="ru-RU" sz="1400" dirty="0">
              <a:solidFill>
                <a:srgbClr val="0072B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5970" y="1328263"/>
            <a:ext cx="3627419" cy="241827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6010" y="1328263"/>
            <a:ext cx="3435455" cy="238041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2903" r="-4969" b="23153"/>
          <a:stretch/>
        </p:blipFill>
        <p:spPr>
          <a:xfrm>
            <a:off x="3866010" y="3858866"/>
            <a:ext cx="7578738" cy="2840323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265616" y="2360163"/>
            <a:ext cx="26748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 smtClean="0">
                <a:solidFill>
                  <a:srgbClr val="0072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Кол-во участников:</a:t>
            </a:r>
          </a:p>
          <a:p>
            <a:pPr algn="just"/>
            <a:r>
              <a:rPr lang="ru-RU" sz="2000" b="1" dirty="0" smtClean="0">
                <a:solidFill>
                  <a:srgbClr val="0072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Очно - 347</a:t>
            </a:r>
          </a:p>
          <a:p>
            <a:pPr algn="just"/>
            <a:r>
              <a:rPr lang="ru-RU" sz="2000" b="1" dirty="0" smtClean="0">
                <a:solidFill>
                  <a:srgbClr val="0072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Онлайн – 2 435</a:t>
            </a:r>
            <a:endParaRPr lang="ru-RU" sz="2000" b="1" dirty="0">
              <a:solidFill>
                <a:srgbClr val="0072B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28503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69BFAB7B-690E-4170-B2EE-FEE46A89108E}"/>
              </a:ext>
            </a:extLst>
          </p:cNvPr>
          <p:cNvSpPr txBox="1">
            <a:spLocks/>
          </p:cNvSpPr>
          <p:nvPr/>
        </p:nvSpPr>
        <p:spPr>
          <a:xfrm>
            <a:off x="104710" y="85338"/>
            <a:ext cx="10168014" cy="957559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844083" rtl="0" eaLnBrk="1" latinLnBrk="0" hangingPunct="1">
              <a:spcBef>
                <a:spcPct val="0"/>
              </a:spcBef>
              <a:buNone/>
              <a:defRPr sz="4062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600" b="1" dirty="0" smtClean="0">
                <a:solidFill>
                  <a:srgbClr val="1B32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Уральский </a:t>
            </a:r>
            <a:r>
              <a:rPr lang="ru-RU" sz="3600" b="1" dirty="0">
                <a:solidFill>
                  <a:srgbClr val="1B32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федеральный округ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85300" y="3972978"/>
            <a:ext cx="34354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rgbClr val="0072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Блок «Точка роста», направление Командное управление (практика)</a:t>
            </a:r>
            <a:endParaRPr lang="ru-RU" sz="1200" b="1" dirty="0">
              <a:solidFill>
                <a:srgbClr val="0072BC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328556" y="3369640"/>
            <a:ext cx="202255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0072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https://www.youtube.com/watch?v=q8Ntk9BH9aM</a:t>
            </a:r>
            <a:endParaRPr lang="ru-RU" sz="1200" dirty="0">
              <a:solidFill>
                <a:srgbClr val="0072B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81243" y="1174414"/>
            <a:ext cx="34354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rgbClr val="0072B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Совещание региональных координаторов проекта «Современная школа», руководителей центров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252871" y="6163190"/>
            <a:ext cx="202255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0072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https://www.youtube.com/watch?v=ek5zPX54bG8</a:t>
            </a:r>
            <a:endParaRPr lang="ru-RU" sz="1200" dirty="0">
              <a:solidFill>
                <a:srgbClr val="0072B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693907" y="1174413"/>
            <a:ext cx="36623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rgbClr val="0072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Блок «Школьный </a:t>
            </a:r>
            <a:r>
              <a:rPr lang="ru-RU" sz="1200" b="1" dirty="0" err="1">
                <a:solidFill>
                  <a:srgbClr val="0072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</a:t>
            </a:r>
            <a:r>
              <a:rPr lang="ru-RU" sz="1200" b="1" dirty="0" err="1" smtClean="0">
                <a:solidFill>
                  <a:srgbClr val="0072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ванториум</a:t>
            </a:r>
            <a:r>
              <a:rPr lang="ru-RU" sz="1200" b="1" dirty="0">
                <a:solidFill>
                  <a:srgbClr val="0072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», направление Проектная деятельность (практика) </a:t>
            </a:r>
            <a:endParaRPr lang="ru-RU" sz="1200" b="1" dirty="0">
              <a:solidFill>
                <a:srgbClr val="0072BC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3693907" y="3374916"/>
            <a:ext cx="202255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0072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https://www.youtube.com/watch?v=K24_qZ3ron4</a:t>
            </a:r>
            <a:endParaRPr lang="ru-RU" sz="1200" dirty="0">
              <a:solidFill>
                <a:srgbClr val="0072B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693906" y="3972977"/>
            <a:ext cx="34354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rgbClr val="0072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Торжественное закрытие форума </a:t>
            </a:r>
            <a:endParaRPr lang="ru-RU" sz="1200" b="1" dirty="0">
              <a:solidFill>
                <a:srgbClr val="0072BC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3693907" y="6130227"/>
            <a:ext cx="202255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0072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https://www.youtube.com/watch?v=FxShIHfxwwM</a:t>
            </a:r>
            <a:endParaRPr lang="ru-RU" sz="1200" dirty="0">
              <a:solidFill>
                <a:srgbClr val="0072B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871" y="1853074"/>
            <a:ext cx="1409700" cy="142875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998" y="4694400"/>
            <a:ext cx="1371600" cy="13716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40917" y="1906543"/>
            <a:ext cx="1447800" cy="140017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40917" y="4694400"/>
            <a:ext cx="14478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0080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3538" y="213334"/>
            <a:ext cx="89787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3600" b="1" dirty="0">
                <a:solidFill>
                  <a:srgbClr val="1B328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Южный  федеральный округ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52559" y="2779614"/>
            <a:ext cx="26748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 smtClean="0">
                <a:solidFill>
                  <a:srgbClr val="0072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Кол-во участников:</a:t>
            </a:r>
          </a:p>
          <a:p>
            <a:pPr algn="just"/>
            <a:r>
              <a:rPr lang="ru-RU" sz="2000" b="1" dirty="0" smtClean="0">
                <a:solidFill>
                  <a:srgbClr val="0072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Очно - 49</a:t>
            </a:r>
          </a:p>
          <a:p>
            <a:pPr algn="just"/>
            <a:r>
              <a:rPr lang="ru-RU" sz="2000" b="1" dirty="0" smtClean="0">
                <a:solidFill>
                  <a:srgbClr val="0072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Онлайн – 3 962 </a:t>
            </a:r>
            <a:endParaRPr lang="ru-RU" sz="2000" b="1" dirty="0">
              <a:solidFill>
                <a:srgbClr val="0072B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http://qrcoder.ru/code/?https%3A%2F%2Fwww.youtube.com%2Fwatch%3Fv%3D5VooDDgTiQk&amp;4&amp;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847" y="4506035"/>
            <a:ext cx="1562100" cy="156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63581" y="4136703"/>
            <a:ext cx="418973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72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Ссылка на запись </a:t>
            </a:r>
            <a:r>
              <a:rPr lang="ru-RU" b="1" dirty="0" smtClean="0">
                <a:solidFill>
                  <a:srgbClr val="0072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Форума:</a:t>
            </a:r>
            <a:endParaRPr lang="ru-RU" b="1" dirty="0">
              <a:solidFill>
                <a:srgbClr val="0072B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63538" y="6194220"/>
            <a:ext cx="2756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https://www.youtube.com/watch?v=5VooDDgTiQk</a:t>
            </a:r>
            <a:endParaRPr lang="ru-RU" sz="14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63538" y="1579285"/>
            <a:ext cx="429490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1B32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</a:t>
            </a:r>
            <a:r>
              <a:rPr lang="ru-RU" sz="2400" b="1" dirty="0">
                <a:solidFill>
                  <a:srgbClr val="1B32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2400" b="1" dirty="0" smtClean="0">
                <a:solidFill>
                  <a:srgbClr val="1B32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Симферополь</a:t>
            </a:r>
            <a:endParaRPr lang="ru-RU" sz="2400" b="1" dirty="0">
              <a:solidFill>
                <a:srgbClr val="1B328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b="1" dirty="0" smtClean="0">
                <a:solidFill>
                  <a:srgbClr val="1B32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19-21.10.2021 </a:t>
            </a:r>
            <a:r>
              <a:rPr lang="ru-RU" sz="2400" b="1" dirty="0">
                <a:solidFill>
                  <a:srgbClr val="1B32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г.</a:t>
            </a:r>
          </a:p>
          <a:p>
            <a:endParaRPr lang="ru-RU" sz="2400" b="1" dirty="0">
              <a:solidFill>
                <a:srgbClr val="1B328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6" name="Picture 4" descr="https://downloader.disk.yandex.ru/preview/cd315b62027570e6b972a1351ace9192c9735734adf087ac329e11a231f14dfb/617b28ad/bCSk7ta7eGfGJ2aCt1fJw3-yFa13ActPY_-cTAypu9xQ3NKHg6QyfNVdwyS4YFEE7ljoOmtjTDaPeQZS3MOMNA%3D%3D?uid=0&amp;filename=DSC05472.JPG&amp;disposition=inline&amp;hash=&amp;limit=0&amp;content_type=image%2Fjpeg&amp;owner_uid=0&amp;tknv=v2&amp;size=1920x91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6313" y="1287408"/>
            <a:ext cx="3268887" cy="223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s://downloader.disk.yandex.ru/preview/b2e010be27d43585cba42480f294a11b5c27281352cc34c2c6f77ef9c079d10e/617b28f4/-Ivvk09WjSamdRY-uy71PYmVCGDFbGzfU_zPdpVafg4F0I5w8GmnZzR1pfx41Lgyt0rZm9lZvVtXnbj5WdB8gw%3D%3D?uid=0&amp;filename=ST1_4192.jpg&amp;disposition=inline&amp;hash=&amp;limit=0&amp;content_type=image%2Fjpeg&amp;owner_uid=0&amp;tknv=v2&amp;size=1920x91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7930" y="1287408"/>
            <a:ext cx="3387889" cy="223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https://downloader.disk.yandex.ru/preview/eca61549f886090dd48719c547bae6d8a54d446fc4f0838aeb97760fa600be95/617b2992/ipIfCwjwLjSU5zsv4zxZF_1tqyhmUdPjIvSkTJNz7c9Cc0Uyw-l7JWvc748nhCOkSrpKccQ1qW1I_tYNDmmFdg%3D%3D?uid=0&amp;filename=IMG20211020164749.jpg&amp;disposition=inline&amp;hash=&amp;limit=0&amp;content_type=image%2Fjpeg&amp;owner_uid=0&amp;tknv=v2&amp;size=1920x91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25939" r="-5444" b="7222"/>
          <a:stretch/>
        </p:blipFill>
        <p:spPr bwMode="auto">
          <a:xfrm>
            <a:off x="4046313" y="3579666"/>
            <a:ext cx="7128639" cy="3137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41657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69BFAB7B-690E-4170-B2EE-FEE46A89108E}"/>
              </a:ext>
            </a:extLst>
          </p:cNvPr>
          <p:cNvSpPr txBox="1">
            <a:spLocks/>
          </p:cNvSpPr>
          <p:nvPr/>
        </p:nvSpPr>
        <p:spPr>
          <a:xfrm>
            <a:off x="104710" y="85338"/>
            <a:ext cx="10168014" cy="957559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844083" rtl="0" eaLnBrk="1" latinLnBrk="0" hangingPunct="1">
              <a:spcBef>
                <a:spcPct val="0"/>
              </a:spcBef>
              <a:buNone/>
              <a:defRPr sz="4062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600" b="1" dirty="0" smtClean="0">
                <a:solidFill>
                  <a:srgbClr val="1B32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Южный </a:t>
            </a:r>
            <a:r>
              <a:rPr lang="ru-RU" sz="3600" b="1" dirty="0">
                <a:solidFill>
                  <a:srgbClr val="1B32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федеральный округ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81243" y="4234359"/>
            <a:ext cx="34354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rgbClr val="0072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Трансляции с площадок: Площадка </a:t>
            </a:r>
            <a:r>
              <a:rPr lang="ru-RU" sz="1200" b="1" dirty="0">
                <a:solidFill>
                  <a:srgbClr val="0072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Евпатория. </a:t>
            </a:r>
            <a:r>
              <a:rPr lang="ru-RU" sz="1200" b="1" dirty="0" smtClean="0">
                <a:solidFill>
                  <a:srgbClr val="0072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sz="1200" b="1" dirty="0" err="1" smtClean="0">
                <a:solidFill>
                  <a:srgbClr val="0072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Кванториум</a:t>
            </a:r>
            <a:r>
              <a:rPr lang="ru-RU" sz="1200" b="1" dirty="0" smtClean="0">
                <a:solidFill>
                  <a:srgbClr val="0072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endParaRPr lang="ru-RU" sz="1200" b="1" dirty="0">
              <a:solidFill>
                <a:srgbClr val="0072BC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328556" y="3369640"/>
            <a:ext cx="202255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0072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https://www.youtube.com/watch?v=0sa9HPykfqU</a:t>
            </a:r>
            <a:endParaRPr lang="ru-RU" sz="1200" dirty="0">
              <a:solidFill>
                <a:srgbClr val="0072B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81243" y="1174414"/>
            <a:ext cx="34354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rgbClr val="0072B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Совещание региональных координаторов проекта «Современная школа», руководителей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252871" y="6163190"/>
            <a:ext cx="202255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0072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https://www.youtube.com/channel/UC3y6DrNuostBoRmekB3lPGA</a:t>
            </a:r>
            <a:endParaRPr lang="ru-RU" sz="1200" dirty="0">
              <a:solidFill>
                <a:srgbClr val="0072B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693907" y="1174413"/>
            <a:ext cx="36623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rgbClr val="0072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Трансляции с площадок</a:t>
            </a:r>
            <a:r>
              <a:rPr lang="ru-RU" sz="1200" b="1" dirty="0" smtClean="0">
                <a:solidFill>
                  <a:srgbClr val="0072B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:</a:t>
            </a:r>
            <a:r>
              <a:rPr lang="en-US" sz="1200" b="1" dirty="0" smtClean="0">
                <a:solidFill>
                  <a:srgbClr val="0072B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ru-RU" sz="1200" b="1" dirty="0">
                <a:solidFill>
                  <a:srgbClr val="0072B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Площадка 2. Симферополь. Академическая </a:t>
            </a:r>
            <a:r>
              <a:rPr lang="ru-RU" sz="1200" b="1" dirty="0" smtClean="0">
                <a:solidFill>
                  <a:srgbClr val="0072B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гимназия. «</a:t>
            </a:r>
            <a:r>
              <a:rPr lang="ru-RU" sz="1200" b="1" dirty="0" err="1" smtClean="0">
                <a:solidFill>
                  <a:srgbClr val="0072B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Кванториум</a:t>
            </a:r>
            <a:r>
              <a:rPr lang="ru-RU" sz="1200" b="1" dirty="0" smtClean="0">
                <a:solidFill>
                  <a:srgbClr val="0072B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»</a:t>
            </a:r>
            <a:endParaRPr lang="ru-RU" sz="1200" b="1" dirty="0">
              <a:solidFill>
                <a:srgbClr val="0072BC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3693907" y="3374916"/>
            <a:ext cx="202255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0072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https://www.youtube.com/channel/UCCWBBD26KjVKnTn27P99KJg</a:t>
            </a:r>
            <a:endParaRPr lang="ru-RU" sz="1200" dirty="0">
              <a:solidFill>
                <a:srgbClr val="0072B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689932" y="4212232"/>
            <a:ext cx="34354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rgbClr val="0072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Трансляции с площадок</a:t>
            </a:r>
            <a:r>
              <a:rPr lang="ru-RU" sz="1200" b="1" dirty="0" smtClean="0">
                <a:solidFill>
                  <a:srgbClr val="0072B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:</a:t>
            </a:r>
            <a:r>
              <a:rPr lang="en-US" sz="1200" b="1" dirty="0" smtClean="0">
                <a:solidFill>
                  <a:srgbClr val="0072B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ru-RU" sz="1200" b="1" dirty="0">
                <a:solidFill>
                  <a:srgbClr val="0072B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Площадка 3. Севастополь. </a:t>
            </a:r>
            <a:r>
              <a:rPr lang="ru-RU" sz="1200" b="1" dirty="0" smtClean="0">
                <a:solidFill>
                  <a:srgbClr val="0072B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«</a:t>
            </a:r>
            <a:r>
              <a:rPr lang="en-US" sz="1200" b="1" dirty="0" smtClean="0">
                <a:solidFill>
                  <a:srgbClr val="0072B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I</a:t>
            </a:r>
            <a:r>
              <a:rPr lang="ru-RU" sz="1200" b="1" dirty="0" smtClean="0">
                <a:solidFill>
                  <a:srgbClr val="0072B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Т-куб»</a:t>
            </a:r>
            <a:endParaRPr lang="ru-RU" sz="1200" b="1" dirty="0">
              <a:solidFill>
                <a:srgbClr val="0072BC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3693907" y="6130227"/>
            <a:ext cx="202255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0072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https://www.youtube.com/channel/UCytiwXkd7ldfRMLq6LhkiCg</a:t>
            </a:r>
            <a:endParaRPr lang="ru-RU" sz="1200" dirty="0">
              <a:solidFill>
                <a:srgbClr val="0072B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356213" y="1174413"/>
            <a:ext cx="40463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rgbClr val="0072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Трансляции с площадок</a:t>
            </a:r>
            <a:r>
              <a:rPr lang="ru-RU" sz="1200" b="1" dirty="0" smtClean="0">
                <a:solidFill>
                  <a:srgbClr val="0072B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:</a:t>
            </a:r>
            <a:r>
              <a:rPr lang="en-US" sz="1200" b="1" dirty="0" smtClean="0">
                <a:solidFill>
                  <a:srgbClr val="0072B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ru-RU" sz="1200" b="1" dirty="0">
                <a:solidFill>
                  <a:srgbClr val="0072B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Площадка 4. Завет-ленинский. </a:t>
            </a:r>
            <a:r>
              <a:rPr lang="ru-RU" sz="1200" b="1" dirty="0" smtClean="0">
                <a:solidFill>
                  <a:srgbClr val="0072B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Школа. «Точка роста»</a:t>
            </a:r>
            <a:endParaRPr lang="ru-RU" sz="1200" b="1" dirty="0">
              <a:solidFill>
                <a:srgbClr val="0072BC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356213" y="3379159"/>
            <a:ext cx="202255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0072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https://www.youtube.com/channel/UC76a5SVwZdz3VT5D9bIgghQ</a:t>
            </a:r>
            <a:endParaRPr lang="ru-RU" sz="1200" dirty="0">
              <a:solidFill>
                <a:srgbClr val="0072B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356213" y="4212232"/>
            <a:ext cx="39457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rgbClr val="0072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Трансляции с площадок: </a:t>
            </a:r>
            <a:endParaRPr lang="ru-RU" sz="1200" b="1" dirty="0" smtClean="0">
              <a:solidFill>
                <a:srgbClr val="0072B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200" b="1" dirty="0" smtClean="0">
                <a:solidFill>
                  <a:srgbClr val="0072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Площадка </a:t>
            </a:r>
            <a:r>
              <a:rPr lang="ru-RU" sz="1200" b="1" dirty="0">
                <a:solidFill>
                  <a:srgbClr val="0072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</a:t>
            </a:r>
            <a:r>
              <a:rPr lang="ru-RU" sz="1200" b="1" dirty="0" err="1">
                <a:solidFill>
                  <a:srgbClr val="0072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Голубинка</a:t>
            </a:r>
            <a:r>
              <a:rPr lang="ru-RU" sz="1200" b="1" dirty="0" smtClean="0">
                <a:solidFill>
                  <a:srgbClr val="0072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«Точка роста»</a:t>
            </a:r>
            <a:endParaRPr lang="ru-RU" sz="1200" b="1" dirty="0">
              <a:solidFill>
                <a:srgbClr val="0072BC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7430586" y="6170550"/>
            <a:ext cx="202255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0072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https://www.youtube.com/watch?v=zXbYAW6j8Go</a:t>
            </a:r>
            <a:endParaRPr lang="ru-RU" sz="1200" dirty="0">
              <a:solidFill>
                <a:srgbClr val="0072B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556" y="1892598"/>
            <a:ext cx="1409700" cy="139065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8556" y="4832143"/>
            <a:ext cx="1362075" cy="136207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1568" y="1893150"/>
            <a:ext cx="1352550" cy="136207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54418" y="4796539"/>
            <a:ext cx="1409700" cy="136207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30586" y="1844225"/>
            <a:ext cx="1371600" cy="139065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40111" y="4796539"/>
            <a:ext cx="1362075" cy="1390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3592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69BFAB7B-690E-4170-B2EE-FEE46A89108E}"/>
              </a:ext>
            </a:extLst>
          </p:cNvPr>
          <p:cNvSpPr txBox="1">
            <a:spLocks/>
          </p:cNvSpPr>
          <p:nvPr/>
        </p:nvSpPr>
        <p:spPr>
          <a:xfrm>
            <a:off x="104710" y="85338"/>
            <a:ext cx="10168014" cy="957559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844083" rtl="0" eaLnBrk="1" latinLnBrk="0" hangingPunct="1">
              <a:spcBef>
                <a:spcPct val="0"/>
              </a:spcBef>
              <a:buNone/>
              <a:defRPr sz="4062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600" b="1" dirty="0" smtClean="0">
                <a:solidFill>
                  <a:srgbClr val="1B32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Южный </a:t>
            </a:r>
            <a:r>
              <a:rPr lang="ru-RU" sz="3600" b="1" dirty="0">
                <a:solidFill>
                  <a:srgbClr val="1B32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федеральный округ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987683" y="1611343"/>
            <a:ext cx="34354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72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Подведение итогов Форума</a:t>
            </a:r>
            <a:endParaRPr lang="ru-RU" sz="1400" b="1" dirty="0">
              <a:solidFill>
                <a:srgbClr val="0072BC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526438" y="4968280"/>
            <a:ext cx="202255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0072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https://www.youtube.com/channel/UCjRKiczCwJ4N4E42wkUHhog</a:t>
            </a:r>
            <a:endParaRPr lang="ru-RU" sz="1200" dirty="0">
              <a:solidFill>
                <a:srgbClr val="0072B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452259" y="1593582"/>
            <a:ext cx="34354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72B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Трансляции с площадок</a:t>
            </a:r>
            <a:r>
              <a:rPr lang="ru-RU" sz="1400" b="1" dirty="0">
                <a:solidFill>
                  <a:srgbClr val="0072B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: Площадка 6. Гурзуф</a:t>
            </a:r>
            <a:r>
              <a:rPr lang="ru-RU" sz="1400" b="1" dirty="0" smtClean="0">
                <a:solidFill>
                  <a:srgbClr val="0072B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. «Точка роста»</a:t>
            </a:r>
            <a:endParaRPr lang="ru-RU" sz="1400" b="1" dirty="0">
              <a:solidFill>
                <a:srgbClr val="0072BC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6079123" y="4968280"/>
            <a:ext cx="202255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0072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https://www.youtube.com/watch?v=T9Z3rCq6MYc</a:t>
            </a:r>
            <a:endParaRPr lang="ru-RU" sz="1200" dirty="0">
              <a:solidFill>
                <a:srgbClr val="0072B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6438" y="2170941"/>
            <a:ext cx="2600325" cy="27432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87683" y="2218566"/>
            <a:ext cx="2667000" cy="2695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4211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4375" y="203393"/>
            <a:ext cx="93130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3600" b="1" dirty="0">
                <a:solidFill>
                  <a:srgbClr val="1B328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Дальневосточный федеральный округ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45229" y="1472049"/>
            <a:ext cx="3177307" cy="8826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400" b="1" dirty="0">
                <a:solidFill>
                  <a:srgbClr val="1B328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г. </a:t>
            </a:r>
            <a:r>
              <a:rPr lang="ru-RU" sz="2400" b="1" dirty="0" smtClean="0">
                <a:solidFill>
                  <a:srgbClr val="1B328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Хабаровск</a:t>
            </a:r>
            <a:endParaRPr lang="en-US" sz="2400" b="1" dirty="0">
              <a:solidFill>
                <a:srgbClr val="1B328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400" b="1" dirty="0" smtClean="0">
                <a:solidFill>
                  <a:srgbClr val="1B328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26 </a:t>
            </a:r>
            <a:r>
              <a:rPr lang="ru-RU" sz="2400" b="1" dirty="0">
                <a:solidFill>
                  <a:srgbClr val="1B328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– </a:t>
            </a:r>
            <a:r>
              <a:rPr lang="ru-RU" sz="2400" b="1" dirty="0" smtClean="0">
                <a:solidFill>
                  <a:srgbClr val="1B328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28.10.2021</a:t>
            </a:r>
            <a:endParaRPr lang="ru-RU" sz="2400" dirty="0">
              <a:solidFill>
                <a:srgbClr val="1B328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45229" y="2673830"/>
            <a:ext cx="26748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 smtClean="0">
                <a:solidFill>
                  <a:srgbClr val="0072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Кол-во участников:</a:t>
            </a:r>
          </a:p>
          <a:p>
            <a:pPr algn="just"/>
            <a:r>
              <a:rPr lang="ru-RU" sz="2000" b="1" dirty="0" smtClean="0">
                <a:solidFill>
                  <a:srgbClr val="0072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Очно - 300</a:t>
            </a:r>
          </a:p>
          <a:p>
            <a:pPr algn="just"/>
            <a:r>
              <a:rPr lang="ru-RU" sz="2000" b="1" dirty="0" smtClean="0">
                <a:solidFill>
                  <a:srgbClr val="0072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Онлайн – 2 368</a:t>
            </a:r>
            <a:endParaRPr lang="ru-RU" sz="2000" b="1" dirty="0">
              <a:solidFill>
                <a:srgbClr val="0072B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https://downloader.disk.yandex.ru/preview/a62eff1e9401b41ece3940dc0b884ae30153642b5d3c0df032fb47b3f086fc3e/61796732/aUE_3uuExrR7hbkisEDvlYdKYRkzeD_BvQg_z4NBQevV3iSdSATXszVQf7I0lIgEIpUGrk8hPinWOuwiMgF7zw%3D%3D?uid=0&amp;filename=DSC_6660.jpg&amp;disposition=inline&amp;hash=&amp;limit=0&amp;content_type=image%2Fjpeg&amp;owner_uid=0&amp;tknv=v2&amp;size=1920x91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5310" y="1708815"/>
            <a:ext cx="3161237" cy="1985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downloader.disk.yandex.ru/preview/8bba4221b51da0ce1a52c6fc9a614a3d9f995e872824def90492f71564d9e184/61796732/F3TSck4qLbjrqUMWrujdhLRVmiJCmqAQPX2dt0EEoQhP0aV2ideHEAEuPLRqlP2oP9fzc3c1oluwnjnf5LlKXQ%3D%3D?uid=0&amp;filename=DSC_6609.jpg&amp;disposition=inline&amp;hash=&amp;limit=0&amp;content_type=image%2Fjpeg&amp;owner_uid=0&amp;tknv=v2&amp;size=1920x91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1914" y="1713512"/>
            <a:ext cx="3146280" cy="1976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51914" y="3859730"/>
            <a:ext cx="6474633" cy="2800800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116499" y="3999052"/>
            <a:ext cx="418973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72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Ссылка на запись </a:t>
            </a:r>
            <a:r>
              <a:rPr lang="ru-RU" sz="2000" b="1" dirty="0" smtClean="0">
                <a:solidFill>
                  <a:srgbClr val="0072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Форума:</a:t>
            </a:r>
            <a:endParaRPr lang="ru-RU" sz="2000" b="1" dirty="0">
              <a:solidFill>
                <a:srgbClr val="0072B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32" name="Picture 8" descr="http://qrcoder.ru/code/?https%3A%2F%2Fyoutu.be%2Fvg0ZTReU6tY&amp;4&amp;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273" y="4470771"/>
            <a:ext cx="1726093" cy="1726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345229" y="6136364"/>
            <a:ext cx="259237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https://youtu.be/vg0ZTReU6tY</a:t>
            </a:r>
            <a:endParaRPr lang="ru-RU" sz="14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891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69BFAB7B-690E-4170-B2EE-FEE46A89108E}"/>
              </a:ext>
            </a:extLst>
          </p:cNvPr>
          <p:cNvSpPr txBox="1">
            <a:spLocks/>
          </p:cNvSpPr>
          <p:nvPr/>
        </p:nvSpPr>
        <p:spPr>
          <a:xfrm>
            <a:off x="104710" y="85338"/>
            <a:ext cx="10168014" cy="957559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844083" rtl="0" eaLnBrk="1" latinLnBrk="0" hangingPunct="1">
              <a:spcBef>
                <a:spcPct val="0"/>
              </a:spcBef>
              <a:buNone/>
              <a:defRPr sz="4062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600" b="1" dirty="0" smtClean="0">
                <a:solidFill>
                  <a:srgbClr val="1B32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Дальневосточный </a:t>
            </a:r>
            <a:r>
              <a:rPr lang="ru-RU" sz="3600" b="1" dirty="0">
                <a:solidFill>
                  <a:srgbClr val="1B32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федеральный округ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81243" y="4234359"/>
            <a:ext cx="34354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rgbClr val="0072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Мастер-классы для педагогов центров </a:t>
            </a:r>
            <a:r>
              <a:rPr lang="ru-RU" sz="1200" b="1" dirty="0" smtClean="0">
                <a:solidFill>
                  <a:srgbClr val="0072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«Точка роста» </a:t>
            </a:r>
            <a:r>
              <a:rPr lang="ru-RU" sz="1200" b="1" dirty="0">
                <a:solidFill>
                  <a:srgbClr val="0072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направлению </a:t>
            </a:r>
            <a:r>
              <a:rPr lang="ru-RU" sz="1200" b="1" dirty="0" smtClean="0">
                <a:solidFill>
                  <a:srgbClr val="0072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«Физика»</a:t>
            </a:r>
            <a:endParaRPr lang="ru-RU" sz="1200" b="1" dirty="0">
              <a:solidFill>
                <a:srgbClr val="0072BC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328556" y="3369640"/>
            <a:ext cx="202255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0072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https://www.youtube.com/watch?v=IN8Xf8bUpoo</a:t>
            </a:r>
            <a:endParaRPr lang="ru-RU" sz="1200" dirty="0">
              <a:solidFill>
                <a:srgbClr val="0072B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81243" y="1174414"/>
            <a:ext cx="34354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rgbClr val="0072B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Совещание региональных координаторов проекта </a:t>
            </a:r>
            <a:r>
              <a:rPr lang="ru-RU" sz="1200" b="1" dirty="0" smtClean="0">
                <a:solidFill>
                  <a:srgbClr val="0072B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«Современная школа», </a:t>
            </a:r>
            <a:r>
              <a:rPr lang="ru-RU" sz="1200" b="1" dirty="0">
                <a:solidFill>
                  <a:srgbClr val="0072B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руководителей субсидиарных сущностей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252871" y="6163190"/>
            <a:ext cx="202255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0072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https://www.youtube.com/watch?v=H0OvJOKYj3w</a:t>
            </a:r>
            <a:endParaRPr lang="ru-RU" sz="1200" dirty="0">
              <a:solidFill>
                <a:srgbClr val="0072B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693907" y="1174413"/>
            <a:ext cx="36623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rgbClr val="0072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Мастер-классы для педагогов центров </a:t>
            </a:r>
            <a:r>
              <a:rPr lang="ru-RU" sz="1200" b="1" dirty="0" smtClean="0">
                <a:solidFill>
                  <a:srgbClr val="0072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«Точка роста» </a:t>
            </a:r>
            <a:r>
              <a:rPr lang="ru-RU" sz="1200" b="1" dirty="0">
                <a:solidFill>
                  <a:srgbClr val="0072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направлению </a:t>
            </a:r>
            <a:r>
              <a:rPr lang="ru-RU" sz="1200" b="1" dirty="0" smtClean="0">
                <a:solidFill>
                  <a:srgbClr val="0072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«Химия»</a:t>
            </a:r>
            <a:endParaRPr lang="ru-RU" sz="1200" b="1" dirty="0">
              <a:solidFill>
                <a:srgbClr val="0072BC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3693907" y="3374916"/>
            <a:ext cx="202255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0072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https://www.youtube.com/watch?v=r4UDpC4cZQg</a:t>
            </a:r>
            <a:endParaRPr lang="ru-RU" sz="1200" dirty="0">
              <a:solidFill>
                <a:srgbClr val="0072B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689932" y="4212232"/>
            <a:ext cx="34354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rgbClr val="0072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Мастер-классы для педагогов центров </a:t>
            </a:r>
            <a:r>
              <a:rPr lang="ru-RU" sz="1200" b="1" dirty="0" smtClean="0">
                <a:solidFill>
                  <a:srgbClr val="0072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«Точка роста» </a:t>
            </a:r>
            <a:r>
              <a:rPr lang="ru-RU" sz="1200" b="1" dirty="0">
                <a:solidFill>
                  <a:srgbClr val="0072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направлению </a:t>
            </a:r>
            <a:r>
              <a:rPr lang="ru-RU" sz="1200" b="1" dirty="0" smtClean="0">
                <a:solidFill>
                  <a:srgbClr val="0072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«Биология»</a:t>
            </a:r>
            <a:endParaRPr lang="ru-RU" sz="1200" b="1" dirty="0">
              <a:solidFill>
                <a:srgbClr val="0072BC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3693907" y="6130227"/>
            <a:ext cx="202255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0072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https://www.youtube.com/watch?v=Y1r6WnHi7B8</a:t>
            </a:r>
            <a:endParaRPr lang="ru-RU" sz="1200" dirty="0">
              <a:solidFill>
                <a:srgbClr val="0072B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356213" y="1174413"/>
            <a:ext cx="29165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rgbClr val="0072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«Город образования» </a:t>
            </a:r>
            <a:r>
              <a:rPr lang="ru-RU" sz="1200" b="1" dirty="0">
                <a:solidFill>
                  <a:srgbClr val="0072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мастер-классы для детей, родителей и педагогов</a:t>
            </a:r>
            <a:endParaRPr lang="ru-RU" sz="1200" b="1" dirty="0">
              <a:solidFill>
                <a:srgbClr val="0072BC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356213" y="3379159"/>
            <a:ext cx="202255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0072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https://www.youtube.com/watch?v=AmMEcCyuOwc</a:t>
            </a:r>
            <a:endParaRPr lang="ru-RU" sz="1200" dirty="0">
              <a:solidFill>
                <a:srgbClr val="0072B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556" y="1950257"/>
            <a:ext cx="1352550" cy="13716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2871" y="4743807"/>
            <a:ext cx="1381125" cy="13716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26642" y="1918586"/>
            <a:ext cx="1362075" cy="139065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88765" y="4780253"/>
            <a:ext cx="1362075" cy="135255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53693" y="1943944"/>
            <a:ext cx="1381125" cy="1381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2811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40518" y="282160"/>
            <a:ext cx="114761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3600" b="1" dirty="0" smtClean="0">
                <a:solidFill>
                  <a:srgbClr val="1B328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Северо-Кавказский федеральный </a:t>
            </a:r>
            <a:r>
              <a:rPr lang="ru-RU" sz="3600" b="1" dirty="0">
                <a:solidFill>
                  <a:srgbClr val="1B328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округ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22531" y="2785881"/>
            <a:ext cx="299094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 smtClean="0">
                <a:solidFill>
                  <a:srgbClr val="0072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Кол-во участников:</a:t>
            </a:r>
          </a:p>
          <a:p>
            <a:pPr algn="just"/>
            <a:r>
              <a:rPr lang="ru-RU" sz="2000" b="1" dirty="0" smtClean="0">
                <a:solidFill>
                  <a:srgbClr val="0072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Очно - 307</a:t>
            </a:r>
          </a:p>
          <a:p>
            <a:pPr algn="just"/>
            <a:r>
              <a:rPr lang="ru-RU" sz="2000" b="1" dirty="0" smtClean="0">
                <a:solidFill>
                  <a:srgbClr val="0072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Онлайн – 4 869</a:t>
            </a:r>
            <a:endParaRPr lang="ru-RU" sz="2000" b="1" dirty="0">
              <a:solidFill>
                <a:srgbClr val="0072B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22531" y="1581093"/>
            <a:ext cx="3177307" cy="8826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400" b="1" dirty="0">
                <a:solidFill>
                  <a:srgbClr val="1B328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г. </a:t>
            </a:r>
            <a:r>
              <a:rPr lang="ru-RU" sz="2400" b="1" dirty="0" smtClean="0">
                <a:solidFill>
                  <a:srgbClr val="1B328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Грозный</a:t>
            </a:r>
            <a:endParaRPr lang="en-US" sz="2400" b="1" dirty="0">
              <a:solidFill>
                <a:srgbClr val="1B328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400" b="1" dirty="0" smtClean="0">
                <a:solidFill>
                  <a:srgbClr val="1B328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26 </a:t>
            </a:r>
            <a:r>
              <a:rPr lang="ru-RU" sz="2400" b="1" dirty="0">
                <a:solidFill>
                  <a:srgbClr val="1B328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– </a:t>
            </a:r>
            <a:r>
              <a:rPr lang="ru-RU" sz="2400" b="1" dirty="0" smtClean="0">
                <a:solidFill>
                  <a:srgbClr val="1B328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28.10.2021</a:t>
            </a:r>
            <a:endParaRPr lang="ru-RU" sz="2400" dirty="0">
              <a:solidFill>
                <a:srgbClr val="1B328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http://qrcoder.ru/code/?https%3A%2F%2Fwww.youtube.com%2Fwatch%3Fv%3D_UPU9PZl_r4&amp;4&amp;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194" y="4403732"/>
            <a:ext cx="1562100" cy="156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22531" y="6154683"/>
            <a:ext cx="256352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https://youtu.be/_UPU9PZl_r4</a:t>
            </a:r>
            <a:endParaRPr lang="ru-RU" sz="14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16499" y="3999052"/>
            <a:ext cx="418973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72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Ссылка на запись </a:t>
            </a:r>
            <a:r>
              <a:rPr lang="ru-RU" sz="2000" b="1" dirty="0" smtClean="0">
                <a:solidFill>
                  <a:srgbClr val="0072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Форума:</a:t>
            </a:r>
            <a:endParaRPr lang="ru-RU" sz="2000" b="1" dirty="0">
              <a:solidFill>
                <a:srgbClr val="0072B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9649" y="1581093"/>
            <a:ext cx="3127009" cy="190184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/>
          <a:srcRect l="-1" t="23695" r="-3164"/>
          <a:stretch/>
        </p:blipFill>
        <p:spPr>
          <a:xfrm>
            <a:off x="4306234" y="3619487"/>
            <a:ext cx="6626830" cy="313058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06234" y="1581093"/>
            <a:ext cx="3156450" cy="1894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3110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69BFAB7B-690E-4170-B2EE-FEE46A89108E}"/>
              </a:ext>
            </a:extLst>
          </p:cNvPr>
          <p:cNvSpPr txBox="1">
            <a:spLocks/>
          </p:cNvSpPr>
          <p:nvPr/>
        </p:nvSpPr>
        <p:spPr>
          <a:xfrm>
            <a:off x="104710" y="85338"/>
            <a:ext cx="10168014" cy="957559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844083" rtl="0" eaLnBrk="1" latinLnBrk="0" hangingPunct="1">
              <a:spcBef>
                <a:spcPct val="0"/>
              </a:spcBef>
              <a:buNone/>
              <a:defRPr sz="4062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600" b="1" dirty="0" smtClean="0">
                <a:solidFill>
                  <a:srgbClr val="1B32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Северо-Кавказский федеральный </a:t>
            </a:r>
            <a:r>
              <a:rPr lang="ru-RU" sz="3600" b="1" dirty="0">
                <a:solidFill>
                  <a:srgbClr val="1B32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округ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81243" y="3981399"/>
            <a:ext cx="34354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rgbClr val="0072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Мастер-класс «Фотограмметрическая обработка в </a:t>
            </a:r>
            <a:r>
              <a:rPr lang="ru-RU" sz="1200" b="1" dirty="0" err="1">
                <a:solidFill>
                  <a:srgbClr val="0072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Agisoft</a:t>
            </a:r>
            <a:r>
              <a:rPr lang="ru-RU" sz="1200" b="1" dirty="0">
                <a:solidFill>
                  <a:srgbClr val="0072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rgbClr val="0072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Metashape</a:t>
            </a:r>
            <a:r>
              <a:rPr lang="ru-RU" sz="1200" b="1" dirty="0">
                <a:solidFill>
                  <a:srgbClr val="0072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rgbClr val="0072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Professional</a:t>
            </a:r>
            <a:r>
              <a:rPr lang="ru-RU" sz="1200" b="1" dirty="0">
                <a:solidFill>
                  <a:srgbClr val="0072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endParaRPr lang="ru-RU" sz="1200" b="1" dirty="0">
              <a:solidFill>
                <a:srgbClr val="0072BC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328556" y="3215304"/>
            <a:ext cx="202255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0072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https://www.youtube.com/watch?v=ZkXQ0nNEfz4</a:t>
            </a:r>
            <a:endParaRPr lang="ru-RU" sz="1200" dirty="0">
              <a:solidFill>
                <a:srgbClr val="0072B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81243" y="1174414"/>
            <a:ext cx="34354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rgbClr val="0072B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Совещание региональных координаторов проекта «Современная школа», руководителей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283220" y="6191070"/>
            <a:ext cx="202255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0072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https://www.youtube.com/watch?v=5RuCUYJ93S0</a:t>
            </a:r>
            <a:endParaRPr lang="ru-RU" sz="1200" dirty="0">
              <a:solidFill>
                <a:srgbClr val="0072B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693907" y="1174413"/>
            <a:ext cx="36623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rgbClr val="0072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Мастер-класс «Знакомство с цифровой лабораторией в области </a:t>
            </a:r>
            <a:r>
              <a:rPr lang="ru-RU" sz="1200" b="1" dirty="0" err="1">
                <a:solidFill>
                  <a:srgbClr val="0072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нейротехнологий</a:t>
            </a:r>
            <a:r>
              <a:rPr lang="ru-RU" sz="1200" b="1" dirty="0">
                <a:solidFill>
                  <a:srgbClr val="0072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endParaRPr lang="ru-RU" sz="1200" b="1" dirty="0">
              <a:solidFill>
                <a:srgbClr val="0072BC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3683149" y="3277892"/>
            <a:ext cx="202255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0072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https://www.youtube.com/watch?v=CJg7E5WJFEs</a:t>
            </a:r>
            <a:endParaRPr lang="ru-RU" sz="1200" dirty="0">
              <a:solidFill>
                <a:srgbClr val="0072B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683149" y="3975895"/>
            <a:ext cx="34354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rgbClr val="0072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Мастер-класс «Создание человеко-машинных интерфейсов на базе конструктора «Юный </a:t>
            </a:r>
            <a:r>
              <a:rPr lang="ru-RU" sz="1200" b="1" dirty="0" err="1">
                <a:solidFill>
                  <a:srgbClr val="0072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нейромоделист</a:t>
            </a:r>
            <a:r>
              <a:rPr lang="ru-RU" sz="1200" b="1" dirty="0">
                <a:solidFill>
                  <a:srgbClr val="0072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 (платформа </a:t>
            </a:r>
            <a:r>
              <a:rPr lang="ru-RU" sz="1200" b="1" dirty="0" err="1">
                <a:solidFill>
                  <a:srgbClr val="0072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Arduino</a:t>
            </a:r>
            <a:r>
              <a:rPr lang="ru-RU" sz="1200" b="1" dirty="0">
                <a:solidFill>
                  <a:srgbClr val="0072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)»</a:t>
            </a:r>
            <a:endParaRPr lang="ru-RU" sz="1200" b="1" dirty="0">
              <a:solidFill>
                <a:srgbClr val="0072BC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3689932" y="6205476"/>
            <a:ext cx="202255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0072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https://www.youtube.com/watch?v=h4FDmPCmvHg</a:t>
            </a:r>
            <a:endParaRPr lang="ru-RU" sz="1200" dirty="0">
              <a:solidFill>
                <a:srgbClr val="0072B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356213" y="1174413"/>
            <a:ext cx="37811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rgbClr val="0072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Мастер-класс «Методика преподавания шахмат на начальной стадии обучения»</a:t>
            </a:r>
            <a:endParaRPr lang="ru-RU" sz="1200" b="1" dirty="0">
              <a:solidFill>
                <a:srgbClr val="0072BC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356213" y="3379159"/>
            <a:ext cx="202255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0072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https://www.youtube.com/watch?v=Y5pUjcxKvO8</a:t>
            </a:r>
            <a:endParaRPr lang="ru-RU" sz="1200" dirty="0">
              <a:solidFill>
                <a:srgbClr val="0072B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405885" y="3981399"/>
            <a:ext cx="37315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rgbClr val="0072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Мастер-класс </a:t>
            </a:r>
            <a:r>
              <a:rPr lang="ru-RU" sz="1200" b="1" dirty="0" err="1">
                <a:solidFill>
                  <a:srgbClr val="0072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Мастер-класс</a:t>
            </a:r>
            <a:r>
              <a:rPr lang="ru-RU" sz="1200" b="1" dirty="0">
                <a:solidFill>
                  <a:srgbClr val="0072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«3D сканирование объектов с помощью беспилотных летательных аппаратов»</a:t>
            </a:r>
            <a:endParaRPr lang="ru-RU" sz="1200" b="1" dirty="0">
              <a:solidFill>
                <a:srgbClr val="0072BC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7430586" y="6232091"/>
            <a:ext cx="202255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0072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https://www.youtube.com/watch?v=uiJk6qKHfSk</a:t>
            </a:r>
            <a:endParaRPr lang="ru-RU" sz="1200" dirty="0">
              <a:solidFill>
                <a:srgbClr val="0072B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556" y="1767938"/>
            <a:ext cx="1409700" cy="140017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058" y="4806892"/>
            <a:ext cx="1371600" cy="14097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89932" y="1814934"/>
            <a:ext cx="1352550" cy="138112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92156" y="4780295"/>
            <a:ext cx="1362075" cy="140017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30586" y="1811194"/>
            <a:ext cx="1381125" cy="137160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99413" y="4823265"/>
            <a:ext cx="1381125" cy="140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1745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69BFAB7B-690E-4170-B2EE-FEE46A89108E}"/>
              </a:ext>
            </a:extLst>
          </p:cNvPr>
          <p:cNvSpPr txBox="1">
            <a:spLocks/>
          </p:cNvSpPr>
          <p:nvPr/>
        </p:nvSpPr>
        <p:spPr>
          <a:xfrm>
            <a:off x="104710" y="85338"/>
            <a:ext cx="10168014" cy="957559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844083" rtl="0" eaLnBrk="1" latinLnBrk="0" hangingPunct="1">
              <a:spcBef>
                <a:spcPct val="0"/>
              </a:spcBef>
              <a:buNone/>
              <a:defRPr sz="4062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600" b="1" dirty="0">
                <a:solidFill>
                  <a:srgbClr val="1B32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Сибирский федеральный округ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00532" y="1376546"/>
            <a:ext cx="37086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1B32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</a:t>
            </a:r>
            <a:r>
              <a:rPr lang="ru-RU" sz="2400" b="1" dirty="0">
                <a:solidFill>
                  <a:srgbClr val="1B32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Барнаул </a:t>
            </a:r>
          </a:p>
          <a:p>
            <a:pPr lvl="0"/>
            <a:r>
              <a:rPr lang="ru-RU" sz="2400" b="1" dirty="0">
                <a:solidFill>
                  <a:srgbClr val="1B32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15-17.09.2021 г.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85300" y="3727643"/>
            <a:ext cx="34354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rgbClr val="0072B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Ссылка на Пленарную </a:t>
            </a:r>
            <a:r>
              <a:rPr lang="ru-RU" sz="1600" b="1" dirty="0" smtClean="0">
                <a:solidFill>
                  <a:srgbClr val="0072B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часть Форума:</a:t>
            </a:r>
            <a:endParaRPr lang="ru-RU" sz="1600" b="1" dirty="0">
              <a:solidFill>
                <a:srgbClr val="0072BC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11" name="Picture 2" descr="http://qrcoder.ru/code/?https%3A%2F%2Fwww.youtube.com%2Fwatch%3Fv%3DC35hMJne8Ks&amp;4&amp;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811" y="4318371"/>
            <a:ext cx="1906386" cy="1906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492151" y="6224757"/>
            <a:ext cx="202255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0072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https://www.youtube.com/watch?v=C35hMJne8Ks</a:t>
            </a:r>
            <a:endParaRPr lang="ru-RU" sz="1200" dirty="0">
              <a:solidFill>
                <a:srgbClr val="0072B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9ED7778D-E896-4DEF-8F08-415B1B81E6DE}"/>
              </a:ext>
            </a:extLst>
          </p:cNvPr>
          <p:cNvGrpSpPr/>
          <p:nvPr/>
        </p:nvGrpSpPr>
        <p:grpSpPr>
          <a:xfrm>
            <a:off x="4095228" y="1376546"/>
            <a:ext cx="7024903" cy="4748970"/>
            <a:chOff x="234429" y="1376546"/>
            <a:chExt cx="7024903" cy="4748970"/>
          </a:xfrm>
        </p:grpSpPr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873439" y="1376547"/>
              <a:ext cx="3378261" cy="2351097"/>
            </a:xfrm>
            <a:prstGeom prst="rect">
              <a:avLst/>
            </a:prstGeom>
          </p:spPr>
        </p:pic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34934" y="1376546"/>
              <a:ext cx="3523894" cy="2351097"/>
            </a:xfrm>
            <a:prstGeom prst="rect">
              <a:avLst/>
            </a:prstGeom>
          </p:spPr>
        </p:pic>
        <p:pic>
          <p:nvPicPr>
            <p:cNvPr id="14" name="Рисунок 1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873439" y="3868928"/>
              <a:ext cx="3385893" cy="2255260"/>
            </a:xfrm>
            <a:prstGeom prst="rect">
              <a:avLst/>
            </a:prstGeom>
          </p:spPr>
        </p:pic>
        <p:pic>
          <p:nvPicPr>
            <p:cNvPr id="15" name="Рисунок 1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34429" y="3870256"/>
              <a:ext cx="3524399" cy="2255260"/>
            </a:xfrm>
            <a:prstGeom prst="rect">
              <a:avLst/>
            </a:prstGeom>
          </p:spPr>
        </p:pic>
      </p:grpSp>
      <p:sp>
        <p:nvSpPr>
          <p:cNvPr id="13" name="Прямоугольник 12"/>
          <p:cNvSpPr/>
          <p:nvPr/>
        </p:nvSpPr>
        <p:spPr>
          <a:xfrm>
            <a:off x="185300" y="2444131"/>
            <a:ext cx="26748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 smtClean="0">
                <a:solidFill>
                  <a:srgbClr val="0072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Кол-во участников:</a:t>
            </a:r>
          </a:p>
          <a:p>
            <a:pPr algn="just"/>
            <a:r>
              <a:rPr lang="ru-RU" sz="2000" b="1" dirty="0" smtClean="0">
                <a:solidFill>
                  <a:srgbClr val="0072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Очно - 305</a:t>
            </a:r>
          </a:p>
          <a:p>
            <a:pPr algn="just"/>
            <a:r>
              <a:rPr lang="ru-RU" sz="2000" b="1" dirty="0" smtClean="0">
                <a:solidFill>
                  <a:srgbClr val="0072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Онлайн - 4645</a:t>
            </a:r>
            <a:endParaRPr lang="ru-RU" sz="2000" b="1" dirty="0">
              <a:solidFill>
                <a:srgbClr val="0072B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95957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69BFAB7B-690E-4170-B2EE-FEE46A89108E}"/>
              </a:ext>
            </a:extLst>
          </p:cNvPr>
          <p:cNvSpPr txBox="1">
            <a:spLocks/>
          </p:cNvSpPr>
          <p:nvPr/>
        </p:nvSpPr>
        <p:spPr>
          <a:xfrm>
            <a:off x="104710" y="85338"/>
            <a:ext cx="10168014" cy="957559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844083" rtl="0" eaLnBrk="1" latinLnBrk="0" hangingPunct="1">
              <a:spcBef>
                <a:spcPct val="0"/>
              </a:spcBef>
              <a:buNone/>
              <a:defRPr sz="4062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600" b="1" dirty="0" smtClean="0">
                <a:solidFill>
                  <a:srgbClr val="1B32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Северо-Кавказский </a:t>
            </a:r>
            <a:r>
              <a:rPr lang="ru-RU" sz="3600" b="1" dirty="0">
                <a:solidFill>
                  <a:srgbClr val="1B32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федеральный округ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3291840" y="4946040"/>
            <a:ext cx="472744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072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https://www.youtube.com/watch?v=YRohDuj8pK4</a:t>
            </a:r>
            <a:endParaRPr lang="ru-RU" sz="1400" dirty="0">
              <a:solidFill>
                <a:srgbClr val="0072B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747269" y="1285544"/>
            <a:ext cx="488289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rgbClr val="0072B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Мастер-класс «Комплексное решение для внедрения технологии виртуальной реальности в образовательный процесс</a:t>
            </a:r>
            <a:r>
              <a:rPr lang="ru-RU" sz="1400" b="1" dirty="0" smtClean="0">
                <a:solidFill>
                  <a:srgbClr val="0072B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»</a:t>
            </a:r>
            <a:endParaRPr lang="ru-RU" sz="1400" b="1" dirty="0">
              <a:solidFill>
                <a:srgbClr val="0072BC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1447" y="2108761"/>
            <a:ext cx="2714625" cy="275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4553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40518" y="282160"/>
            <a:ext cx="114761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3600" b="1" dirty="0" smtClean="0">
                <a:solidFill>
                  <a:srgbClr val="1B328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Северо-Западный федеральный </a:t>
            </a:r>
            <a:r>
              <a:rPr lang="ru-RU" sz="3600" b="1" dirty="0">
                <a:solidFill>
                  <a:srgbClr val="1B328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округ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88769" y="1797978"/>
            <a:ext cx="3983703" cy="8826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400" b="1" dirty="0" smtClean="0">
                <a:solidFill>
                  <a:srgbClr val="1B328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Ленинградская область</a:t>
            </a:r>
            <a:endParaRPr lang="en-US" sz="2400" b="1" dirty="0">
              <a:solidFill>
                <a:srgbClr val="1B328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400" b="1" dirty="0" smtClean="0">
                <a:solidFill>
                  <a:srgbClr val="1B328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22 </a:t>
            </a:r>
            <a:r>
              <a:rPr lang="ru-RU" sz="2400" b="1" dirty="0">
                <a:solidFill>
                  <a:srgbClr val="1B328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– </a:t>
            </a:r>
            <a:r>
              <a:rPr lang="ru-RU" sz="2400" b="1" dirty="0" smtClean="0">
                <a:solidFill>
                  <a:srgbClr val="1B328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24.11.2021</a:t>
            </a:r>
            <a:endParaRPr lang="ru-RU" sz="2400" dirty="0">
              <a:solidFill>
                <a:srgbClr val="1B328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22531" y="2785881"/>
            <a:ext cx="299094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 smtClean="0">
                <a:solidFill>
                  <a:srgbClr val="0072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Кол-во участников:</a:t>
            </a:r>
          </a:p>
          <a:p>
            <a:pPr algn="just"/>
            <a:r>
              <a:rPr lang="ru-RU" sz="2000" b="1" dirty="0" smtClean="0">
                <a:solidFill>
                  <a:srgbClr val="0072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Очно - 40</a:t>
            </a:r>
          </a:p>
          <a:p>
            <a:pPr algn="just"/>
            <a:r>
              <a:rPr lang="ru-RU" sz="2000" b="1" dirty="0" smtClean="0">
                <a:solidFill>
                  <a:srgbClr val="0072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Онлайн – 4 277</a:t>
            </a:r>
            <a:endParaRPr lang="ru-RU" sz="2000" b="1" dirty="0">
              <a:solidFill>
                <a:srgbClr val="0072B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16499" y="3999052"/>
            <a:ext cx="418973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72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Ссылка на запись </a:t>
            </a:r>
            <a:r>
              <a:rPr lang="ru-RU" sz="2000" b="1" dirty="0" smtClean="0">
                <a:solidFill>
                  <a:srgbClr val="0072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Форума:</a:t>
            </a:r>
            <a:endParaRPr lang="ru-RU" sz="2000" b="1" dirty="0">
              <a:solidFill>
                <a:srgbClr val="0072B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22531" y="6108628"/>
            <a:ext cx="27191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https://www.youtube.com/watch?v=kNQAXfEq35Q</a:t>
            </a:r>
            <a:endParaRPr lang="ru-RU" sz="14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9291" y="4596670"/>
            <a:ext cx="1362075" cy="131445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3243" y="1864832"/>
            <a:ext cx="3094120" cy="213422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47363" y="4085319"/>
            <a:ext cx="3264231" cy="221233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81429" y="4085320"/>
            <a:ext cx="3034837" cy="221233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83617" y="1842076"/>
            <a:ext cx="2991722" cy="2128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5566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69BFAB7B-690E-4170-B2EE-FEE46A89108E}"/>
              </a:ext>
            </a:extLst>
          </p:cNvPr>
          <p:cNvSpPr txBox="1">
            <a:spLocks/>
          </p:cNvSpPr>
          <p:nvPr/>
        </p:nvSpPr>
        <p:spPr>
          <a:xfrm>
            <a:off x="104710" y="85338"/>
            <a:ext cx="10168014" cy="957559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844083" rtl="0" eaLnBrk="1" latinLnBrk="0" hangingPunct="1">
              <a:spcBef>
                <a:spcPct val="0"/>
              </a:spcBef>
              <a:buNone/>
              <a:defRPr sz="4062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600" b="1" dirty="0" smtClean="0">
                <a:solidFill>
                  <a:srgbClr val="1B32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Северо-Западный федеральный </a:t>
            </a:r>
            <a:r>
              <a:rPr lang="ru-RU" sz="3600" b="1" dirty="0">
                <a:solidFill>
                  <a:srgbClr val="1B32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округ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81243" y="3981399"/>
            <a:ext cx="34354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rgbClr val="0072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Блок «</a:t>
            </a:r>
            <a:r>
              <a:rPr lang="ru-RU" sz="1200" b="1" dirty="0" err="1" smtClean="0">
                <a:solidFill>
                  <a:srgbClr val="0072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Цифровизация</a:t>
            </a:r>
            <a:r>
              <a:rPr lang="ru-RU" sz="1200" b="1" dirty="0" smtClean="0">
                <a:solidFill>
                  <a:srgbClr val="0072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>
                <a:solidFill>
                  <a:srgbClr val="0072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школьного физического </a:t>
            </a:r>
            <a:r>
              <a:rPr lang="ru-RU" sz="1200" b="1" dirty="0" smtClean="0">
                <a:solidFill>
                  <a:srgbClr val="0072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образования»</a:t>
            </a:r>
            <a:endParaRPr lang="ru-RU" sz="1200" b="1" dirty="0">
              <a:solidFill>
                <a:srgbClr val="0072BC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328556" y="3215304"/>
            <a:ext cx="202255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0072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https://www.youtube.com/watch?v=c9CQ1d1QAxI</a:t>
            </a:r>
            <a:endParaRPr lang="ru-RU" sz="1200" dirty="0">
              <a:solidFill>
                <a:srgbClr val="0072B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81243" y="1174414"/>
            <a:ext cx="34354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rgbClr val="0072B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Блок «Школа – «Точки роста»</a:t>
            </a:r>
            <a:endParaRPr lang="ru-RU" sz="1200" b="1" dirty="0">
              <a:solidFill>
                <a:srgbClr val="0072BC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r>
              <a:rPr lang="ru-RU" sz="1200" b="1" dirty="0">
                <a:solidFill>
                  <a:srgbClr val="0072B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Предметные области: технология, основы безопасности жизнедеятельности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283220" y="6191070"/>
            <a:ext cx="202255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0072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https://youtu.be/1xY6V-Gvt70</a:t>
            </a:r>
            <a:endParaRPr lang="ru-RU" sz="1200" dirty="0">
              <a:solidFill>
                <a:srgbClr val="0072B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693907" y="1174413"/>
            <a:ext cx="36623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rgbClr val="0072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Блок «Школа – «Точки роста»</a:t>
            </a:r>
            <a:endParaRPr lang="ru-RU" sz="1200" b="1" dirty="0">
              <a:solidFill>
                <a:srgbClr val="0072B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200" b="1" dirty="0">
                <a:solidFill>
                  <a:srgbClr val="0072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Предметные области: биология, физика, химия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3683149" y="3277892"/>
            <a:ext cx="202255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0072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https://youtu.be/Emj6WqR7tmk</a:t>
            </a:r>
            <a:endParaRPr lang="ru-RU" sz="1200" dirty="0">
              <a:solidFill>
                <a:srgbClr val="0072B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683149" y="3975895"/>
            <a:ext cx="34354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rgbClr val="0072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Блок </a:t>
            </a:r>
            <a:r>
              <a:rPr lang="ru-RU" sz="1200" b="1" dirty="0" smtClean="0">
                <a:solidFill>
                  <a:srgbClr val="0072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sz="1200" b="1" dirty="0" err="1" smtClean="0">
                <a:solidFill>
                  <a:srgbClr val="0072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Цифровизация</a:t>
            </a:r>
            <a:r>
              <a:rPr lang="ru-RU" sz="1200" b="1" dirty="0" smtClean="0">
                <a:solidFill>
                  <a:srgbClr val="0072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>
                <a:solidFill>
                  <a:srgbClr val="0072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школьного химического </a:t>
            </a:r>
            <a:r>
              <a:rPr lang="ru-RU" sz="1200" b="1" dirty="0" smtClean="0">
                <a:solidFill>
                  <a:srgbClr val="0072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образования»</a:t>
            </a:r>
            <a:endParaRPr lang="ru-RU" sz="1200" b="1" dirty="0">
              <a:solidFill>
                <a:srgbClr val="0072BC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3689932" y="6205476"/>
            <a:ext cx="202255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0072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https://youtu.be/Emj6WqR7tmk</a:t>
            </a:r>
            <a:endParaRPr lang="ru-RU" sz="1200" dirty="0">
              <a:solidFill>
                <a:srgbClr val="0072B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356213" y="1174413"/>
            <a:ext cx="37811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rgbClr val="0072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Блок </a:t>
            </a:r>
            <a:r>
              <a:rPr lang="ru-RU" sz="1200" b="1" dirty="0" smtClean="0">
                <a:solidFill>
                  <a:srgbClr val="0072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sz="1200" b="1" dirty="0" err="1" smtClean="0">
                <a:solidFill>
                  <a:srgbClr val="0072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Цифровизация</a:t>
            </a:r>
            <a:r>
              <a:rPr lang="ru-RU" sz="1200" b="1" dirty="0" smtClean="0">
                <a:solidFill>
                  <a:srgbClr val="0072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>
                <a:solidFill>
                  <a:srgbClr val="0072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школьного биологического </a:t>
            </a:r>
            <a:r>
              <a:rPr lang="ru-RU" sz="1200" b="1" dirty="0" smtClean="0">
                <a:solidFill>
                  <a:srgbClr val="0072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образования»</a:t>
            </a:r>
            <a:endParaRPr lang="ru-RU" sz="1200" b="1" dirty="0">
              <a:solidFill>
                <a:srgbClr val="0072BC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356213" y="3379159"/>
            <a:ext cx="202255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0072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https://youtu.be/SNushbbyfn4</a:t>
            </a:r>
            <a:endParaRPr lang="ru-RU" sz="1200" dirty="0">
              <a:solidFill>
                <a:srgbClr val="0072B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432015" y="3976466"/>
            <a:ext cx="37315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rgbClr val="0072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Блок «</a:t>
            </a:r>
            <a:r>
              <a:rPr lang="ru-RU" sz="1200" b="1" dirty="0" err="1" smtClean="0">
                <a:solidFill>
                  <a:srgbClr val="0072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Метапредметный</a:t>
            </a:r>
            <a:r>
              <a:rPr lang="ru-RU" sz="1200" b="1" dirty="0" smtClean="0">
                <a:solidFill>
                  <a:srgbClr val="0072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>
                <a:solidFill>
                  <a:srgbClr val="0072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методический </a:t>
            </a:r>
            <a:r>
              <a:rPr lang="ru-RU" sz="1200" b="1" dirty="0" smtClean="0">
                <a:solidFill>
                  <a:srgbClr val="0072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практикум»</a:t>
            </a:r>
            <a:endParaRPr lang="ru-RU" sz="1200" b="1" dirty="0">
              <a:solidFill>
                <a:srgbClr val="0072BC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7430586" y="6232091"/>
            <a:ext cx="202255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0072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https://youtu.be/Emj6WqR7tmk</a:t>
            </a:r>
            <a:endParaRPr lang="ru-RU" sz="1200" dirty="0">
              <a:solidFill>
                <a:srgbClr val="0072B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723" y="1750185"/>
            <a:ext cx="1543050" cy="146685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6178" y="1800271"/>
            <a:ext cx="1418204" cy="143953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21538" y="1829040"/>
            <a:ext cx="1469849" cy="144885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7281" y="4563412"/>
            <a:ext cx="1509933" cy="14993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66624" y="4555083"/>
            <a:ext cx="1537758" cy="141946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77440" y="4553931"/>
            <a:ext cx="1540883" cy="1508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0894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69BFAB7B-690E-4170-B2EE-FEE46A89108E}"/>
              </a:ext>
            </a:extLst>
          </p:cNvPr>
          <p:cNvSpPr txBox="1">
            <a:spLocks/>
          </p:cNvSpPr>
          <p:nvPr/>
        </p:nvSpPr>
        <p:spPr>
          <a:xfrm>
            <a:off x="104710" y="85338"/>
            <a:ext cx="10168014" cy="957559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844083" rtl="0" eaLnBrk="1" latinLnBrk="0" hangingPunct="1">
              <a:spcBef>
                <a:spcPct val="0"/>
              </a:spcBef>
              <a:buNone/>
              <a:defRPr sz="4062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600" b="1" dirty="0" smtClean="0">
                <a:solidFill>
                  <a:srgbClr val="1B32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Северо-Западный федеральный </a:t>
            </a:r>
            <a:r>
              <a:rPr lang="ru-RU" sz="3600" b="1" dirty="0">
                <a:solidFill>
                  <a:srgbClr val="1B32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округ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46041" y="3831604"/>
            <a:ext cx="343545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rgbClr val="0072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Мастер-класс </a:t>
            </a:r>
            <a:r>
              <a:rPr lang="ru-RU" sz="1200" b="1" dirty="0" smtClean="0">
                <a:solidFill>
                  <a:srgbClr val="0072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«Организация </a:t>
            </a:r>
            <a:r>
              <a:rPr lang="ru-RU" sz="1200" b="1" dirty="0">
                <a:solidFill>
                  <a:srgbClr val="0072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проектной деятельности обучающихся по направлению </a:t>
            </a:r>
            <a:r>
              <a:rPr lang="ru-RU" sz="1200" b="1" dirty="0" smtClean="0">
                <a:solidFill>
                  <a:srgbClr val="0072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sz="1200" b="1" dirty="0" err="1" smtClean="0">
                <a:solidFill>
                  <a:srgbClr val="0072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Хайтек</a:t>
            </a:r>
            <a:r>
              <a:rPr lang="ru-RU" sz="1200" b="1" dirty="0" smtClean="0">
                <a:solidFill>
                  <a:srgbClr val="0072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 </a:t>
            </a:r>
            <a:r>
              <a:rPr lang="ru-RU" sz="1200" b="1" dirty="0">
                <a:solidFill>
                  <a:srgbClr val="0072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использованием оборудования детского технопарка </a:t>
            </a:r>
            <a:r>
              <a:rPr lang="ru-RU" sz="1200" b="1" dirty="0" smtClean="0">
                <a:solidFill>
                  <a:srgbClr val="0072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sz="1200" b="1" dirty="0" err="1" smtClean="0">
                <a:solidFill>
                  <a:srgbClr val="0072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Кванториум</a:t>
            </a:r>
            <a:r>
              <a:rPr lang="ru-RU" sz="1200" b="1" dirty="0" smtClean="0">
                <a:solidFill>
                  <a:srgbClr val="0072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endParaRPr lang="ru-RU" sz="1200" b="1" dirty="0">
              <a:solidFill>
                <a:srgbClr val="0072BC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328556" y="3215304"/>
            <a:ext cx="202255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0072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https://youtu.be/u710IYHUE6w</a:t>
            </a:r>
            <a:endParaRPr lang="ru-RU" sz="1200" dirty="0">
              <a:solidFill>
                <a:srgbClr val="0072B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78280" y="1524324"/>
            <a:ext cx="34354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rgbClr val="0072B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Блок «</a:t>
            </a:r>
            <a:r>
              <a:rPr lang="en-US" sz="1200" b="1" dirty="0" smtClean="0">
                <a:solidFill>
                  <a:srgbClr val="0072B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IT-</a:t>
            </a:r>
            <a:r>
              <a:rPr lang="ru-RU" sz="1200" b="1" dirty="0" smtClean="0">
                <a:solidFill>
                  <a:srgbClr val="0072B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куб»</a:t>
            </a:r>
            <a:endParaRPr lang="ru-RU" sz="1200" b="1" dirty="0">
              <a:solidFill>
                <a:srgbClr val="0072BC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256976" y="6293187"/>
            <a:ext cx="202255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0072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https://youtu.be/G_aYDOg4psg</a:t>
            </a:r>
            <a:endParaRPr lang="ru-RU" sz="1200" dirty="0">
              <a:solidFill>
                <a:srgbClr val="0072B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683149" y="1501132"/>
            <a:ext cx="36623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rgbClr val="0072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Блок </a:t>
            </a:r>
            <a:r>
              <a:rPr lang="ru-RU" sz="1200" b="1" dirty="0" smtClean="0">
                <a:solidFill>
                  <a:srgbClr val="0072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«Школьный </a:t>
            </a:r>
            <a:r>
              <a:rPr lang="ru-RU" sz="1200" b="1" dirty="0" err="1" smtClean="0">
                <a:solidFill>
                  <a:srgbClr val="0072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кванториум</a:t>
            </a:r>
            <a:r>
              <a:rPr lang="ru-RU" sz="1200" b="1" dirty="0" smtClean="0">
                <a:solidFill>
                  <a:srgbClr val="0072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endParaRPr lang="ru-RU" sz="1200" b="1" dirty="0">
              <a:solidFill>
                <a:srgbClr val="0072B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3683149" y="3277892"/>
            <a:ext cx="202255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0072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https://youtu.be/G_aYDOg4psg</a:t>
            </a:r>
            <a:endParaRPr lang="ru-RU" sz="1200" dirty="0">
              <a:solidFill>
                <a:srgbClr val="0072B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683149" y="3975895"/>
            <a:ext cx="34354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rgbClr val="0072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Мастер-класс </a:t>
            </a:r>
            <a:r>
              <a:rPr lang="ru-RU" sz="1200" b="1" dirty="0" smtClean="0">
                <a:solidFill>
                  <a:srgbClr val="0072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«Особенности </a:t>
            </a:r>
            <a:r>
              <a:rPr lang="ru-RU" sz="1200" b="1" dirty="0">
                <a:solidFill>
                  <a:srgbClr val="0072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применения новых форматов мероприятий в образовательном </a:t>
            </a:r>
            <a:r>
              <a:rPr lang="ru-RU" sz="1200" b="1" dirty="0" smtClean="0">
                <a:solidFill>
                  <a:srgbClr val="0072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процессе»</a:t>
            </a:r>
            <a:endParaRPr lang="ru-RU" sz="1200" b="1" dirty="0">
              <a:solidFill>
                <a:srgbClr val="0072BC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3689932" y="6205476"/>
            <a:ext cx="202255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0072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https://youtu.be/G_aYDOg4psg</a:t>
            </a:r>
            <a:endParaRPr lang="ru-RU" sz="1200" dirty="0">
              <a:solidFill>
                <a:srgbClr val="0072B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266204" y="1150943"/>
            <a:ext cx="42251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rgbClr val="0072B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Мастер-класс </a:t>
            </a:r>
            <a:r>
              <a:rPr lang="ru-RU" sz="1200" b="1" dirty="0" smtClean="0">
                <a:solidFill>
                  <a:srgbClr val="0072B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«Организация </a:t>
            </a:r>
            <a:r>
              <a:rPr lang="ru-RU" sz="1200" b="1" dirty="0">
                <a:solidFill>
                  <a:srgbClr val="0072B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исследовательской и проектной деятельности обучающихся в области робототехники с использованием оборудования детского технопарка </a:t>
            </a:r>
            <a:r>
              <a:rPr lang="ru-RU" sz="1200" b="1" dirty="0" smtClean="0">
                <a:solidFill>
                  <a:srgbClr val="0072B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«</a:t>
            </a:r>
            <a:r>
              <a:rPr lang="ru-RU" sz="1200" b="1" dirty="0" err="1" smtClean="0">
                <a:solidFill>
                  <a:srgbClr val="0072B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Кванториум</a:t>
            </a:r>
            <a:r>
              <a:rPr lang="ru-RU" sz="1200" b="1" dirty="0" smtClean="0">
                <a:solidFill>
                  <a:srgbClr val="0072B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»</a:t>
            </a:r>
            <a:endParaRPr lang="ru-RU" sz="1200" b="1" dirty="0">
              <a:solidFill>
                <a:srgbClr val="0072BC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356213" y="3379159"/>
            <a:ext cx="202255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0072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https://youtu.be/BoCKnpCwDdg</a:t>
            </a:r>
            <a:endParaRPr lang="ru-RU" sz="1200" dirty="0">
              <a:solidFill>
                <a:srgbClr val="0072B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430586" y="3898724"/>
            <a:ext cx="37315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rgbClr val="0072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Форсайт-сессия </a:t>
            </a:r>
            <a:r>
              <a:rPr lang="ru-RU" sz="1200" b="1" dirty="0" smtClean="0">
                <a:solidFill>
                  <a:srgbClr val="0072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«Организация </a:t>
            </a:r>
            <a:r>
              <a:rPr lang="ru-RU" sz="1200" b="1" dirty="0">
                <a:solidFill>
                  <a:srgbClr val="0072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системного сетевого взаимодействия структурных компонентов национального проекта </a:t>
            </a:r>
            <a:r>
              <a:rPr lang="ru-RU" sz="1200" b="1" dirty="0" smtClean="0">
                <a:solidFill>
                  <a:srgbClr val="0072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«Образования» </a:t>
            </a:r>
            <a:r>
              <a:rPr lang="ru-RU" sz="1200" b="1" dirty="0">
                <a:solidFill>
                  <a:srgbClr val="0072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территории Ленинградской </a:t>
            </a:r>
            <a:r>
              <a:rPr lang="ru-RU" sz="1200" b="1" dirty="0" smtClean="0">
                <a:solidFill>
                  <a:srgbClr val="0072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области»</a:t>
            </a:r>
            <a:endParaRPr lang="ru-RU" sz="1200" b="1" dirty="0">
              <a:solidFill>
                <a:srgbClr val="0072BC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7430586" y="6232091"/>
            <a:ext cx="202255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0072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https://youtu.be/BoCKnpCwDdg</a:t>
            </a:r>
            <a:endParaRPr lang="ru-RU" sz="1200" dirty="0">
              <a:solidFill>
                <a:srgbClr val="0072B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220" y="1949266"/>
            <a:ext cx="1428750" cy="132397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13150" y="1949266"/>
            <a:ext cx="1381125" cy="134302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49585" y="1987759"/>
            <a:ext cx="1295400" cy="133350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4009" y="4847267"/>
            <a:ext cx="1266825" cy="128587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13150" y="4814937"/>
            <a:ext cx="1371600" cy="1247775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16272" y="4847267"/>
            <a:ext cx="1257300" cy="1323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23557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69BFAB7B-690E-4170-B2EE-FEE46A89108E}"/>
              </a:ext>
            </a:extLst>
          </p:cNvPr>
          <p:cNvSpPr txBox="1">
            <a:spLocks/>
          </p:cNvSpPr>
          <p:nvPr/>
        </p:nvSpPr>
        <p:spPr>
          <a:xfrm>
            <a:off x="104710" y="85338"/>
            <a:ext cx="10168014" cy="957559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844083" rtl="0" eaLnBrk="1" latinLnBrk="0" hangingPunct="1">
              <a:spcBef>
                <a:spcPct val="0"/>
              </a:spcBef>
              <a:buNone/>
              <a:defRPr sz="4062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600" b="1" dirty="0" smtClean="0">
                <a:solidFill>
                  <a:srgbClr val="1B32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Северо-Западный федеральный </a:t>
            </a:r>
            <a:r>
              <a:rPr lang="ru-RU" sz="3600" b="1" dirty="0">
                <a:solidFill>
                  <a:srgbClr val="1B32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округ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2459710" y="5111586"/>
            <a:ext cx="202255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0072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https://www.youtube.com/watch?v=XZXqWuCWuHY</a:t>
            </a:r>
            <a:endParaRPr lang="ru-RU" sz="1200" dirty="0">
              <a:solidFill>
                <a:srgbClr val="0072B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753262" y="2020565"/>
            <a:ext cx="343545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rgbClr val="0072B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Блок </a:t>
            </a:r>
            <a:r>
              <a:rPr lang="ru-RU" sz="1400" b="1" dirty="0" smtClean="0">
                <a:solidFill>
                  <a:srgbClr val="0072B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«Школа – «Точки роста»</a:t>
            </a:r>
            <a:endParaRPr lang="ru-RU" sz="1400" b="1" dirty="0">
              <a:solidFill>
                <a:srgbClr val="0072BC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algn="ctr"/>
            <a:r>
              <a:rPr lang="ru-RU" sz="1400" b="1" dirty="0">
                <a:solidFill>
                  <a:srgbClr val="0072B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Предметные области: технология, основы безопасности жизнедеятельности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355916" y="2185103"/>
            <a:ext cx="36623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rgbClr val="0072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Блок </a:t>
            </a:r>
            <a:r>
              <a:rPr lang="ru-RU" sz="1400" b="1" dirty="0" smtClean="0">
                <a:solidFill>
                  <a:srgbClr val="0072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«Школьный </a:t>
            </a:r>
            <a:r>
              <a:rPr lang="ru-RU" sz="1400" b="1" dirty="0" err="1" smtClean="0">
                <a:solidFill>
                  <a:srgbClr val="0072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кванториум</a:t>
            </a:r>
            <a:r>
              <a:rPr lang="ru-RU" sz="1400" b="1" dirty="0" smtClean="0">
                <a:solidFill>
                  <a:srgbClr val="0072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endParaRPr lang="ru-RU" sz="1400" b="1" dirty="0">
              <a:solidFill>
                <a:srgbClr val="0072B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6718695" y="5109444"/>
            <a:ext cx="202255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0072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https://youtu.be/mDmOvyYEOlA</a:t>
            </a:r>
            <a:endParaRPr lang="ru-RU" sz="1200" dirty="0">
              <a:solidFill>
                <a:srgbClr val="0072B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4504" y="2961813"/>
            <a:ext cx="1881067" cy="191894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38744" y="2924359"/>
            <a:ext cx="1947472" cy="1947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1915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69BFAB7B-690E-4170-B2EE-FEE46A89108E}"/>
              </a:ext>
            </a:extLst>
          </p:cNvPr>
          <p:cNvSpPr txBox="1">
            <a:spLocks/>
          </p:cNvSpPr>
          <p:nvPr/>
        </p:nvSpPr>
        <p:spPr>
          <a:xfrm>
            <a:off x="104710" y="85338"/>
            <a:ext cx="10168014" cy="957559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844083" rtl="0" eaLnBrk="1" latinLnBrk="0" hangingPunct="1">
              <a:spcBef>
                <a:spcPct val="0"/>
              </a:spcBef>
              <a:buNone/>
              <a:defRPr sz="4062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600" b="1" dirty="0">
                <a:solidFill>
                  <a:srgbClr val="1B32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Сибирский федеральный округ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85300" y="3972978"/>
            <a:ext cx="34354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err="1">
                <a:solidFill>
                  <a:srgbClr val="0072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Практическое</a:t>
            </a:r>
            <a:r>
              <a:rPr lang="en-US" sz="1200" b="1" dirty="0">
                <a:solidFill>
                  <a:srgbClr val="0072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 err="1" smtClean="0">
                <a:solidFill>
                  <a:srgbClr val="0072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занятие</a:t>
            </a:r>
            <a:r>
              <a:rPr lang="ru-RU" sz="1200" b="1" dirty="0" smtClean="0">
                <a:solidFill>
                  <a:srgbClr val="0072B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:</a:t>
            </a:r>
            <a:r>
              <a:rPr lang="en-US" sz="1200" b="1" dirty="0" smtClean="0">
                <a:solidFill>
                  <a:srgbClr val="0072B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ru-RU" sz="1200" b="1" dirty="0" smtClean="0">
                <a:solidFill>
                  <a:srgbClr val="0072B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«Программно-аппаратные </a:t>
            </a:r>
            <a:r>
              <a:rPr lang="ru-RU" sz="1200" b="1" dirty="0">
                <a:solidFill>
                  <a:srgbClr val="0072B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платформы обучения </a:t>
            </a:r>
            <a:r>
              <a:rPr lang="ru-RU" sz="1200" b="1" dirty="0" smtClean="0">
                <a:solidFill>
                  <a:srgbClr val="0072B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робототехнике»</a:t>
            </a:r>
            <a:endParaRPr lang="ru-RU" sz="1200" b="1" dirty="0">
              <a:solidFill>
                <a:srgbClr val="0072BC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452" y="1775784"/>
            <a:ext cx="1504950" cy="1457325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328556" y="3233109"/>
            <a:ext cx="202255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0072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https://www.youtube.com/watch?v=QQ1XqT_c4oU</a:t>
            </a:r>
            <a:endParaRPr lang="ru-RU" sz="1200" dirty="0">
              <a:solidFill>
                <a:srgbClr val="0072B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81243" y="1174414"/>
            <a:ext cx="34354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err="1" smtClean="0">
                <a:solidFill>
                  <a:srgbClr val="0072B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Практическое</a:t>
            </a:r>
            <a:r>
              <a:rPr lang="en-US" sz="1200" b="1" dirty="0" smtClean="0">
                <a:solidFill>
                  <a:srgbClr val="0072B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1200" b="1" dirty="0" err="1" smtClean="0">
                <a:solidFill>
                  <a:srgbClr val="0072B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занятие</a:t>
            </a:r>
            <a:r>
              <a:rPr lang="ru-RU" sz="1200" b="1" dirty="0" smtClean="0">
                <a:solidFill>
                  <a:srgbClr val="0072B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:</a:t>
            </a:r>
            <a:r>
              <a:rPr lang="en-US" sz="1200" b="1" dirty="0" smtClean="0">
                <a:solidFill>
                  <a:srgbClr val="0072B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ru-RU" sz="1200" b="1" dirty="0" smtClean="0">
                <a:solidFill>
                  <a:srgbClr val="0072B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«Оборудование </a:t>
            </a:r>
            <a:r>
              <a:rPr lang="ru-RU" sz="1200" b="1" dirty="0">
                <a:solidFill>
                  <a:srgbClr val="0072B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образовательного центра </a:t>
            </a:r>
            <a:r>
              <a:rPr lang="ru-RU" sz="1200" b="1" dirty="0" smtClean="0">
                <a:solidFill>
                  <a:srgbClr val="0072B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«IT-куб» </a:t>
            </a:r>
            <a:r>
              <a:rPr lang="ru-RU" sz="1200" b="1" dirty="0">
                <a:solidFill>
                  <a:srgbClr val="0072B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в области </a:t>
            </a:r>
            <a:r>
              <a:rPr lang="ru-RU" sz="1200" b="1" dirty="0" smtClean="0">
                <a:solidFill>
                  <a:srgbClr val="0072B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робототехники»</a:t>
            </a:r>
            <a:endParaRPr lang="ru-RU" sz="1200" b="1" dirty="0">
              <a:solidFill>
                <a:srgbClr val="0072BC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8452" y="4619309"/>
            <a:ext cx="1428750" cy="1457325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252871" y="6076634"/>
            <a:ext cx="202255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0072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https://www.youtube.com/watch?v=XxxAIvmGdWE</a:t>
            </a:r>
            <a:endParaRPr lang="ru-RU" sz="1200" dirty="0">
              <a:solidFill>
                <a:srgbClr val="0072B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693907" y="1174413"/>
            <a:ext cx="34354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err="1">
                <a:solidFill>
                  <a:srgbClr val="0072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Практическое</a:t>
            </a:r>
            <a:r>
              <a:rPr lang="en-US" sz="1200" b="1" dirty="0">
                <a:solidFill>
                  <a:srgbClr val="0072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 err="1" smtClean="0">
                <a:solidFill>
                  <a:srgbClr val="0072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занятие</a:t>
            </a:r>
            <a:r>
              <a:rPr lang="ru-RU" sz="1200" b="1" dirty="0" smtClean="0">
                <a:solidFill>
                  <a:srgbClr val="0072B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:</a:t>
            </a:r>
            <a:r>
              <a:rPr lang="en-US" sz="1200" b="1" dirty="0" smtClean="0">
                <a:solidFill>
                  <a:srgbClr val="0072B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ru-RU" sz="1200" b="1" dirty="0" smtClean="0">
                <a:solidFill>
                  <a:srgbClr val="0072B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«Особенности использования</a:t>
            </a:r>
            <a:r>
              <a:rPr lang="en-US" sz="1200" b="1" dirty="0" smtClean="0">
                <a:solidFill>
                  <a:srgbClr val="0072B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ц</a:t>
            </a:r>
            <a:r>
              <a:rPr lang="ru-RU" sz="1200" b="1" dirty="0" err="1" smtClean="0">
                <a:solidFill>
                  <a:srgbClr val="0072B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ифровых</a:t>
            </a:r>
            <a:r>
              <a:rPr lang="ru-RU" sz="1200" b="1" dirty="0" smtClean="0">
                <a:solidFill>
                  <a:srgbClr val="0072B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лабораторий при</a:t>
            </a:r>
            <a:r>
              <a:rPr lang="en-US" sz="1200" b="1" dirty="0" smtClean="0">
                <a:solidFill>
                  <a:srgbClr val="0072B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и</a:t>
            </a:r>
            <a:r>
              <a:rPr lang="ru-RU" sz="1200" b="1" dirty="0" err="1" smtClean="0">
                <a:solidFill>
                  <a:srgbClr val="0072B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зучении</a:t>
            </a:r>
            <a:r>
              <a:rPr lang="ru-RU" sz="1200" b="1" dirty="0" smtClean="0">
                <a:solidFill>
                  <a:srgbClr val="0072B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биологии и химии»</a:t>
            </a:r>
            <a:endParaRPr lang="ru-RU" sz="1200" b="1" dirty="0">
              <a:solidFill>
                <a:srgbClr val="0072BC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50195" y="1832934"/>
            <a:ext cx="1419225" cy="1400175"/>
          </a:xfrm>
          <a:prstGeom prst="rect">
            <a:avLst/>
          </a:prstGeom>
        </p:spPr>
      </p:pic>
      <p:sp>
        <p:nvSpPr>
          <p:cNvPr id="20" name="Прямоугольник 19"/>
          <p:cNvSpPr/>
          <p:nvPr/>
        </p:nvSpPr>
        <p:spPr>
          <a:xfrm>
            <a:off x="3693907" y="3249472"/>
            <a:ext cx="202255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0072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https://www.youtube.com/watch?v=Xk4uYAZrDg4</a:t>
            </a:r>
            <a:endParaRPr lang="ru-RU" sz="1200" dirty="0">
              <a:solidFill>
                <a:srgbClr val="0072B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693906" y="3972977"/>
            <a:ext cx="34354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err="1">
                <a:solidFill>
                  <a:srgbClr val="0072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Практическое</a:t>
            </a:r>
            <a:r>
              <a:rPr lang="en-US" sz="1200" b="1" dirty="0">
                <a:solidFill>
                  <a:srgbClr val="0072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 err="1" smtClean="0">
                <a:solidFill>
                  <a:srgbClr val="0072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занятие</a:t>
            </a:r>
            <a:r>
              <a:rPr lang="ru-RU" sz="1200" b="1" dirty="0" smtClean="0">
                <a:solidFill>
                  <a:srgbClr val="0072B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:</a:t>
            </a:r>
            <a:r>
              <a:rPr lang="en-US" sz="1200" b="1" dirty="0" smtClean="0">
                <a:solidFill>
                  <a:srgbClr val="0072B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ru-RU" sz="1200" b="1" dirty="0" smtClean="0">
                <a:solidFill>
                  <a:srgbClr val="0072B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«Создание 3</a:t>
            </a:r>
            <a:r>
              <a:rPr lang="en-US" sz="1200" b="1" dirty="0" smtClean="0">
                <a:solidFill>
                  <a:srgbClr val="0072B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D</a:t>
            </a:r>
            <a:r>
              <a:rPr lang="ru-RU" sz="1200" b="1" dirty="0" smtClean="0">
                <a:solidFill>
                  <a:srgbClr val="0072B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модели местности</a:t>
            </a:r>
            <a:r>
              <a:rPr lang="en-US" sz="1200" b="1" dirty="0" smtClean="0">
                <a:solidFill>
                  <a:srgbClr val="0072B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ru-RU" sz="1200" b="1" dirty="0" smtClean="0">
                <a:solidFill>
                  <a:srgbClr val="0072B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(</a:t>
            </a:r>
            <a:r>
              <a:rPr lang="ru-RU" sz="1200" b="1" dirty="0" err="1" smtClean="0">
                <a:solidFill>
                  <a:srgbClr val="0072B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Ортофотоплана</a:t>
            </a:r>
            <a:r>
              <a:rPr lang="ru-RU" sz="1200" b="1" dirty="0" smtClean="0">
                <a:solidFill>
                  <a:srgbClr val="0072B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)»</a:t>
            </a:r>
            <a:endParaRPr lang="ru-RU" sz="1200" b="1" dirty="0">
              <a:solidFill>
                <a:srgbClr val="0072BC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44581" y="4619309"/>
            <a:ext cx="1485900" cy="1419225"/>
          </a:xfrm>
          <a:prstGeom prst="rect">
            <a:avLst/>
          </a:prstGeom>
        </p:spPr>
      </p:pic>
      <p:sp>
        <p:nvSpPr>
          <p:cNvPr id="23" name="Прямоугольник 22"/>
          <p:cNvSpPr/>
          <p:nvPr/>
        </p:nvSpPr>
        <p:spPr>
          <a:xfrm>
            <a:off x="3693906" y="6076633"/>
            <a:ext cx="202255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0072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https://www.youtube.com/watch?v=N2S4Yeyo0mE</a:t>
            </a:r>
            <a:endParaRPr lang="ru-RU" sz="1200" dirty="0">
              <a:solidFill>
                <a:srgbClr val="0072B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356213" y="1174413"/>
            <a:ext cx="39457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err="1">
                <a:solidFill>
                  <a:srgbClr val="0072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Практическое</a:t>
            </a:r>
            <a:r>
              <a:rPr lang="en-US" sz="1200" b="1" dirty="0">
                <a:solidFill>
                  <a:srgbClr val="0072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 err="1" smtClean="0">
                <a:solidFill>
                  <a:srgbClr val="0072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занятие</a:t>
            </a:r>
            <a:r>
              <a:rPr lang="ru-RU" sz="1200" b="1" dirty="0" smtClean="0">
                <a:solidFill>
                  <a:srgbClr val="0072B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:</a:t>
            </a:r>
            <a:r>
              <a:rPr lang="en-US" sz="1200" b="1" dirty="0" smtClean="0">
                <a:solidFill>
                  <a:srgbClr val="0072B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ru-RU" sz="1200" b="1" dirty="0" smtClean="0">
                <a:solidFill>
                  <a:srgbClr val="0072B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«Сквозное</a:t>
            </a:r>
            <a:r>
              <a:rPr lang="en-US" sz="1200" b="1" dirty="0" smtClean="0">
                <a:solidFill>
                  <a:srgbClr val="0072B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ru-RU" sz="1200" b="1" dirty="0" smtClean="0">
                <a:solidFill>
                  <a:srgbClr val="0072B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интегрированное</a:t>
            </a:r>
            <a:r>
              <a:rPr lang="en-US" sz="1200" b="1" dirty="0" smtClean="0">
                <a:solidFill>
                  <a:srgbClr val="0072B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ru-RU" sz="1200" b="1" dirty="0" smtClean="0">
                <a:solidFill>
                  <a:srgbClr val="0072B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обучение алгоритмизации и программированию по направлениям </a:t>
            </a:r>
            <a:r>
              <a:rPr lang="ru-RU" sz="1100" b="1" dirty="0" smtClean="0">
                <a:solidFill>
                  <a:srgbClr val="0072B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IT</a:t>
            </a:r>
            <a:r>
              <a:rPr lang="ru-RU" sz="1200" b="1" dirty="0" smtClean="0">
                <a:solidFill>
                  <a:srgbClr val="0072B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-куба»</a:t>
            </a:r>
            <a:endParaRPr lang="ru-RU" sz="1200" b="1" dirty="0">
              <a:solidFill>
                <a:srgbClr val="0072BC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75982" y="1809121"/>
            <a:ext cx="1409700" cy="1390650"/>
          </a:xfrm>
          <a:prstGeom prst="rect">
            <a:avLst/>
          </a:prstGeom>
        </p:spPr>
      </p:pic>
      <p:sp>
        <p:nvSpPr>
          <p:cNvPr id="26" name="Прямоугольник 25"/>
          <p:cNvSpPr/>
          <p:nvPr/>
        </p:nvSpPr>
        <p:spPr>
          <a:xfrm>
            <a:off x="7356213" y="3233108"/>
            <a:ext cx="202255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0072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https://www.youtube.com/watch?v=1UPeKpcoIsI</a:t>
            </a:r>
            <a:endParaRPr lang="ru-RU" sz="1200" dirty="0">
              <a:solidFill>
                <a:srgbClr val="0072B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364360" y="3965804"/>
            <a:ext cx="39457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err="1">
                <a:solidFill>
                  <a:srgbClr val="0072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Практическое</a:t>
            </a:r>
            <a:r>
              <a:rPr lang="en-US" sz="1200" b="1" dirty="0">
                <a:solidFill>
                  <a:srgbClr val="0072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 err="1" smtClean="0">
                <a:solidFill>
                  <a:srgbClr val="0072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занятие</a:t>
            </a:r>
            <a:r>
              <a:rPr lang="ru-RU" sz="1200" b="1" dirty="0" smtClean="0">
                <a:solidFill>
                  <a:srgbClr val="0072B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:</a:t>
            </a:r>
            <a:r>
              <a:rPr lang="en-US" sz="1200" b="1" dirty="0" smtClean="0">
                <a:solidFill>
                  <a:srgbClr val="0072B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ru-RU" sz="1200" b="1" dirty="0" smtClean="0">
                <a:solidFill>
                  <a:srgbClr val="0072B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«Применение цифровых</a:t>
            </a:r>
          </a:p>
          <a:p>
            <a:r>
              <a:rPr lang="ru-RU" sz="1200" b="1" dirty="0">
                <a:solidFill>
                  <a:srgbClr val="0072B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л</a:t>
            </a:r>
            <a:r>
              <a:rPr lang="ru-RU" sz="1200" b="1" dirty="0" smtClean="0">
                <a:solidFill>
                  <a:srgbClr val="0072B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абораторий в исследованиях по агроэкологии и животноводству»</a:t>
            </a:r>
            <a:endParaRPr lang="ru-RU" sz="1200" b="1" dirty="0">
              <a:solidFill>
                <a:srgbClr val="0072BC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75982" y="4644743"/>
            <a:ext cx="1419225" cy="1400175"/>
          </a:xfrm>
          <a:prstGeom prst="rect">
            <a:avLst/>
          </a:prstGeom>
        </p:spPr>
      </p:pic>
      <p:sp>
        <p:nvSpPr>
          <p:cNvPr id="29" name="Прямоугольник 28"/>
          <p:cNvSpPr/>
          <p:nvPr/>
        </p:nvSpPr>
        <p:spPr>
          <a:xfrm>
            <a:off x="7412298" y="6076633"/>
            <a:ext cx="202255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0072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https://www.youtube.com/watch?v=Xk4uYAZrDg4</a:t>
            </a:r>
            <a:endParaRPr lang="ru-RU" sz="1200" dirty="0">
              <a:solidFill>
                <a:srgbClr val="0072B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1166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69BFAB7B-690E-4170-B2EE-FEE46A89108E}"/>
              </a:ext>
            </a:extLst>
          </p:cNvPr>
          <p:cNvSpPr txBox="1">
            <a:spLocks/>
          </p:cNvSpPr>
          <p:nvPr/>
        </p:nvSpPr>
        <p:spPr>
          <a:xfrm>
            <a:off x="104710" y="85338"/>
            <a:ext cx="10168014" cy="957559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844083" rtl="0" eaLnBrk="1" latinLnBrk="0" hangingPunct="1">
              <a:spcBef>
                <a:spcPct val="0"/>
              </a:spcBef>
              <a:buNone/>
              <a:defRPr sz="4062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600" b="1" dirty="0">
                <a:solidFill>
                  <a:srgbClr val="1B32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Сибирский федеральный округ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85300" y="3972978"/>
            <a:ext cx="34354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err="1">
                <a:solidFill>
                  <a:srgbClr val="0072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Практическое</a:t>
            </a:r>
            <a:r>
              <a:rPr lang="en-US" sz="1200" b="1" dirty="0">
                <a:solidFill>
                  <a:srgbClr val="0072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 err="1" smtClean="0">
                <a:solidFill>
                  <a:srgbClr val="0072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занятие</a:t>
            </a:r>
            <a:r>
              <a:rPr lang="ru-RU" sz="1200" b="1" dirty="0" smtClean="0">
                <a:solidFill>
                  <a:srgbClr val="0072B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:</a:t>
            </a:r>
            <a:r>
              <a:rPr lang="en-US" sz="1200" b="1" dirty="0" smtClean="0">
                <a:solidFill>
                  <a:srgbClr val="0072B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ru-RU" sz="1200" b="1" dirty="0" smtClean="0">
                <a:solidFill>
                  <a:srgbClr val="0072B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«Применение навыков программирования на языке </a:t>
            </a:r>
            <a:r>
              <a:rPr lang="en-US" sz="1200" b="1" dirty="0" smtClean="0">
                <a:solidFill>
                  <a:srgbClr val="0072B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</a:t>
            </a:r>
            <a:r>
              <a:rPr lang="ru-RU" sz="1200" b="1" dirty="0" err="1" smtClean="0">
                <a:solidFill>
                  <a:srgbClr val="0072B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ython</a:t>
            </a:r>
            <a:r>
              <a:rPr lang="ru-RU" sz="1200" b="1" dirty="0" smtClean="0">
                <a:solidFill>
                  <a:srgbClr val="0072B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в образовательных</a:t>
            </a:r>
            <a:r>
              <a:rPr lang="en-US" sz="1200" b="1" dirty="0" smtClean="0">
                <a:solidFill>
                  <a:srgbClr val="0072B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ru-RU" sz="1200" b="1" dirty="0" smtClean="0">
                <a:solidFill>
                  <a:srgbClr val="0072B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направлениях, реализующихся</a:t>
            </a:r>
            <a:r>
              <a:rPr lang="en-US" sz="1200" b="1" dirty="0" smtClean="0">
                <a:solidFill>
                  <a:srgbClr val="0072B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ru-RU" sz="1200" b="1" dirty="0" smtClean="0">
                <a:solidFill>
                  <a:srgbClr val="0072B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в IT-кубе»</a:t>
            </a:r>
            <a:endParaRPr lang="ru-RU" sz="1200" b="1" dirty="0">
              <a:solidFill>
                <a:srgbClr val="0072BC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328556" y="3369640"/>
            <a:ext cx="202255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0072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https://www.youtube.com/watch?v=HH1fQHcTqmc</a:t>
            </a:r>
            <a:endParaRPr lang="ru-RU" sz="1200" dirty="0">
              <a:solidFill>
                <a:srgbClr val="0072B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81243" y="1174414"/>
            <a:ext cx="34354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err="1" smtClean="0">
                <a:solidFill>
                  <a:srgbClr val="0072B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Практическое</a:t>
            </a:r>
            <a:r>
              <a:rPr lang="en-US" sz="1200" b="1" dirty="0" smtClean="0">
                <a:solidFill>
                  <a:srgbClr val="0072B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1200" b="1" dirty="0" err="1" smtClean="0">
                <a:solidFill>
                  <a:srgbClr val="0072B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занятие</a:t>
            </a:r>
            <a:r>
              <a:rPr lang="ru-RU" sz="1200" b="1" dirty="0" smtClean="0">
                <a:solidFill>
                  <a:srgbClr val="0072B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:</a:t>
            </a:r>
            <a:r>
              <a:rPr lang="en-US" sz="1200" b="1" dirty="0" smtClean="0">
                <a:solidFill>
                  <a:srgbClr val="0072B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ru-RU" sz="1200" b="1" dirty="0" smtClean="0">
                <a:solidFill>
                  <a:srgbClr val="0072B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«Организация проектной и исследовательской работы в</a:t>
            </a:r>
          </a:p>
          <a:p>
            <a:r>
              <a:rPr lang="ru-RU" sz="1200" b="1" dirty="0">
                <a:solidFill>
                  <a:srgbClr val="0072B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о</a:t>
            </a:r>
            <a:r>
              <a:rPr lang="ru-RU" sz="1200" b="1" dirty="0" smtClean="0">
                <a:solidFill>
                  <a:srgbClr val="0072B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бласти естественных наук»</a:t>
            </a:r>
            <a:endParaRPr lang="ru-RU" sz="1200" b="1" dirty="0">
              <a:solidFill>
                <a:srgbClr val="0072BC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252871" y="6163190"/>
            <a:ext cx="202255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0072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https://www.youtube.com/watch?v=mqNYOnuWuJI</a:t>
            </a:r>
            <a:endParaRPr lang="ru-RU" sz="1200" dirty="0">
              <a:solidFill>
                <a:srgbClr val="0072B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693907" y="1174413"/>
            <a:ext cx="36623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err="1">
                <a:solidFill>
                  <a:srgbClr val="0072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Практическое</a:t>
            </a:r>
            <a:r>
              <a:rPr lang="en-US" sz="1200" b="1" dirty="0">
                <a:solidFill>
                  <a:srgbClr val="0072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 err="1" smtClean="0">
                <a:solidFill>
                  <a:srgbClr val="0072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занятие</a:t>
            </a:r>
            <a:r>
              <a:rPr lang="ru-RU" sz="1200" b="1" dirty="0" smtClean="0">
                <a:solidFill>
                  <a:srgbClr val="0072B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:</a:t>
            </a:r>
            <a:r>
              <a:rPr lang="en-US" sz="1200" b="1" dirty="0" smtClean="0">
                <a:solidFill>
                  <a:srgbClr val="0072B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ru-RU" sz="1200" b="1" dirty="0" smtClean="0">
                <a:solidFill>
                  <a:srgbClr val="0072B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«Организация урочных и внеурочных занятий по физике с использованием оборудования центров</a:t>
            </a:r>
          </a:p>
          <a:p>
            <a:r>
              <a:rPr lang="ru-RU" sz="1200" b="1" dirty="0" smtClean="0">
                <a:solidFill>
                  <a:srgbClr val="0072B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«Точка роста»</a:t>
            </a:r>
            <a:endParaRPr lang="ru-RU" sz="1200" b="1" dirty="0">
              <a:solidFill>
                <a:srgbClr val="0072BC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3693907" y="3374916"/>
            <a:ext cx="202255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0072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https://www.youtube.com/watch?v=Xk4uYAZrDg4</a:t>
            </a:r>
            <a:endParaRPr lang="ru-RU" sz="1200" dirty="0">
              <a:solidFill>
                <a:srgbClr val="0072B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693906" y="3972977"/>
            <a:ext cx="34354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err="1">
                <a:solidFill>
                  <a:srgbClr val="0072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Практическое</a:t>
            </a:r>
            <a:r>
              <a:rPr lang="en-US" sz="1200" b="1" dirty="0">
                <a:solidFill>
                  <a:srgbClr val="0072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 err="1" smtClean="0">
                <a:solidFill>
                  <a:srgbClr val="0072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занятие</a:t>
            </a:r>
            <a:r>
              <a:rPr lang="ru-RU" sz="1200" b="1" dirty="0" smtClean="0">
                <a:solidFill>
                  <a:srgbClr val="0072B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:</a:t>
            </a:r>
            <a:r>
              <a:rPr lang="en-US" sz="1200" b="1" dirty="0" smtClean="0">
                <a:solidFill>
                  <a:srgbClr val="0072B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ru-RU" sz="1200" b="1" dirty="0" smtClean="0">
                <a:solidFill>
                  <a:srgbClr val="0072B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«Информатика, безопасность, математика: зашифрованный мир»</a:t>
            </a:r>
            <a:endParaRPr lang="ru-RU" sz="1200" b="1" dirty="0">
              <a:solidFill>
                <a:srgbClr val="0072BC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3693907" y="6130227"/>
            <a:ext cx="202255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0072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https://www.youtube.com/watch?v=N2S4Yeyo0mE</a:t>
            </a:r>
            <a:endParaRPr lang="ru-RU" sz="1200" dirty="0">
              <a:solidFill>
                <a:srgbClr val="0072B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356213" y="1174413"/>
            <a:ext cx="39457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err="1">
                <a:solidFill>
                  <a:srgbClr val="0072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Практическое</a:t>
            </a:r>
            <a:r>
              <a:rPr lang="en-US" sz="1200" b="1" dirty="0">
                <a:solidFill>
                  <a:srgbClr val="0072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 err="1" smtClean="0">
                <a:solidFill>
                  <a:srgbClr val="0072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занятие</a:t>
            </a:r>
            <a:r>
              <a:rPr lang="ru-RU" sz="1200" b="1" dirty="0" smtClean="0">
                <a:solidFill>
                  <a:srgbClr val="0072B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:</a:t>
            </a:r>
            <a:r>
              <a:rPr lang="en-US" sz="1200" b="1" dirty="0" smtClean="0">
                <a:solidFill>
                  <a:srgbClr val="0072B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ru-RU" sz="1200" b="1" dirty="0" smtClean="0">
                <a:solidFill>
                  <a:srgbClr val="0072B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«Оборудование</a:t>
            </a:r>
          </a:p>
          <a:p>
            <a:r>
              <a:rPr lang="ru-RU" sz="1200" b="1" dirty="0">
                <a:solidFill>
                  <a:srgbClr val="0072B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о</a:t>
            </a:r>
            <a:r>
              <a:rPr lang="ru-RU" sz="1200" b="1" dirty="0" smtClean="0">
                <a:solidFill>
                  <a:srgbClr val="0072B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бразовательного центра «</a:t>
            </a:r>
            <a:r>
              <a:rPr lang="en-US" sz="1200" b="1" dirty="0" smtClean="0">
                <a:solidFill>
                  <a:srgbClr val="0072B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IT</a:t>
            </a:r>
            <a:r>
              <a:rPr lang="ru-RU" sz="1200" b="1" dirty="0" smtClean="0">
                <a:solidFill>
                  <a:srgbClr val="0072B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-куб» в области AR/VR</a:t>
            </a:r>
            <a:r>
              <a:rPr lang="en-US" sz="1200" b="1" dirty="0" smtClean="0">
                <a:solidFill>
                  <a:srgbClr val="0072B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-</a:t>
            </a:r>
            <a:r>
              <a:rPr lang="ru-RU" sz="1200" b="1" dirty="0" smtClean="0">
                <a:solidFill>
                  <a:srgbClr val="0072B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разработки»</a:t>
            </a:r>
            <a:endParaRPr lang="ru-RU" sz="1200" b="1" dirty="0">
              <a:solidFill>
                <a:srgbClr val="0072BC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356213" y="3379159"/>
            <a:ext cx="202255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0072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https://www.youtube.com/watch?v=mqNYOnuWuJI</a:t>
            </a:r>
            <a:endParaRPr lang="ru-RU" sz="1200" dirty="0">
              <a:solidFill>
                <a:srgbClr val="0072B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364360" y="3965804"/>
            <a:ext cx="39457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err="1">
                <a:solidFill>
                  <a:srgbClr val="0072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Практическое</a:t>
            </a:r>
            <a:r>
              <a:rPr lang="en-US" sz="1200" b="1" dirty="0">
                <a:solidFill>
                  <a:srgbClr val="0072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 err="1" smtClean="0">
                <a:solidFill>
                  <a:srgbClr val="0072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занятие</a:t>
            </a:r>
            <a:r>
              <a:rPr lang="ru-RU" sz="1200" b="1" dirty="0" smtClean="0">
                <a:solidFill>
                  <a:srgbClr val="0072B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:</a:t>
            </a:r>
            <a:r>
              <a:rPr lang="en-US" sz="1200" b="1" dirty="0" smtClean="0">
                <a:solidFill>
                  <a:srgbClr val="0072B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ru-RU" sz="1200" b="1" dirty="0" smtClean="0">
                <a:solidFill>
                  <a:srgbClr val="0072B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«Смартфон как цифровая</a:t>
            </a:r>
          </a:p>
          <a:p>
            <a:r>
              <a:rPr lang="ru-RU" sz="1200" b="1" dirty="0" smtClean="0">
                <a:solidFill>
                  <a:srgbClr val="0072B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лаборатория в концепции BYOD»</a:t>
            </a:r>
            <a:endParaRPr lang="ru-RU" sz="1200" b="1" dirty="0">
              <a:solidFill>
                <a:srgbClr val="0072BC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7430586" y="6170550"/>
            <a:ext cx="202255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0072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https://www.youtube.com/watch?v=Xk4uYAZrDg4</a:t>
            </a:r>
            <a:endParaRPr lang="ru-RU" sz="1200" dirty="0">
              <a:solidFill>
                <a:srgbClr val="0072B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556" y="1952262"/>
            <a:ext cx="1438275" cy="141922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8556" y="4772988"/>
            <a:ext cx="1400175" cy="140017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07592" y="2005410"/>
            <a:ext cx="1381125" cy="14097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07592" y="4772988"/>
            <a:ext cx="1381125" cy="142875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95050" y="2005410"/>
            <a:ext cx="1362075" cy="137160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68202" y="4779900"/>
            <a:ext cx="1362075" cy="1390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7976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69BFAB7B-690E-4170-B2EE-FEE46A89108E}"/>
              </a:ext>
            </a:extLst>
          </p:cNvPr>
          <p:cNvSpPr txBox="1">
            <a:spLocks/>
          </p:cNvSpPr>
          <p:nvPr/>
        </p:nvSpPr>
        <p:spPr>
          <a:xfrm>
            <a:off x="104710" y="85338"/>
            <a:ext cx="10168014" cy="957559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844083" rtl="0" eaLnBrk="1" latinLnBrk="0" hangingPunct="1">
              <a:spcBef>
                <a:spcPct val="0"/>
              </a:spcBef>
              <a:buNone/>
              <a:defRPr sz="4062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600" b="1" dirty="0">
                <a:solidFill>
                  <a:srgbClr val="1B32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Сибирский федеральный округ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248529" y="1170361"/>
            <a:ext cx="40534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err="1">
                <a:solidFill>
                  <a:srgbClr val="0072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Практическое</a:t>
            </a:r>
            <a:r>
              <a:rPr lang="en-US" sz="1200" b="1" dirty="0">
                <a:solidFill>
                  <a:srgbClr val="0072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 err="1" smtClean="0">
                <a:solidFill>
                  <a:srgbClr val="0072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занятие</a:t>
            </a:r>
            <a:r>
              <a:rPr lang="ru-RU" sz="1200" b="1" dirty="0" smtClean="0">
                <a:solidFill>
                  <a:srgbClr val="0072B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:</a:t>
            </a:r>
            <a:r>
              <a:rPr lang="en-US" sz="1200" b="1" dirty="0" smtClean="0">
                <a:solidFill>
                  <a:srgbClr val="0072B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ru-RU" sz="1200" b="1" dirty="0" smtClean="0">
                <a:solidFill>
                  <a:srgbClr val="0072B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«Организация исследовательской и проектной деятельности по физике обучающихся с использованием оборудования «Точка роста»</a:t>
            </a:r>
            <a:endParaRPr lang="ru-RU" sz="1200" b="1" dirty="0">
              <a:solidFill>
                <a:srgbClr val="0072BC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328556" y="3369640"/>
            <a:ext cx="202255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0072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https://www.youtube.com/watch?v=mqNYOnuWuJI</a:t>
            </a:r>
            <a:endParaRPr lang="ru-RU" sz="1200" dirty="0">
              <a:solidFill>
                <a:srgbClr val="0072B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81243" y="1174414"/>
            <a:ext cx="34354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err="1" smtClean="0">
                <a:solidFill>
                  <a:srgbClr val="0072B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Практическое</a:t>
            </a:r>
            <a:r>
              <a:rPr lang="en-US" sz="1200" b="1" dirty="0" smtClean="0">
                <a:solidFill>
                  <a:srgbClr val="0072B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1200" b="1" dirty="0" err="1" smtClean="0">
                <a:solidFill>
                  <a:srgbClr val="0072B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занятие</a:t>
            </a:r>
            <a:r>
              <a:rPr lang="ru-RU" sz="1200" b="1" dirty="0" smtClean="0">
                <a:solidFill>
                  <a:srgbClr val="0072B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:</a:t>
            </a:r>
            <a:r>
              <a:rPr lang="en-US" sz="1200" b="1" dirty="0" smtClean="0">
                <a:solidFill>
                  <a:srgbClr val="0072B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ru-RU" sz="1200" b="1" dirty="0" smtClean="0">
                <a:solidFill>
                  <a:srgbClr val="0072B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«Мобильная разработка с использованием оборудования центра цифрового</a:t>
            </a:r>
          </a:p>
          <a:p>
            <a:r>
              <a:rPr lang="ru-RU" sz="1200" b="1" dirty="0" smtClean="0">
                <a:solidFill>
                  <a:srgbClr val="0072B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образования детей «</a:t>
            </a:r>
            <a:r>
              <a:rPr lang="en-US" sz="1200" b="1" dirty="0" smtClean="0">
                <a:solidFill>
                  <a:srgbClr val="0072B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IT</a:t>
            </a:r>
            <a:r>
              <a:rPr lang="ru-RU" sz="1200" b="1" dirty="0" smtClean="0">
                <a:solidFill>
                  <a:srgbClr val="0072B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-куб»</a:t>
            </a:r>
            <a:endParaRPr lang="ru-RU" sz="1200" b="1" dirty="0">
              <a:solidFill>
                <a:srgbClr val="0072BC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7333639" y="3382025"/>
            <a:ext cx="202255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0072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https://www.youtube.com/watch?v=Xk4uYAZrDg4</a:t>
            </a:r>
            <a:endParaRPr lang="ru-RU" sz="1200" dirty="0">
              <a:solidFill>
                <a:srgbClr val="0072B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693907" y="1174413"/>
            <a:ext cx="36623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err="1">
                <a:solidFill>
                  <a:srgbClr val="0072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Практическое</a:t>
            </a:r>
            <a:r>
              <a:rPr lang="en-US" sz="1200" b="1" dirty="0">
                <a:solidFill>
                  <a:srgbClr val="0072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 err="1" smtClean="0">
                <a:solidFill>
                  <a:srgbClr val="0072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занятие</a:t>
            </a:r>
            <a:r>
              <a:rPr lang="ru-RU" sz="1200" b="1" dirty="0" smtClean="0">
                <a:solidFill>
                  <a:srgbClr val="0072B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:</a:t>
            </a:r>
            <a:r>
              <a:rPr lang="en-US" sz="1200" b="1" dirty="0" smtClean="0">
                <a:solidFill>
                  <a:srgbClr val="0072B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ru-RU" sz="1200" b="1" dirty="0" smtClean="0">
                <a:solidFill>
                  <a:srgbClr val="0072B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«Научный шведский стол Жизнь под микроскопом»</a:t>
            </a:r>
            <a:endParaRPr lang="ru-RU" sz="1200" b="1" dirty="0">
              <a:solidFill>
                <a:srgbClr val="0072BC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3693907" y="3374916"/>
            <a:ext cx="202255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0072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https://www.youtube.com/watch?v=HH1fQHcTqmc</a:t>
            </a:r>
            <a:endParaRPr lang="ru-RU" sz="1200" dirty="0">
              <a:solidFill>
                <a:srgbClr val="0072B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556" y="2010425"/>
            <a:ext cx="1371600" cy="13716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33639" y="1988515"/>
            <a:ext cx="1409700" cy="136207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59967" y="1988515"/>
            <a:ext cx="1428750" cy="1381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9399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16245" y="1384180"/>
            <a:ext cx="429490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1B32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</a:t>
            </a:r>
            <a:r>
              <a:rPr lang="ru-RU" sz="2400" b="1" dirty="0">
                <a:solidFill>
                  <a:srgbClr val="1B32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Владимир </a:t>
            </a:r>
          </a:p>
          <a:p>
            <a:r>
              <a:rPr lang="ru-RU" sz="2400" b="1" dirty="0">
                <a:solidFill>
                  <a:srgbClr val="1B32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21-23.09.2021 г.</a:t>
            </a:r>
          </a:p>
          <a:p>
            <a:endParaRPr lang="ru-RU" sz="2400" b="1" dirty="0">
              <a:solidFill>
                <a:srgbClr val="1B328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10259" t="992" r="17757" b="3846"/>
          <a:stretch/>
        </p:blipFill>
        <p:spPr>
          <a:xfrm>
            <a:off x="3870134" y="3909612"/>
            <a:ext cx="3600550" cy="237111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6129" y="3868370"/>
            <a:ext cx="3533592" cy="239905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7461" y="3617224"/>
            <a:ext cx="34354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rgbClr val="0072B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Ссылка на Пленарную часть </a:t>
            </a:r>
            <a:r>
              <a:rPr lang="ru-RU" sz="1600" b="1" dirty="0" smtClean="0">
                <a:solidFill>
                  <a:srgbClr val="0072B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Форума:</a:t>
            </a:r>
            <a:endParaRPr lang="ru-RU" sz="1600" b="1" dirty="0">
              <a:solidFill>
                <a:srgbClr val="0072BC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1026" name="Picture 2" descr="http://qrcoder.ru/code/?https%3A%2F%2Fwww.youtube.com%2Fwatch%3Fv%3DGtRK0yi6YFY&amp;4&amp;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699" y="4280714"/>
            <a:ext cx="1908000" cy="190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455699" y="6267429"/>
            <a:ext cx="210358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0072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https://www.youtube.com/watch?v=GtRK0yi6YFY</a:t>
            </a:r>
            <a:endParaRPr lang="ru-RU" sz="1200" dirty="0">
              <a:solidFill>
                <a:srgbClr val="0072B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7152" y="1321887"/>
            <a:ext cx="3582569" cy="2388378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3934691" y="1163782"/>
            <a:ext cx="7130473" cy="51169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0134" y="1321887"/>
            <a:ext cx="3600550" cy="2400367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57461" y="258712"/>
            <a:ext cx="813222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>
                <a:solidFill>
                  <a:srgbClr val="1B328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Центральный федеральный округ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287196" y="2444131"/>
            <a:ext cx="26748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 smtClean="0">
                <a:solidFill>
                  <a:srgbClr val="0072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Кол-во участников:</a:t>
            </a:r>
          </a:p>
          <a:p>
            <a:pPr algn="just"/>
            <a:r>
              <a:rPr lang="ru-RU" sz="2000" b="1" dirty="0" smtClean="0">
                <a:solidFill>
                  <a:srgbClr val="0072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Очно - 300</a:t>
            </a:r>
          </a:p>
          <a:p>
            <a:pPr algn="just"/>
            <a:r>
              <a:rPr lang="ru-RU" sz="2000" b="1" dirty="0" smtClean="0">
                <a:solidFill>
                  <a:srgbClr val="0072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Онлайн – 4 713</a:t>
            </a:r>
            <a:endParaRPr lang="ru-RU" sz="2000" b="1" dirty="0">
              <a:solidFill>
                <a:srgbClr val="0072B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8378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69BFAB7B-690E-4170-B2EE-FEE46A89108E}"/>
              </a:ext>
            </a:extLst>
          </p:cNvPr>
          <p:cNvSpPr txBox="1">
            <a:spLocks/>
          </p:cNvSpPr>
          <p:nvPr/>
        </p:nvSpPr>
        <p:spPr>
          <a:xfrm>
            <a:off x="104710" y="85338"/>
            <a:ext cx="10168014" cy="957559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844083" rtl="0" eaLnBrk="1" latinLnBrk="0" hangingPunct="1">
              <a:spcBef>
                <a:spcPct val="0"/>
              </a:spcBef>
              <a:buNone/>
              <a:defRPr sz="4062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600" b="1" dirty="0" smtClean="0">
                <a:solidFill>
                  <a:srgbClr val="1B32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Центральный </a:t>
            </a:r>
            <a:r>
              <a:rPr lang="ru-RU" sz="3600" b="1" dirty="0">
                <a:solidFill>
                  <a:srgbClr val="1B32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федеральный округ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85300" y="3972978"/>
            <a:ext cx="34354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rgbClr val="0072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Трансляции с площадок</a:t>
            </a:r>
            <a:r>
              <a:rPr lang="ru-RU" sz="1200" b="1" dirty="0" smtClean="0">
                <a:solidFill>
                  <a:srgbClr val="0072B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:</a:t>
            </a:r>
            <a:r>
              <a:rPr lang="en-US" sz="1200" b="1" dirty="0" smtClean="0">
                <a:solidFill>
                  <a:srgbClr val="0072B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ru-RU" sz="1200" b="1" dirty="0">
                <a:solidFill>
                  <a:srgbClr val="0072B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Площадка 2. Блок «Точка роста»: МБОУ СОШ № 1 ЗАТО г. Радужный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328556" y="3369640"/>
            <a:ext cx="202255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0072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https://www.youtube.com/watch?v=NJfW6zwlrf8</a:t>
            </a:r>
            <a:endParaRPr lang="ru-RU" sz="1200" dirty="0">
              <a:solidFill>
                <a:srgbClr val="0072B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81243" y="1174414"/>
            <a:ext cx="34354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rgbClr val="0072B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Трансляции с площадок:</a:t>
            </a:r>
            <a:r>
              <a:rPr lang="en-US" sz="1200" b="1" dirty="0">
                <a:solidFill>
                  <a:srgbClr val="0072B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ru-RU" sz="1200" b="1" dirty="0">
                <a:solidFill>
                  <a:srgbClr val="0072B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Площадка 1. Блок «Школьный </a:t>
            </a:r>
            <a:r>
              <a:rPr lang="ru-RU" sz="1200" b="1" dirty="0" err="1">
                <a:solidFill>
                  <a:srgbClr val="0072B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Кванториум</a:t>
            </a:r>
            <a:r>
              <a:rPr lang="ru-RU" sz="1200" b="1" dirty="0">
                <a:solidFill>
                  <a:srgbClr val="0072B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»: МБОУ Лицей № 1 о. Муром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252871" y="6163190"/>
            <a:ext cx="202255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0072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https://www.youtube.com/channel/UCAPgow7cIQI4I_jQT5fmFjw</a:t>
            </a:r>
            <a:endParaRPr lang="ru-RU" sz="1200" dirty="0">
              <a:solidFill>
                <a:srgbClr val="0072B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693907" y="1174413"/>
            <a:ext cx="36623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rgbClr val="0072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Трансляции с площадок</a:t>
            </a:r>
            <a:r>
              <a:rPr lang="ru-RU" sz="1200" b="1" dirty="0" smtClean="0">
                <a:solidFill>
                  <a:srgbClr val="0072B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:</a:t>
            </a:r>
            <a:r>
              <a:rPr lang="en-US" sz="1200" b="1" dirty="0" smtClean="0">
                <a:solidFill>
                  <a:srgbClr val="0072B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ru-RU" sz="1200" b="1" dirty="0" smtClean="0">
                <a:solidFill>
                  <a:srgbClr val="0072B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Площадка </a:t>
            </a:r>
            <a:r>
              <a:rPr lang="ru-RU" sz="1200" b="1" dirty="0">
                <a:solidFill>
                  <a:srgbClr val="0072B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3. Блок «Точка роста»: МБОУ СОШ № 2 ЗАТО г. </a:t>
            </a:r>
            <a:r>
              <a:rPr lang="ru-RU" sz="1200" b="1" dirty="0" smtClean="0">
                <a:solidFill>
                  <a:srgbClr val="0072B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Радужный</a:t>
            </a:r>
            <a:endParaRPr lang="ru-RU" sz="1200" b="1" dirty="0">
              <a:solidFill>
                <a:srgbClr val="0072BC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3693907" y="3374916"/>
            <a:ext cx="202255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0072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https://www.youtube.com/watch?v=wbffVmLYGZk</a:t>
            </a:r>
            <a:endParaRPr lang="ru-RU" sz="1200" dirty="0">
              <a:solidFill>
                <a:srgbClr val="0072B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693906" y="3972977"/>
            <a:ext cx="34354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rgbClr val="0072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Трансляции с площадок</a:t>
            </a:r>
            <a:r>
              <a:rPr lang="ru-RU" sz="1200" b="1" dirty="0" smtClean="0">
                <a:solidFill>
                  <a:srgbClr val="0072B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:</a:t>
            </a:r>
            <a:r>
              <a:rPr lang="en-US" sz="1200" b="1" dirty="0" smtClean="0">
                <a:solidFill>
                  <a:srgbClr val="0072B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ru-RU" sz="1200" b="1" dirty="0" smtClean="0">
                <a:solidFill>
                  <a:srgbClr val="0072B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Площадка </a:t>
            </a:r>
            <a:r>
              <a:rPr lang="ru-RU" sz="1200" b="1" dirty="0">
                <a:solidFill>
                  <a:srgbClr val="0072B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4. Блок «Точка роста»: ГАОУ ДПО ВО ВИРО (ДТ «Кванториум-33», технологическое направление</a:t>
            </a:r>
            <a:r>
              <a:rPr lang="ru-RU" sz="1200" b="1" dirty="0" smtClean="0">
                <a:solidFill>
                  <a:srgbClr val="0072B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)</a:t>
            </a:r>
            <a:endParaRPr lang="ru-RU" sz="1200" b="1" dirty="0">
              <a:solidFill>
                <a:srgbClr val="0072BC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3693907" y="6130227"/>
            <a:ext cx="202255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0072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https://www.youtube.com/watch?v=uoE84PI70v8</a:t>
            </a:r>
            <a:endParaRPr lang="ru-RU" sz="1200" dirty="0">
              <a:solidFill>
                <a:srgbClr val="0072B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356213" y="1174413"/>
            <a:ext cx="40463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rgbClr val="0072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Трансляции с площадок</a:t>
            </a:r>
            <a:r>
              <a:rPr lang="ru-RU" sz="1200" b="1" dirty="0" smtClean="0">
                <a:solidFill>
                  <a:srgbClr val="0072B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:</a:t>
            </a:r>
            <a:r>
              <a:rPr lang="en-US" sz="1200" b="1" dirty="0" smtClean="0">
                <a:solidFill>
                  <a:srgbClr val="0072B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ru-RU" sz="1200" b="1" dirty="0" smtClean="0">
                <a:solidFill>
                  <a:srgbClr val="0072B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Площадка </a:t>
            </a:r>
            <a:r>
              <a:rPr lang="ru-RU" sz="1200" b="1" dirty="0">
                <a:solidFill>
                  <a:srgbClr val="0072B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5. Блок «Точка роста»: ГАОУ ДПО ВО ВИРО (ЦПОД «Платформа 33», естественнонаучное </a:t>
            </a:r>
            <a:r>
              <a:rPr lang="ru-RU" sz="1200" b="1" dirty="0" smtClean="0">
                <a:solidFill>
                  <a:srgbClr val="0072B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направление)</a:t>
            </a:r>
            <a:endParaRPr lang="ru-RU" sz="1200" b="1" dirty="0">
              <a:solidFill>
                <a:srgbClr val="0072BC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356213" y="3379159"/>
            <a:ext cx="202255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0072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https://www.youtube.com/watch?v=3ZOhRT5BFC4</a:t>
            </a:r>
            <a:endParaRPr lang="ru-RU" sz="1200" dirty="0">
              <a:solidFill>
                <a:srgbClr val="0072B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364360" y="3965804"/>
            <a:ext cx="39457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rgbClr val="0072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ФОРСАЙТ-СЕССИЯ «Точки роста, </a:t>
            </a:r>
            <a:r>
              <a:rPr lang="ru-RU" sz="1200" b="1" dirty="0" err="1">
                <a:solidFill>
                  <a:srgbClr val="0072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Кванториумы</a:t>
            </a:r>
            <a:r>
              <a:rPr lang="ru-RU" sz="1200" b="1" dirty="0">
                <a:solidFill>
                  <a:srgbClr val="0072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 Сириусы: в поисках общих смыслов»</a:t>
            </a:r>
            <a:endParaRPr lang="ru-RU" sz="1200" b="1" dirty="0">
              <a:solidFill>
                <a:srgbClr val="0072BC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7430586" y="6170550"/>
            <a:ext cx="202255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0072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https://www.youtube.com/watch?v=R2MB6jB-oBc</a:t>
            </a:r>
            <a:endParaRPr lang="ru-RU" sz="1200" dirty="0">
              <a:solidFill>
                <a:srgbClr val="0072B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556" y="1910754"/>
            <a:ext cx="1381125" cy="136207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8556" y="4691162"/>
            <a:ext cx="1400175" cy="140017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45692" y="1876445"/>
            <a:ext cx="1343025" cy="136207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98067" y="4750824"/>
            <a:ext cx="1390650" cy="138112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79423" y="1964741"/>
            <a:ext cx="1371600" cy="139065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79423" y="4716330"/>
            <a:ext cx="1362075" cy="135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6292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69BFAB7B-690E-4170-B2EE-FEE46A89108E}"/>
              </a:ext>
            </a:extLst>
          </p:cNvPr>
          <p:cNvSpPr txBox="1">
            <a:spLocks/>
          </p:cNvSpPr>
          <p:nvPr/>
        </p:nvSpPr>
        <p:spPr>
          <a:xfrm>
            <a:off x="104710" y="85338"/>
            <a:ext cx="10168014" cy="957559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844083" rtl="0" eaLnBrk="1" latinLnBrk="0" hangingPunct="1">
              <a:spcBef>
                <a:spcPct val="0"/>
              </a:spcBef>
              <a:buNone/>
              <a:defRPr sz="4062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600" b="1" dirty="0" smtClean="0">
                <a:solidFill>
                  <a:srgbClr val="1B32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Центральный </a:t>
            </a:r>
            <a:r>
              <a:rPr lang="ru-RU" sz="3600" b="1" dirty="0">
                <a:solidFill>
                  <a:srgbClr val="1B32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федеральный округ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3218688" y="4955184"/>
            <a:ext cx="472744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072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https://www.youtube.com/watch?v=rn8AkROSsvQ</a:t>
            </a:r>
            <a:endParaRPr lang="ru-RU" sz="1400" dirty="0">
              <a:solidFill>
                <a:srgbClr val="0072B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312562" y="1631614"/>
            <a:ext cx="42495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rgbClr val="0072B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Круглый </a:t>
            </a:r>
            <a:r>
              <a:rPr lang="ru-RU" sz="1400" b="1" dirty="0" smtClean="0">
                <a:solidFill>
                  <a:srgbClr val="0072B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стол: </a:t>
            </a:r>
            <a:r>
              <a:rPr lang="ru-RU" sz="1400" b="1" dirty="0">
                <a:solidFill>
                  <a:srgbClr val="0072B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подведение итогов Форума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0396" y="2109025"/>
            <a:ext cx="2667000" cy="2676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9510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7461" y="258712"/>
            <a:ext cx="807086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 smtClean="0">
                <a:solidFill>
                  <a:srgbClr val="1B328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Приволжский </a:t>
            </a:r>
            <a:r>
              <a:rPr lang="ru-RU" sz="3600" b="1" dirty="0">
                <a:solidFill>
                  <a:srgbClr val="1B328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федеральный округ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16245" y="1384180"/>
            <a:ext cx="429490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1B32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</a:t>
            </a:r>
            <a:r>
              <a:rPr lang="ru-RU" sz="2400" b="1" dirty="0">
                <a:solidFill>
                  <a:srgbClr val="1B32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2400" b="1" dirty="0" smtClean="0">
                <a:solidFill>
                  <a:srgbClr val="1B32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Нижний Новгород </a:t>
            </a:r>
            <a:endParaRPr lang="ru-RU" sz="2400" b="1" dirty="0">
              <a:solidFill>
                <a:srgbClr val="1B328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b="1" dirty="0" smtClean="0">
                <a:solidFill>
                  <a:srgbClr val="1B32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28-30.09.2021 </a:t>
            </a:r>
            <a:r>
              <a:rPr lang="ru-RU" sz="2400" b="1" dirty="0">
                <a:solidFill>
                  <a:srgbClr val="1B32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г.</a:t>
            </a:r>
          </a:p>
          <a:p>
            <a:endParaRPr lang="ru-RU" sz="2400" b="1" dirty="0">
              <a:solidFill>
                <a:srgbClr val="1B328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7461" y="3617224"/>
            <a:ext cx="34354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rgbClr val="0072B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Ссылка на Пленарную часть </a:t>
            </a:r>
            <a:r>
              <a:rPr lang="ru-RU" sz="1600" b="1" dirty="0" smtClean="0">
                <a:solidFill>
                  <a:srgbClr val="0072B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Форума:</a:t>
            </a:r>
            <a:endParaRPr lang="ru-RU" sz="1600" b="1" dirty="0">
              <a:solidFill>
                <a:srgbClr val="0072BC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43874" y="6215886"/>
            <a:ext cx="210358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0072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https://www.youtube.com/watch?v=YkUqB_IXJfM</a:t>
            </a:r>
            <a:endParaRPr lang="ru-RU" sz="1200" dirty="0">
              <a:solidFill>
                <a:srgbClr val="0072B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934691" y="1163782"/>
            <a:ext cx="7130473" cy="51169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287196" y="2444131"/>
            <a:ext cx="26748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 smtClean="0">
                <a:solidFill>
                  <a:srgbClr val="0072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Кол-во участников:</a:t>
            </a:r>
          </a:p>
          <a:p>
            <a:pPr algn="just"/>
            <a:r>
              <a:rPr lang="ru-RU" sz="2000" b="1" dirty="0" smtClean="0">
                <a:solidFill>
                  <a:srgbClr val="0072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Очно - 300</a:t>
            </a:r>
          </a:p>
          <a:p>
            <a:pPr algn="just"/>
            <a:r>
              <a:rPr lang="ru-RU" sz="2000" b="1" dirty="0" smtClean="0">
                <a:solidFill>
                  <a:srgbClr val="0072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Онлайн – 6 909</a:t>
            </a:r>
            <a:endParaRPr lang="ru-RU" sz="2000" b="1" dirty="0">
              <a:solidFill>
                <a:srgbClr val="0072B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http://qrcoder.ru/code/?https%3A%2F%2Fwww.youtube.com%2Fwatch%3Fv%3DYkUqB_IXJfM&amp;4&amp;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967" y="4339331"/>
            <a:ext cx="1715278" cy="1715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8988" y="1480744"/>
            <a:ext cx="3561275" cy="2365072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41750" y="1480744"/>
            <a:ext cx="3291721" cy="2365072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41749" y="4065589"/>
            <a:ext cx="3291721" cy="2262761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13479" y="4047151"/>
            <a:ext cx="3496576" cy="2330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27516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1356</Words>
  <Application>Microsoft Office PowerPoint</Application>
  <PresentationFormat>Широкоэкранный</PresentationFormat>
  <Paragraphs>238</Paragraphs>
  <Slides>24</Slides>
  <Notes>16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9" baseType="lpstr">
      <vt:lpstr>Arial</vt:lpstr>
      <vt:lpstr>Calibri</vt:lpstr>
      <vt:lpstr>Calibri Light</vt:lpstr>
      <vt:lpstr>Verdana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Сибагатуллина Лейсан</dc:creator>
  <cp:lastModifiedBy>Сибагатуллина Лейсан</cp:lastModifiedBy>
  <cp:revision>1</cp:revision>
  <dcterms:created xsi:type="dcterms:W3CDTF">2021-12-29T09:26:40Z</dcterms:created>
  <dcterms:modified xsi:type="dcterms:W3CDTF">2021-12-29T09:27:40Z</dcterms:modified>
</cp:coreProperties>
</file>