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72" r:id="rId3"/>
    <p:sldId id="266" r:id="rId4"/>
    <p:sldId id="267" r:id="rId5"/>
    <p:sldId id="268" r:id="rId6"/>
    <p:sldId id="269" r:id="rId7"/>
    <p:sldId id="270" r:id="rId8"/>
    <p:sldId id="263" r:id="rId9"/>
    <p:sldId id="264" r:id="rId10"/>
    <p:sldId id="265" r:id="rId11"/>
    <p:sldId id="261" r:id="rId12"/>
    <p:sldId id="257" r:id="rId13"/>
    <p:sldId id="258" r:id="rId14"/>
    <p:sldId id="274" r:id="rId15"/>
    <p:sldId id="259" r:id="rId16"/>
    <p:sldId id="260" r:id="rId17"/>
    <p:sldId id="26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75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19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9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92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0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35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39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7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13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58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63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E8A77-DB82-4FB5-80AA-43F4CCCE1502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725D69A-ED4D-40D3-8251-E4BC6E70804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66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np.ru/politics/v-mvd-soobshhili-o-roste-chisla-smertelnykh-dtp-s-detmi.html#:~:text=&#171;&#1047;&#1072;%2010%20&#1084;&#1077;&#1089;&#1103;&#1094;&#1077;&#1074;%202021%20&#1075;&#1086;&#1076;&#1072;,&#1076;&#1077;&#1090;&#1077;&#1081;&#187;%2C%20&#8212;%20&#1075;&#1086;&#1074;&#1086;&#1088;&#1080;&#1090;&#1089;&#1103;%20&#1074;%20&#1089;&#1086;&#1086;&#1073;&#1097;&#1077;&#1085;&#1080;&#1080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9055" y="802298"/>
            <a:ext cx="10075797" cy="25414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Национальный проект России «Безопасные и качественные дороги»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Бельченко М.Н., </a:t>
            </a:r>
          </a:p>
          <a:p>
            <a:pPr algn="r"/>
            <a:r>
              <a:rPr lang="ru-RU" sz="2000" dirty="0" smtClean="0"/>
              <a:t>заведующий отделом конкурсного сопровождения и инновационной деятельности ЦНППМ ГАУ ДПО «БИПКРО»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13124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Инициатива «Безопасность на дорогах»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2328"/>
            <a:ext cx="10515600" cy="4874636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000" i="1" dirty="0"/>
              <a:t>2021 году подрядные организации планируют установить более 282 тыс. новых дорожных знаков, около 734 тыс. метров барьерного и 247 тыс. метров пешеходного ограждения, более 2 тыс. светофоров и свыше 516 тыс. метров стационарного освещения. </a:t>
            </a:r>
          </a:p>
          <a:p>
            <a:r>
              <a:rPr lang="ru-RU" sz="3000" i="1" dirty="0"/>
              <a:t>На проезжую часть нанесут более 27,8 млн погонных метров разметки, а вдоль дорог появятся тротуары протяженностью более 1,4 млн метров.</a:t>
            </a:r>
          </a:p>
        </p:txBody>
      </p:sp>
    </p:spTree>
    <p:extLst>
      <p:ext uri="{BB962C8B-B14F-4D97-AF65-F5344CB8AC3E}">
        <p14:creationId xmlns:p14="http://schemas.microsoft.com/office/powerpoint/2010/main" val="428273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Инициатива «Безопасность на дорогах»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673" y="2015732"/>
            <a:ext cx="10834254" cy="3450613"/>
          </a:xfrm>
        </p:spPr>
        <p:txBody>
          <a:bodyPr>
            <a:noAutofit/>
          </a:bodyPr>
          <a:lstStyle/>
          <a:p>
            <a:r>
              <a:rPr lang="ru-RU" sz="2800" dirty="0"/>
              <a:t>Дороги, автомобили, пешеходные переходы, улица — территория, полная потенциальных опасностей, особенно для самых маленьких участников дорожного движения. Школьники младших классов начинают постепенно приобретать самостоятельность и порой уже оказываются на улице без контроля взрослых. Очень важно, чтобы у них были сформированы навыки безопасного поведения в общественном месте, особенно на улице вблизи проезжей части.</a:t>
            </a:r>
          </a:p>
        </p:txBody>
      </p:sp>
    </p:spTree>
    <p:extLst>
      <p:ext uri="{BB962C8B-B14F-4D97-AF65-F5344CB8AC3E}">
        <p14:creationId xmlns:p14="http://schemas.microsoft.com/office/powerpoint/2010/main" val="204090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Дети на дороге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2800" y="1853754"/>
            <a:ext cx="10541000" cy="4323209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Ребенок — самый незащищенный участник дорожного движения. Несмотря на все болезни и пандемии или социально-экономические проблемы различных стран, именно ДТП, по данным Всемирной организации здравоохранения (ВОЗ), во всем мире является основной причиной гибели детей в возрасте 5-14 лет и молодых людей 15-29 лет. В России с каждым годом интенсивность транспортного движения растет, расширяется дорожная сеть, поэтому формирование у детей культуры безопасного поведения на дорогах становится важнейшей задачей для родителей, педагогических работников и сотрудников Госавтоинспекции.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5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9657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Дети на дороге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473" y="2015732"/>
            <a:ext cx="11351491" cy="3978668"/>
          </a:xfrm>
        </p:spPr>
        <p:txBody>
          <a:bodyPr>
            <a:normAutofit/>
          </a:bodyPr>
          <a:lstStyle/>
          <a:p>
            <a:r>
              <a:rPr lang="ru-RU" dirty="0" smtClean="0"/>
              <a:t>«Прививать культуру поведения на дорогах необходимо с самого раннего детства, ― считает заместитель главы правительства России, куратор нацпроекта «Безопасные и качественные автодороги» Марат </a:t>
            </a:r>
            <a:r>
              <a:rPr lang="ru-RU" dirty="0" err="1" smtClean="0"/>
              <a:t>Хуснуллин</a:t>
            </a:r>
            <a:r>
              <a:rPr lang="ru-RU" dirty="0" smtClean="0"/>
              <a:t> (заместитель Председателя Правительства Российской Федерации) ― Объяснять детям, как вести себя при переходе проезжей части, приучать соблюдать осторожность при катании на велосипеде и самокате должны как родители, так и педагоги. За последние шесть лет количество ДТП с участием детей удалось сократить на треть, однако наша задача ― свести их к минимуму.</a:t>
            </a:r>
          </a:p>
        </p:txBody>
      </p:sp>
    </p:spTree>
    <p:extLst>
      <p:ext uri="{BB962C8B-B14F-4D97-AF65-F5344CB8AC3E}">
        <p14:creationId xmlns:p14="http://schemas.microsoft.com/office/powerpoint/2010/main" val="3750408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782" y="804518"/>
            <a:ext cx="11037453" cy="4728063"/>
          </a:xfrm>
        </p:spPr>
        <p:txBody>
          <a:bodyPr>
            <a:noAutofit/>
          </a:bodyPr>
          <a:lstStyle/>
          <a:p>
            <a:r>
              <a:rPr lang="ru-RU" sz="2400" dirty="0"/>
              <a:t>Ситуация в России, действительно, кардинально улучшилась. По данным Госавтоинспекции, за последние десять лет смертность детей в возрасте до 16 лет в ДТП на дорогах России сократилась почти на 40%. Десять лет назад в ДТП в России ежегодно погибали более 900 детей в возрасте до 16 лет. За 10 месяцев 2021 года количество ДТП с участием детей сократилось на 1,9% процента (15 126), число раненых — на 4,7 процента (14 884). При этом возросло на 5,3 процента (459) число погибших детей. Но и эти цифры напоминают о том, что такого понятия, как «вина ребенка», не существует: если ребенок получил травму в дорожно-транспортном происшествии, где-то недосмотрели именно взрослые</a:t>
            </a:r>
          </a:p>
        </p:txBody>
      </p:sp>
    </p:spTree>
    <p:extLst>
      <p:ext uri="{BB962C8B-B14F-4D97-AF65-F5344CB8AC3E}">
        <p14:creationId xmlns:p14="http://schemas.microsoft.com/office/powerpoint/2010/main" val="1824390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43344"/>
            <a:ext cx="10515600" cy="100676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Дети на дороге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545" y="1283855"/>
            <a:ext cx="10963564" cy="4590473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 </a:t>
            </a:r>
            <a:r>
              <a:rPr lang="ru-RU" sz="2600" dirty="0" smtClean="0"/>
              <a:t>«Наиболее </a:t>
            </a:r>
            <a:r>
              <a:rPr lang="ru-RU" sz="2600" dirty="0"/>
              <a:t>распространёнными являются ДТП с участием детей-пассажиров (44,8 процента), на долю ДТП с участием детей-пешеходов приходится порядка 40 процентов и 10 процентов — ДТП с </a:t>
            </a:r>
            <a:r>
              <a:rPr lang="ru-RU" sz="2600" dirty="0" smtClean="0"/>
              <a:t>участием </a:t>
            </a:r>
            <a:r>
              <a:rPr lang="ru-RU" sz="2600" dirty="0"/>
              <a:t>юных велосипедистов», — уточнили в ведомстве</a:t>
            </a:r>
            <a:r>
              <a:rPr lang="ru-RU" sz="2600" dirty="0" smtClean="0"/>
              <a:t>.</a:t>
            </a:r>
          </a:p>
          <a:p>
            <a:pPr algn="just"/>
            <a:r>
              <a:rPr lang="ru-RU" sz="2600" dirty="0" smtClean="0"/>
              <a:t>Большинство </a:t>
            </a:r>
            <a:r>
              <a:rPr lang="ru-RU" sz="2600" dirty="0"/>
              <a:t>автоаварий с участием детей-пассажиров связаны с превышением водителями машин скоростного режима, выездом на полосу встречного движения (преимущественно в местах, где это разрешено), а также нарушением правил проезда перекрестков, проинформировали </a:t>
            </a:r>
            <a:r>
              <a:rPr lang="ru-RU" sz="2600" dirty="0" smtClean="0"/>
              <a:t>в министерстве.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033322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Дети на дороге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291" y="1357745"/>
            <a:ext cx="11323782" cy="4108601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Одним из самых важных инструментов </a:t>
            </a:r>
            <a:r>
              <a:rPr lang="ru-RU" sz="2400" dirty="0"/>
              <a:t>предупреждения ДТП была и остается профилактическая и образовательная работа. «Научить ребенка основам правил безопасного поведения на дорогах и закрепить эти знания на уровне навыков ― первостепенная обязанность взрослых. Есть множество инструментов, которые помогают сделать процесс обучения интересным и эффективным ― мультфильмы, видеоролики, интерактивные </a:t>
            </a:r>
            <a:r>
              <a:rPr lang="ru-RU" sz="2400" dirty="0" smtClean="0"/>
              <a:t>игры.  </a:t>
            </a:r>
            <a:r>
              <a:rPr lang="ru-RU" sz="2400" dirty="0"/>
              <a:t>― говорит глава российской Госавтоинспекции Михаил Черников. Он отмечает, что целенаправленное просвещение детей и их родителей в вопросах безопасности дорожного движения позволяет сократить количество ДТП и тем самым является еще одним шагом в стремлении достичь «нулевой» смертности на дорогах.</a:t>
            </a:r>
          </a:p>
        </p:txBody>
      </p:sp>
    </p:spTree>
    <p:extLst>
      <p:ext uri="{BB962C8B-B14F-4D97-AF65-F5344CB8AC3E}">
        <p14:creationId xmlns:p14="http://schemas.microsoft.com/office/powerpoint/2010/main" val="14027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ru-RU" dirty="0" err="1">
                <a:hlinkClick r:id="rId2"/>
              </a:rPr>
              <a:t>национальныепроекты.рф</a:t>
            </a:r>
            <a:r>
              <a:rPr lang="ru-RU" dirty="0">
                <a:hlinkClick r:id="rId2"/>
              </a:rPr>
              <a:t>/</a:t>
            </a:r>
          </a:p>
          <a:p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://www.pnp.ru/politics/v-mvd-soobshhili-o-roste-chisla-smertelnykh-dtp-s-detmi.html#:~:text=«</a:t>
            </a:r>
            <a:r>
              <a:rPr lang="ru-RU" dirty="0">
                <a:hlinkClick r:id="rId2"/>
              </a:rPr>
              <a:t>За%2010%20месяцев%202021%20года,детей»%2</a:t>
            </a:r>
            <a:r>
              <a:rPr lang="en-US" dirty="0">
                <a:hlinkClick r:id="rId2"/>
              </a:rPr>
              <a:t>C%20—%20</a:t>
            </a:r>
            <a:r>
              <a:rPr lang="ru-RU" dirty="0" smtClean="0">
                <a:hlinkClick r:id="rId2"/>
              </a:rPr>
              <a:t>говорится%20в%20сообщении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27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Инициатива </a:t>
            </a:r>
            <a:br>
              <a:rPr lang="ru-RU" b="1" dirty="0"/>
            </a:br>
            <a:r>
              <a:rPr lang="ru-RU" b="1" dirty="0"/>
              <a:t>«Развитие федеральной магистральной сети»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sz="3200" i="1" dirty="0" smtClean="0"/>
              <a:t>Основная </a:t>
            </a:r>
            <a:r>
              <a:rPr lang="ru-RU" sz="3200" i="1" dirty="0"/>
              <a:t>цель федерального проекта — повышение уровня экономической связанности территорий России за счет строительства и реконструкции участков автомобильных дорог федерального значения.</a:t>
            </a:r>
          </a:p>
          <a:p>
            <a:pPr algn="just"/>
            <a:endParaRPr lang="ru-RU" sz="3200" i="1" dirty="0"/>
          </a:p>
          <a:p>
            <a:pPr algn="just"/>
            <a:r>
              <a:rPr lang="ru-RU" sz="3200" i="1" dirty="0"/>
              <a:t>К значимым результатам, достижение которых предусмотрено проектом, можно отнести строительство обходов крупных городов, строительство транспортных развязок, ликвидацию одноуровневых пересечений с железными дорогами, а также строительство и реконструкцию мостовых переходов.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07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323273"/>
            <a:ext cx="9603275" cy="1530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Инициатива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«Региональная и местная дорожная сеть»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i="1" dirty="0"/>
              <a:t>Отдельным направлением работы в 2021 году является реконструкция и ремонт дорог, ведущих к туристическим местам. Уже в 2021 году в российских регионах приведут в нормативное состояние более 300 дорог, ведущих к туристическим объектам, общей протяженностью порядка 1,5 тысячи км. </a:t>
            </a:r>
            <a:endParaRPr lang="ru-RU" i="1" dirty="0" smtClean="0"/>
          </a:p>
          <a:p>
            <a:pPr algn="just"/>
            <a:r>
              <a:rPr lang="ru-RU" i="1" dirty="0" smtClean="0"/>
              <a:t>Памятники </a:t>
            </a:r>
            <a:r>
              <a:rPr lang="ru-RU" i="1" dirty="0"/>
              <a:t>архитектуры, природные заповедники и живописные места тоже станут доступнее благодаря реализации национального проекта «Безопасные качественные дороги». </a:t>
            </a:r>
            <a:endParaRPr lang="ru-RU" i="1" dirty="0" smtClean="0"/>
          </a:p>
          <a:p>
            <a:pPr algn="just"/>
            <a:r>
              <a:rPr lang="ru-RU" i="1" dirty="0" smtClean="0"/>
              <a:t>Также </a:t>
            </a:r>
            <a:r>
              <a:rPr lang="ru-RU" i="1" dirty="0"/>
              <a:t>приоритетным направлением является строительство и реконструкция дорог к медицинским учреждениям. В частности, в 2021 году планируется отремонтировать около 423 участков трасс и магистралей к поликлиникам, больницам, медицинским центрам общей протяженностью порядка 1100 км.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3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230909"/>
            <a:ext cx="9603275" cy="16228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Инициатива </a:t>
            </a:r>
            <a:br>
              <a:rPr lang="ru-RU" sz="4000" b="1" dirty="0"/>
            </a:br>
            <a:r>
              <a:rPr lang="ru-RU" sz="4000" b="1" dirty="0"/>
              <a:t>«Региональная и </a:t>
            </a:r>
            <a:r>
              <a:rPr lang="ru-RU" sz="4000" b="1" dirty="0" smtClean="0"/>
              <a:t>местная</a:t>
            </a:r>
            <a:br>
              <a:rPr lang="ru-RU" sz="4000" b="1" dirty="0" smtClean="0"/>
            </a:br>
            <a:r>
              <a:rPr lang="ru-RU" sz="4000" b="1" dirty="0" smtClean="0"/>
              <a:t> </a:t>
            </a:r>
            <a:r>
              <a:rPr lang="ru-RU" sz="4000" b="1" dirty="0"/>
              <a:t>дорожная сеть»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sz="3200" i="1" dirty="0"/>
              <a:t>Дорожники прокладывают сухопутные маршруты до всемирно известных историко-архитектурных и этнографических музеев-заповедников. Там, где в межсезонье было проблематично проехать, устанавливают новые водопропускные трубы. Обновляются трассы, укладывается асфальтобетон.</a:t>
            </a:r>
          </a:p>
          <a:p>
            <a:pPr algn="just"/>
            <a:endParaRPr lang="ru-RU" sz="3200" i="1" dirty="0"/>
          </a:p>
          <a:p>
            <a:pPr algn="just"/>
            <a:r>
              <a:rPr lang="ru-RU" sz="3200" i="1" dirty="0"/>
              <a:t>Благодаря масштабной кампании всего в 2021 году в нормативное состояние приведут более 16 тысяч километров автомобильных дорог.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54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Инициатива </a:t>
            </a:r>
            <a:br>
              <a:rPr lang="ru-RU" sz="4000" b="1" dirty="0" smtClean="0"/>
            </a:br>
            <a:r>
              <a:rPr lang="ru-RU" sz="4000" b="1" dirty="0" smtClean="0"/>
              <a:t>«Передовые дорожные технологии»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i="1" dirty="0"/>
              <a:t>Чтобы дороги не разрушались перегруженными фурами, в регионах до 2024 года разместят автоматические пункты весогабаритного контроля: 366 — на дорогах регионального и межмуниципального значения, 235 — на федеральных трассах. Кроме того, внедряются интеллектуальные системы контроля траффика, растет число камер </a:t>
            </a:r>
            <a:r>
              <a:rPr lang="ru-RU" i="1" dirty="0" err="1"/>
              <a:t>фотовидеофиксации</a:t>
            </a:r>
            <a:r>
              <a:rPr lang="ru-RU" i="1" dirty="0" smtClean="0"/>
              <a:t>.</a:t>
            </a:r>
            <a:endParaRPr lang="ru-RU" i="1" dirty="0"/>
          </a:p>
          <a:p>
            <a:pPr algn="just"/>
            <a:r>
              <a:rPr lang="ru-RU" i="1" dirty="0" smtClean="0"/>
              <a:t>Контролировать </a:t>
            </a:r>
            <a:r>
              <a:rPr lang="ru-RU" i="1" dirty="0"/>
              <a:t>масштабную работу по реформированию отрасли призван Общеотраслевой центр компетенций (ОЦК), созданный на базе Российского дорожного научно-исследовательского института.</a:t>
            </a:r>
          </a:p>
        </p:txBody>
      </p:sp>
    </p:spTree>
    <p:extLst>
      <p:ext uri="{BB962C8B-B14F-4D97-AF65-F5344CB8AC3E}">
        <p14:creationId xmlns:p14="http://schemas.microsoft.com/office/powerpoint/2010/main" val="148439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Инициатива «Автодороги Минобороны»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200" i="1" dirty="0"/>
              <a:t>Доля подведомственных Министерству обороны России автодорог в нормативном состоянии за шесть лет реализации нацпроекта должна вырасти с 34% до 60%. Повышение качества ведомственных дорог повысит доступность и привлекательность работы в воинских частях.</a:t>
            </a:r>
          </a:p>
        </p:txBody>
      </p:sp>
    </p:spTree>
    <p:extLst>
      <p:ext uri="{BB962C8B-B14F-4D97-AF65-F5344CB8AC3E}">
        <p14:creationId xmlns:p14="http://schemas.microsoft.com/office/powerpoint/2010/main" val="388699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175491"/>
            <a:ext cx="9603275" cy="15978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200" b="1" dirty="0" smtClean="0"/>
              <a:t>Инициатива </a:t>
            </a:r>
            <a:br>
              <a:rPr lang="ru-RU" sz="4200" b="1" dirty="0" smtClean="0"/>
            </a:br>
            <a:r>
              <a:rPr lang="ru-RU" sz="4200" b="1" dirty="0" smtClean="0"/>
              <a:t>«Модернизация пассажирского транспорта»</a:t>
            </a:r>
            <a:endParaRPr lang="ru-RU" sz="4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000" i="1" dirty="0"/>
              <a:t>Благодаря национальному проекту в городских агломерациях стало возможным обновление пассажирского транспорта: автобусов, троллейбусов и трамваев, курсирующих по магистральным маршрутам.</a:t>
            </a:r>
          </a:p>
          <a:p>
            <a:pPr algn="just"/>
            <a:endParaRPr lang="ru-RU" sz="3000" i="1" dirty="0"/>
          </a:p>
          <a:p>
            <a:pPr algn="just"/>
            <a:r>
              <a:rPr lang="ru-RU" sz="3000" i="1" dirty="0"/>
              <a:t>Предусмотрено оказание Минтрансом России содействия регионам в обновлении парка городского транспорта. Федеральная поддержка осуществляется с применением механизма лизинга, а именно путем предоставления перевозчикам права приобретения транспортных средств со скидкой 60% от их стоимости.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67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369456"/>
            <a:ext cx="9603275" cy="1080654"/>
          </a:xfrm>
        </p:spPr>
        <p:txBody>
          <a:bodyPr/>
          <a:lstStyle/>
          <a:p>
            <a:pPr algn="ctr"/>
            <a:r>
              <a:rPr lang="ru-RU" b="1" dirty="0" smtClean="0"/>
              <a:t>Инициатива «Безопасность на дорогах»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0109"/>
            <a:ext cx="10515600" cy="47268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200" i="1" dirty="0"/>
              <a:t>Более безопасными для водителей и пешеходов дороги станут благодаря усилению контроля за соблюдением правил дорожного движения и повышению качества обучения в автошколах, оснащению Госавтоинспекции экспресс-тестами для выявления состояния опьянения у водителей, техническими средствами контроля за безопасностью эксплуатации дорог и транспортных средств, а также комплектами оказания медпомощи пострадавшим в ДТП.</a:t>
            </a:r>
          </a:p>
        </p:txBody>
      </p:sp>
    </p:spTree>
    <p:extLst>
      <p:ext uri="{BB962C8B-B14F-4D97-AF65-F5344CB8AC3E}">
        <p14:creationId xmlns:p14="http://schemas.microsoft.com/office/powerpoint/2010/main" val="1855035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Инициатива «Безопасность на дорогах»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2328"/>
            <a:ext cx="10515600" cy="4202546"/>
          </a:xfrm>
        </p:spPr>
        <p:txBody>
          <a:bodyPr>
            <a:noAutofit/>
          </a:bodyPr>
          <a:lstStyle/>
          <a:p>
            <a:pPr algn="just"/>
            <a:r>
              <a:rPr lang="ru-RU" sz="2800" i="1" dirty="0"/>
              <a:t>Проводится кампания по привлечению внимания взрослых и детей к факторам риска на дорогах. Основная цель нацпроекта — снизить смертность в результате ДТП в 3,5 раза к 2030 году: до 4 погибших на 100 тыс. населения</a:t>
            </a:r>
            <a:r>
              <a:rPr lang="ru-RU" sz="2800" i="1" dirty="0" smtClean="0"/>
              <a:t>.</a:t>
            </a:r>
            <a:endParaRPr lang="ru-RU" sz="2800" i="1" dirty="0"/>
          </a:p>
          <a:p>
            <a:pPr algn="just"/>
            <a:r>
              <a:rPr lang="ru-RU" sz="2800" i="1" dirty="0"/>
              <a:t>Уже сейчас ситуация на дорогах меняется, в том числе, благодаря реализации национального проекта «Безопасные качественные дороги»: в 84 российских регионах и 105 крупнейших городских агломерациях проводятся работы по обустройству транспортной инфраструктуры. </a:t>
            </a:r>
          </a:p>
        </p:txBody>
      </p:sp>
    </p:spTree>
    <p:extLst>
      <p:ext uri="{BB962C8B-B14F-4D97-AF65-F5344CB8AC3E}">
        <p14:creationId xmlns:p14="http://schemas.microsoft.com/office/powerpoint/2010/main" val="74493022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148</TotalTime>
  <Words>1229</Words>
  <Application>Microsoft Office PowerPoint</Application>
  <PresentationFormat>Широкоэкранный</PresentationFormat>
  <Paragraphs>48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Gallery</vt:lpstr>
      <vt:lpstr>Национальный проект России «Безопасные и качественные дороги»</vt:lpstr>
      <vt:lpstr>Инициатива  «Развитие федеральной магистральной сети»</vt:lpstr>
      <vt:lpstr>Инициатива  «Региональная и местная дорожная сеть»</vt:lpstr>
      <vt:lpstr>Инициатива  «Региональная и местная  дорожная сеть»</vt:lpstr>
      <vt:lpstr>Инициатива  «Передовые дорожные технологии»</vt:lpstr>
      <vt:lpstr>Инициатива «Автодороги Минобороны»</vt:lpstr>
      <vt:lpstr>Инициатива  «Модернизация пассажирского транспорта»</vt:lpstr>
      <vt:lpstr>Инициатива «Безопасность на дорогах»</vt:lpstr>
      <vt:lpstr>Инициатива «Безопасность на дорогах»</vt:lpstr>
      <vt:lpstr>Инициатива «Безопасность на дорогах»</vt:lpstr>
      <vt:lpstr>Инициатива «Безопасность на дорогах»</vt:lpstr>
      <vt:lpstr>Дети на дороге</vt:lpstr>
      <vt:lpstr>Дети на дороге</vt:lpstr>
      <vt:lpstr>Ситуация в России, действительно, кардинально улучшилась. По данным Госавтоинспекции, за последние десять лет смертность детей в возрасте до 16 лет в ДТП на дорогах России сократилась почти на 40%. Десять лет назад в ДТП в России ежегодно погибали более 900 детей в возрасте до 16 лет. За 10 месяцев 2021 года количество ДТП с участием детей сократилось на 1,9% процента (15 126), число раненых — на 4,7 процента (14 884). При этом возросло на 5,3 процента (459) число погибших детей. Но и эти цифры напоминают о том, что такого понятия, как «вина ребенка», не существует: если ребенок получил травму в дорожно-транспортном происшествии, где-то недосмотрели именно взрослые</vt:lpstr>
      <vt:lpstr>Дети на дороге</vt:lpstr>
      <vt:lpstr>Дети на дороге</vt:lpstr>
      <vt:lpstr>Источники: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проект России «Безопасные дороги»</dc:title>
  <dc:creator>User</dc:creator>
  <cp:lastModifiedBy>User</cp:lastModifiedBy>
  <cp:revision>16</cp:revision>
  <dcterms:created xsi:type="dcterms:W3CDTF">2021-12-13T09:47:56Z</dcterms:created>
  <dcterms:modified xsi:type="dcterms:W3CDTF">2021-12-20T09:00:07Z</dcterms:modified>
</cp:coreProperties>
</file>