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1" r:id="rId4"/>
    <p:sldId id="267" r:id="rId5"/>
    <p:sldId id="259" r:id="rId6"/>
    <p:sldId id="275" r:id="rId7"/>
    <p:sldId id="27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50000">
              <a:schemeClr val="tx2">
                <a:lumMod val="20000"/>
                <a:lumOff val="8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572560" cy="1941517"/>
          </a:xfrm>
        </p:spPr>
        <p:txBody>
          <a:bodyPr>
            <a:no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Формирование функциональной грамотности обучающихся при подготовке к ГИА в 9 классе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357826"/>
            <a:ext cx="8501122" cy="114300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Галина Викторовна Чечёткина,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русского языка и литературы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МБОУ «Гимназия №3» г. Брянска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7166"/>
            <a:ext cx="87868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 Black" pitchFamily="34" charset="0"/>
              </a:rPr>
              <a:t>   Под </a:t>
            </a:r>
            <a:r>
              <a:rPr lang="ru-RU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функциональной</a:t>
            </a:r>
            <a:r>
              <a:rPr lang="ru-RU" sz="3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грамотностью</a:t>
            </a:r>
            <a:r>
              <a:rPr lang="ru-RU" sz="3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000" dirty="0" smtClean="0">
                <a:solidFill>
                  <a:srgbClr val="002060"/>
                </a:solidFill>
                <a:latin typeface="Arial Black" pitchFamily="34" charset="0"/>
              </a:rPr>
              <a:t>понимается способность учащегося свободно использовать </a:t>
            </a:r>
            <a:r>
              <a:rPr lang="ru-RU" sz="30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навыки чтения </a:t>
            </a:r>
            <a:r>
              <a:rPr lang="ru-RU" sz="3000" dirty="0" smtClean="0">
                <a:solidFill>
                  <a:srgbClr val="002060"/>
                </a:solidFill>
                <a:latin typeface="Arial Black" pitchFamily="34" charset="0"/>
              </a:rPr>
              <a:t>и письма в целях получения информации из текста (понимания, сжатия, преобразования и т.д.)</a:t>
            </a:r>
            <a:endParaRPr lang="ru-RU" sz="3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6716" y="4254065"/>
            <a:ext cx="7277184" cy="2246769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Arial Black" pitchFamily="34" charset="0"/>
              </a:rPr>
              <a:t>	</a:t>
            </a:r>
            <a:r>
              <a:rPr lang="ru-RU" sz="2800" b="1" u="sng" dirty="0" smtClean="0"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Навык смыслового чтения </a:t>
            </a:r>
            <a:r>
              <a:rPr lang="ru-RU" sz="2800" dirty="0" smtClean="0"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Arial Black" pitchFamily="34" charset="0"/>
              </a:rPr>
              <a:t>позволяет учащимся осмыслить письменный текст и использовать его содержание для достижения собственных целей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286248" y="3214686"/>
            <a:ext cx="428628" cy="928694"/>
          </a:xfrm>
          <a:prstGeom prst="downArrow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Галина\Pictures\фоны презентаций РЯ\слайд6.jpg"/>
          <p:cNvPicPr>
            <a:picLocks noChangeAspect="1" noChangeArrowheads="1"/>
          </p:cNvPicPr>
          <p:nvPr/>
        </p:nvPicPr>
        <p:blipFill>
          <a:blip r:embed="rId2"/>
          <a:srcRect l="10657" r="17989" b="28459"/>
          <a:stretch>
            <a:fillRect/>
          </a:stretch>
        </p:blipFill>
        <p:spPr bwMode="auto">
          <a:xfrm>
            <a:off x="32" y="23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4236" y="-24"/>
            <a:ext cx="89883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all" spc="0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Смысловое  чтение</a:t>
            </a:r>
            <a:endParaRPr lang="ru-RU" sz="7200" b="1" cap="all" spc="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52" y="1000108"/>
            <a:ext cx="8929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002060"/>
                </a:solidFill>
                <a:latin typeface="Arial Black" pitchFamily="34" charset="0"/>
              </a:rPr>
              <a:t>	Это восприятие графически оформленной текстовой информации и ее переработка с целью практического осмысления извлеченных данных </a:t>
            </a:r>
            <a:endParaRPr lang="ru-RU" sz="3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026" name="Picture 2" descr="https://fsd.multiurok.ru/html/2017/02/12/s_58a07d3a3ee7d/img7.jpg"/>
          <p:cNvPicPr>
            <a:picLocks noChangeAspect="1" noChangeArrowheads="1"/>
          </p:cNvPicPr>
          <p:nvPr/>
        </p:nvPicPr>
        <p:blipFill>
          <a:blip r:embed="rId3">
            <a:lum bright="-20000" contrast="20000"/>
          </a:blip>
          <a:srcRect l="11073" t="3125" r="1562" b="9374"/>
          <a:stretch>
            <a:fillRect/>
          </a:stretch>
        </p:blipFill>
        <p:spPr bwMode="auto">
          <a:xfrm>
            <a:off x="71406" y="2892410"/>
            <a:ext cx="4423388" cy="33226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https://fsd.multiurok.ru/html/2017/02/07/s_5899a1f2748ab/img18.jpg"/>
          <p:cNvPicPr>
            <a:picLocks noChangeAspect="1" noChangeArrowheads="1"/>
          </p:cNvPicPr>
          <p:nvPr/>
        </p:nvPicPr>
        <p:blipFill>
          <a:blip r:embed="rId4">
            <a:lum bright="-20000" contrast="20000"/>
          </a:blip>
          <a:srcRect l="3516" t="6250" r="3906" b="6249"/>
          <a:stretch>
            <a:fillRect/>
          </a:stretch>
        </p:blipFill>
        <p:spPr bwMode="auto">
          <a:xfrm>
            <a:off x="4537589" y="3571876"/>
            <a:ext cx="4535005" cy="32146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Галина\Pictures\фоны презентаций РЯ\слайд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74" y="-24"/>
            <a:ext cx="9167906" cy="68580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1285860"/>
            <a:ext cx="7929618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Задания, предполагающие владение навыком смыслового чтения </a:t>
            </a:r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текста</a:t>
            </a:r>
            <a:endParaRPr lang="ru-RU" sz="2800" u="sng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71470" y="-71462"/>
            <a:ext cx="919918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600" b="1" cap="all" spc="0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Итоговое  собеседование</a:t>
            </a:r>
            <a:endParaRPr lang="ru-RU" sz="5600" b="1" cap="all" spc="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3" y="3143248"/>
            <a:ext cx="5786479" cy="52322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Задание 2: пересказ текста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3857628"/>
            <a:ext cx="8001056" cy="52322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Задание 3: монологическое высказывание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33" y="2416726"/>
            <a:ext cx="5739505" cy="52322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Задание 1: чтение текста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http://samburgint.ru/images/novosti/2020/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500570"/>
            <a:ext cx="3367345" cy="2214578"/>
          </a:xfrm>
          <a:prstGeom prst="rect">
            <a:avLst/>
          </a:prstGeom>
          <a:noFill/>
        </p:spPr>
      </p:pic>
      <p:pic>
        <p:nvPicPr>
          <p:cNvPr id="5126" name="Picture 6" descr="https://irecommend.ru/sites/default/files/imagecache/copyright1/user-images/1564224/M9IwsR7wAlVxOclpPArDA.jpg"/>
          <p:cNvPicPr>
            <a:picLocks noChangeAspect="1" noChangeArrowheads="1"/>
          </p:cNvPicPr>
          <p:nvPr/>
        </p:nvPicPr>
        <p:blipFill>
          <a:blip r:embed="rId4" cstate="print">
            <a:lum bright="20000" contrast="40000"/>
          </a:blip>
          <a:srcRect l="2284" t="3418" r="1779" b="4277"/>
          <a:stretch>
            <a:fillRect/>
          </a:stretch>
        </p:blipFill>
        <p:spPr bwMode="auto">
          <a:xfrm rot="487537">
            <a:off x="5154990" y="4598186"/>
            <a:ext cx="1520063" cy="1954366"/>
          </a:xfrm>
          <a:prstGeom prst="rect">
            <a:avLst/>
          </a:prstGeom>
          <a:noFill/>
        </p:spPr>
      </p:pic>
      <p:pic>
        <p:nvPicPr>
          <p:cNvPr id="5124" name="Picture 4" descr="https://avatars.mds.yandex.net/get-zen_doc/3937202/pub_5f822a9b42a69673f75f3cb2_5f822b8fb1a4d95dc0787896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752567">
            <a:off x="303458" y="4624937"/>
            <a:ext cx="1474871" cy="2084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Галина\Pictures\фоны презентаций РЯ\слайд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74" y="-24"/>
            <a:ext cx="9167906" cy="68580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12845" y="-142900"/>
            <a:ext cx="497379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Огэ</a:t>
            </a:r>
            <a:r>
              <a:rPr lang="ru-RU" sz="6600" b="1" cap="all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, 9 класс</a:t>
            </a:r>
            <a:endParaRPr lang="ru-RU" sz="6600" b="1" cap="all" spc="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928670"/>
            <a:ext cx="6643734" cy="8002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Задания, предполагающие владение навыком смыслового чтения </a:t>
            </a:r>
            <a:r>
              <a:rPr lang="ru-RU" sz="2300" u="sng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текста</a:t>
            </a:r>
            <a:endParaRPr lang="ru-RU" sz="2300" u="sng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857364"/>
            <a:ext cx="8286808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6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Ответить на вопросы по содержанию текста, данного для тестовой работы и написания сочинения  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649676"/>
            <a:ext cx="8286808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7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Проанализировать предложения и найти в нескольких из них требуемое средство выразительности 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429000"/>
            <a:ext cx="8286808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8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Найти слово с нужным лексическим значением, выписать синоним из текста к указанному слову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584996"/>
            <a:ext cx="7286676" cy="40011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2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Указать верные утверждения (синтаксис)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5078568"/>
            <a:ext cx="485778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3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Расставить  знаки препинания  (пунктуация)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5864386"/>
            <a:ext cx="485778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5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Дать верное объяснение написания слова (орфография)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7-конечная звезда 10"/>
          <p:cNvSpPr/>
          <p:nvPr/>
        </p:nvSpPr>
        <p:spPr>
          <a:xfrm>
            <a:off x="71406" y="4143380"/>
            <a:ext cx="357190" cy="357190"/>
          </a:xfrm>
          <a:prstGeom prst="star7">
            <a:avLst>
              <a:gd name="adj" fmla="val 16121"/>
              <a:gd name="hf" fmla="val 102572"/>
              <a:gd name="vf" fmla="val 10521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143380"/>
            <a:ext cx="878687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Создать письменное высказывания с опорой на почитанный текст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алина\Pictures\фоны презентаций РЯ\слайд6.jpg"/>
          <p:cNvPicPr>
            <a:picLocks noChangeAspect="1" noChangeArrowheads="1"/>
          </p:cNvPicPr>
          <p:nvPr/>
        </p:nvPicPr>
        <p:blipFill>
          <a:blip r:embed="rId2"/>
          <a:srcRect l="10657" r="17989" b="28459"/>
          <a:stretch>
            <a:fillRect/>
          </a:stretch>
        </p:blipFill>
        <p:spPr bwMode="auto">
          <a:xfrm>
            <a:off x="32" y="23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-71462"/>
            <a:ext cx="9144001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000" b="1" cap="all" spc="0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Смысловое  чтение - </a:t>
            </a:r>
            <a:endParaRPr lang="ru-RU" sz="7000" b="1" cap="all" spc="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490008"/>
            <a:ext cx="77867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это необходимый навык успешного прохождения итоговой аттестации              по русскому языку и литературе </a:t>
            </a:r>
            <a:endParaRPr lang="ru-RU" sz="4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4853242"/>
            <a:ext cx="3643338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28575"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ОГЭ по </a:t>
            </a:r>
          </a:p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русскому языку</a:t>
            </a:r>
            <a:endParaRPr lang="ru-RU" sz="25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5786454"/>
            <a:ext cx="3500462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28575"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Итоговое сочинение</a:t>
            </a:r>
            <a:endParaRPr lang="ru-RU" sz="25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4853242"/>
            <a:ext cx="3643338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28575"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ЕГЭ по </a:t>
            </a:r>
          </a:p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русскому языку</a:t>
            </a:r>
            <a:endParaRPr lang="ru-RU" sz="25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5786454"/>
            <a:ext cx="3500462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28575"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Итоговое собеседование</a:t>
            </a:r>
            <a:endParaRPr lang="ru-RU" sz="25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Галина\Pictures\фоны презентаций РЯ\слайд6.jpg"/>
          <p:cNvPicPr>
            <a:picLocks noChangeAspect="1" noChangeArrowheads="1"/>
          </p:cNvPicPr>
          <p:nvPr/>
        </p:nvPicPr>
        <p:blipFill>
          <a:blip r:embed="rId2"/>
          <a:srcRect l="10657" r="17989" b="28459"/>
          <a:stretch>
            <a:fillRect/>
          </a:stretch>
        </p:blipFill>
        <p:spPr bwMode="auto">
          <a:xfrm>
            <a:off x="32" y="23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-71462"/>
            <a:ext cx="91440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Приёмы  смыслового  чтения</a:t>
            </a:r>
            <a:endParaRPr lang="ru-RU" sz="4800" b="1" cap="all" spc="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857232"/>
            <a:ext cx="8643998" cy="10156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ПРЕДТЕКСТОВЫЕ:    </a:t>
            </a:r>
            <a:r>
              <a:rPr lang="ru-RU" sz="2000" dirty="0" smtClean="0"/>
              <a:t>работа с названием , эпиграфом, сносками, выстраивание ассоциативного ряда по названию, пробуждение ассоциаций с тематическим своеобразием произведений предложенного автора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786058"/>
            <a:ext cx="8643998" cy="10156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ТЕКСТОВЫЕ:    </a:t>
            </a:r>
            <a:r>
              <a:rPr lang="ru-RU" sz="2000" dirty="0" smtClean="0"/>
              <a:t>обобщение части прочитанного текста, чтение отрывка заново; постановка вопросов обобщающего характера, постановка «тонких» вопросов,  высказывание предположений по дальнейшему развитию сюжета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996851"/>
            <a:ext cx="8572560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«Рассечение вопроса» = «Прогнозирование»;   «Верите ли Вы…»  = «Верное/неверное утверждение»; «Письмо по кругу»; «Корзина идей»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6140255"/>
            <a:ext cx="7143800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«Ромашка БЛУМА»; «Закончите предложение»; </a:t>
            </a:r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синквейн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; составление тестов; тетрадь с печатной основой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img2.freepng.ru/20180322/ive/kisspng-feather-bird-clip-art-feather-5ab3bdb37ea2b9.048034971521728947518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3091" t="1830" r="4187" b="3008"/>
          <a:stretch>
            <a:fillRect/>
          </a:stretch>
        </p:blipFill>
        <p:spPr bwMode="auto">
          <a:xfrm rot="20544148">
            <a:off x="7438483" y="4806075"/>
            <a:ext cx="2055823" cy="178171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5000636"/>
            <a:ext cx="7572428" cy="10156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8900000" scaled="1"/>
            <a:tileRect/>
          </a:gra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ПОСТТЕКСТОВЫЕ: </a:t>
            </a:r>
            <a:r>
              <a:rPr lang="ru-RU" sz="2000" dirty="0" smtClean="0"/>
              <a:t>выявление авторской позиции, обсуждение, дискуссии по истолкованию текстов, выявление главных смыслов, идей произведения, выполнение творческих заданий</a:t>
            </a:r>
            <a:endParaRPr lang="ru-RU" sz="2000" b="1" i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929066"/>
            <a:ext cx="8001056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«Чтение в кружок»; «Чтение с остановками»; «Ключевые слова»; «</a:t>
            </a:r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Инсерт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» (корректурная работа); «Кластер» (схемы, таблицы); «Составление вопросов к упражнению»; «</a:t>
            </a:r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Несплошной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текст» 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369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Формирование функциональной грамотности обучающихся при подготовке к ГИА в 9 классе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Ольга</cp:lastModifiedBy>
  <cp:revision>110</cp:revision>
  <dcterms:created xsi:type="dcterms:W3CDTF">2018-11-28T05:40:24Z</dcterms:created>
  <dcterms:modified xsi:type="dcterms:W3CDTF">2021-12-23T07:37:58Z</dcterms:modified>
</cp:coreProperties>
</file>