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sldIdLst>
    <p:sldId id="259" r:id="rId2"/>
    <p:sldId id="260" r:id="rId3"/>
    <p:sldId id="261" r:id="rId4"/>
    <p:sldId id="262" r:id="rId5"/>
    <p:sldId id="269" r:id="rId6"/>
    <p:sldId id="256" r:id="rId7"/>
    <p:sldId id="270" r:id="rId8"/>
    <p:sldId id="272" r:id="rId9"/>
    <p:sldId id="273" r:id="rId10"/>
    <p:sldId id="274" r:id="rId11"/>
    <p:sldId id="275" r:id="rId12"/>
    <p:sldId id="271" r:id="rId13"/>
    <p:sldId id="276" r:id="rId14"/>
    <p:sldId id="257" r:id="rId15"/>
    <p:sldId id="277" r:id="rId16"/>
    <p:sldId id="278" r:id="rId17"/>
    <p:sldId id="258" r:id="rId18"/>
    <p:sldId id="279" r:id="rId19"/>
    <p:sldId id="280" r:id="rId20"/>
    <p:sldId id="281" r:id="rId21"/>
    <p:sldId id="282" r:id="rId22"/>
    <p:sldId id="283" r:id="rId23"/>
    <p:sldId id="284" r:id="rId24"/>
    <p:sldId id="287" r:id="rId25"/>
    <p:sldId id="285" r:id="rId26"/>
    <p:sldId id="288" r:id="rId27"/>
    <p:sldId id="289" r:id="rId28"/>
    <p:sldId id="290" r:id="rId29"/>
    <p:sldId id="291" r:id="rId30"/>
    <p:sldId id="292" r:id="rId31"/>
    <p:sldId id="294" r:id="rId32"/>
    <p:sldId id="295" r:id="rId33"/>
    <p:sldId id="296" r:id="rId34"/>
    <p:sldId id="265" r:id="rId35"/>
    <p:sldId id="266" r:id="rId36"/>
    <p:sldId id="267" r:id="rId37"/>
    <p:sldId id="268" r:id="rId38"/>
    <p:sldId id="297" r:id="rId3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0" autoAdjust="0"/>
    <p:restoredTop sz="94660"/>
  </p:normalViewPr>
  <p:slideViewPr>
    <p:cSldViewPr snapToGrid="0">
      <p:cViewPr varScale="1">
        <p:scale>
          <a:sx n="43" d="100"/>
          <a:sy n="43" d="100"/>
        </p:scale>
        <p:origin x="7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95DFEC6-490D-4BBB-B58D-46AD0DD60167}"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417578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95DFEC6-490D-4BBB-B58D-46AD0DD60167}"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70108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95DFEC6-490D-4BBB-B58D-46AD0DD60167}"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34BC7-B277-45F5-B5A7-30E5F74D71DB}"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4172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95DFEC6-490D-4BBB-B58D-46AD0DD60167}"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386773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95DFEC6-490D-4BBB-B58D-46AD0DD60167}"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34BC7-B277-45F5-B5A7-30E5F74D71DB}"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820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95DFEC6-490D-4BBB-B58D-46AD0DD60167}"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113337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95DFEC6-490D-4BBB-B58D-46AD0DD60167}"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3541195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95DFEC6-490D-4BBB-B58D-46AD0DD60167}"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217206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95DFEC6-490D-4BBB-B58D-46AD0DD60167}"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167783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95DFEC6-490D-4BBB-B58D-46AD0DD60167}"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21273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95DFEC6-490D-4BBB-B58D-46AD0DD60167}"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348372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95DFEC6-490D-4BBB-B58D-46AD0DD60167}" type="datetimeFigureOut">
              <a:rPr lang="ru-RU" smtClean="0"/>
              <a:t>28.10.2021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68934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95DFEC6-490D-4BBB-B58D-46AD0DD60167}" type="datetimeFigureOut">
              <a:rPr lang="ru-RU" smtClean="0"/>
              <a:t>28.10.2021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17265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DFEC6-490D-4BBB-B58D-46AD0DD60167}" type="datetimeFigureOut">
              <a:rPr lang="ru-RU" smtClean="0"/>
              <a:t>28.10.2021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320328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95DFEC6-490D-4BBB-B58D-46AD0DD60167}"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A34BC7-B277-45F5-B5A7-30E5F74D71DB}" type="slidenum">
              <a:rPr lang="ru-RU" smtClean="0"/>
              <a:t>‹#›</a:t>
            </a:fld>
            <a:endParaRPr lang="ru-RU"/>
          </a:p>
        </p:txBody>
      </p:sp>
    </p:spTree>
    <p:extLst>
      <p:ext uri="{BB962C8B-B14F-4D97-AF65-F5344CB8AC3E}">
        <p14:creationId xmlns:p14="http://schemas.microsoft.com/office/powerpoint/2010/main" val="239311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A34BC7-B277-45F5-B5A7-30E5F74D71DB}" type="slidenum">
              <a:rPr lang="ru-RU" smtClean="0"/>
              <a:t>‹#›</a:t>
            </a:fld>
            <a:endParaRPr lang="ru-RU"/>
          </a:p>
        </p:txBody>
      </p:sp>
      <p:sp>
        <p:nvSpPr>
          <p:cNvPr id="5" name="Date Placeholder 4"/>
          <p:cNvSpPr>
            <a:spLocks noGrp="1"/>
          </p:cNvSpPr>
          <p:nvPr>
            <p:ph type="dt" sz="half" idx="10"/>
          </p:nvPr>
        </p:nvSpPr>
        <p:spPr/>
        <p:txBody>
          <a:bodyPr/>
          <a:lstStyle/>
          <a:p>
            <a:fld id="{495DFEC6-490D-4BBB-B58D-46AD0DD60167}" type="datetimeFigureOut">
              <a:rPr lang="ru-RU" smtClean="0"/>
              <a:t>28.10.2021</a:t>
            </a:fld>
            <a:endParaRPr lang="ru-RU"/>
          </a:p>
        </p:txBody>
      </p:sp>
    </p:spTree>
    <p:extLst>
      <p:ext uri="{BB962C8B-B14F-4D97-AF65-F5344CB8AC3E}">
        <p14:creationId xmlns:p14="http://schemas.microsoft.com/office/powerpoint/2010/main" val="292003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5DFEC6-490D-4BBB-B58D-46AD0DD60167}" type="datetimeFigureOut">
              <a:rPr lang="ru-RU" smtClean="0"/>
              <a:t>28.10.2021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A34BC7-B277-45F5-B5A7-30E5F74D71DB}" type="slidenum">
              <a:rPr lang="ru-RU" smtClean="0"/>
              <a:t>‹#›</a:t>
            </a:fld>
            <a:endParaRPr lang="ru-RU"/>
          </a:p>
        </p:txBody>
      </p:sp>
    </p:spTree>
    <p:extLst>
      <p:ext uri="{BB962C8B-B14F-4D97-AF65-F5344CB8AC3E}">
        <p14:creationId xmlns:p14="http://schemas.microsoft.com/office/powerpoint/2010/main" val="3255471909"/>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8770E-4600-480A-B168-F0E1B67066D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B499CE36-FD6E-49C6-84A2-B333EE8C7E89}"/>
              </a:ext>
            </a:extLst>
          </p:cNvPr>
          <p:cNvSpPr>
            <a:spLocks noGrp="1"/>
          </p:cNvSpPr>
          <p:nvPr>
            <p:ph type="subTitle" idx="1"/>
          </p:nvPr>
        </p:nvSpPr>
        <p:spPr>
          <a:xfrm>
            <a:off x="704538" y="828206"/>
            <a:ext cx="11167672" cy="5201587"/>
          </a:xfrm>
        </p:spPr>
        <p:txBody>
          <a:bodyPr>
            <a:noAutofit/>
          </a:bodyPr>
          <a:lstStyle/>
          <a:p>
            <a:pPr algn="l"/>
            <a:r>
              <a:rPr lang="ru-RU" sz="3200" b="1"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В ФГОС прописано, что одним из УУД, приобретаемых учащимися,</a:t>
            </a:r>
            <a:r>
              <a:rPr lang="en-US" sz="3600" b="1"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должно стать умение «проведения опытов, простых</a:t>
            </a:r>
            <a:r>
              <a:rPr lang="en-US" sz="3600" b="1"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экспериментальных исследований, прямых и косвенных измерений с</a:t>
            </a:r>
            <a:r>
              <a:rPr lang="en-US" sz="3600" b="1"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использованием аналоговых и цифровых измерительных приборов».</a:t>
            </a:r>
          </a:p>
          <a:p>
            <a:pPr algn="l"/>
            <a:r>
              <a:rPr lang="ru-RU" sz="3600" b="1" dirty="0">
                <a:latin typeface="Times New Roman" panose="02020603050405020304" pitchFamily="18" charset="0"/>
                <a:cs typeface="Times New Roman" panose="02020603050405020304" pitchFamily="18" charset="0"/>
              </a:rPr>
              <a:t>• Учебный эксперимент по физике, проводимый на традиционном</a:t>
            </a:r>
            <a:r>
              <a:rPr lang="en-US" sz="3600" b="1"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оборудовании, не может в полной мере обеспечить решение всех</a:t>
            </a:r>
            <a:r>
              <a:rPr lang="en-US" sz="3600" b="1" dirty="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образовательных задач в современной школе.</a:t>
            </a:r>
          </a:p>
        </p:txBody>
      </p:sp>
    </p:spTree>
    <p:extLst>
      <p:ext uri="{BB962C8B-B14F-4D97-AF65-F5344CB8AC3E}">
        <p14:creationId xmlns:p14="http://schemas.microsoft.com/office/powerpoint/2010/main" val="319838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CA4160-E7FF-42C5-A66D-749C5827DABB}"/>
              </a:ext>
            </a:extLst>
          </p:cNvPr>
          <p:cNvSpPr>
            <a:spLocks noGrp="1"/>
          </p:cNvSpPr>
          <p:nvPr>
            <p:ph type="title"/>
          </p:nvPr>
        </p:nvSpPr>
        <p:spPr/>
        <p:txBody>
          <a:bodyPr/>
          <a:lstStyle/>
          <a:p>
            <a:endParaRPr lang="ru-RU" dirty="0"/>
          </a:p>
        </p:txBody>
      </p:sp>
      <p:pic>
        <p:nvPicPr>
          <p:cNvPr id="6" name="Объект 5">
            <a:extLst>
              <a:ext uri="{FF2B5EF4-FFF2-40B4-BE49-F238E27FC236}">
                <a16:creationId xmlns:a16="http://schemas.microsoft.com/office/drawing/2014/main" id="{6B8EC11E-5DF5-4FF1-919B-AFBE991BB7A6}"/>
              </a:ext>
            </a:extLst>
          </p:cNvPr>
          <p:cNvPicPr>
            <a:picLocks noGrp="1" noChangeAspect="1"/>
          </p:cNvPicPr>
          <p:nvPr>
            <p:ph idx="1"/>
          </p:nvPr>
        </p:nvPicPr>
        <p:blipFill>
          <a:blip r:embed="rId2"/>
          <a:stretch>
            <a:fillRect/>
          </a:stretch>
        </p:blipFill>
        <p:spPr>
          <a:xfrm>
            <a:off x="255080" y="1004341"/>
            <a:ext cx="5101652" cy="5396459"/>
          </a:xfrm>
        </p:spPr>
      </p:pic>
      <p:sp>
        <p:nvSpPr>
          <p:cNvPr id="4" name="Текст 3">
            <a:extLst>
              <a:ext uri="{FF2B5EF4-FFF2-40B4-BE49-F238E27FC236}">
                <a16:creationId xmlns:a16="http://schemas.microsoft.com/office/drawing/2014/main" id="{F9F0BE0E-C352-46FE-BDED-A851857AC4A8}"/>
              </a:ext>
            </a:extLst>
          </p:cNvPr>
          <p:cNvSpPr>
            <a:spLocks noGrp="1"/>
          </p:cNvSpPr>
          <p:nvPr>
            <p:ph type="body" sz="half" idx="2"/>
          </p:nvPr>
        </p:nvSpPr>
        <p:spPr>
          <a:xfrm>
            <a:off x="5171607" y="584617"/>
            <a:ext cx="6895475" cy="5284372"/>
          </a:xfrm>
        </p:spPr>
        <p:txBody>
          <a:bodyPr>
            <a:noAutofit/>
          </a:bodyPr>
          <a:lstStyle/>
          <a:p>
            <a:r>
              <a:rPr lang="ru-RU" sz="2800" b="1" dirty="0">
                <a:latin typeface="Times New Roman" panose="02020603050405020304" pitchFamily="18" charset="0"/>
                <a:cs typeface="Times New Roman" panose="02020603050405020304" pitchFamily="18" charset="0"/>
              </a:rPr>
              <a:t>Датчик магнитного поля измеряет значение индукции магнитного поля. Он выполнен в виде выносного зонда. Чувствительный модуль датчика построен на интегральном элементе Холла и смонтирован в торцевой части зонда. </a:t>
            </a:r>
          </a:p>
          <a:p>
            <a:r>
              <a:rPr lang="ru-RU" sz="2800" b="1" dirty="0">
                <a:latin typeface="Times New Roman" panose="02020603050405020304" pitchFamily="18" charset="0"/>
                <a:cs typeface="Times New Roman" panose="02020603050405020304" pitchFamily="18" charset="0"/>
              </a:rPr>
              <a:t>Технические характеристики датчика магнитного поля: </a:t>
            </a:r>
          </a:p>
          <a:p>
            <a:r>
              <a:rPr lang="ru-RU" sz="2800" b="1" dirty="0">
                <a:latin typeface="Times New Roman" panose="02020603050405020304" pitchFamily="18" charset="0"/>
                <a:cs typeface="Times New Roman" panose="02020603050405020304" pitchFamily="18" charset="0"/>
              </a:rPr>
              <a:t>• диапазон измерения: от –100 до 100 </a:t>
            </a:r>
            <a:r>
              <a:rPr lang="ru-RU" sz="2800" b="1" dirty="0" err="1">
                <a:latin typeface="Times New Roman" panose="02020603050405020304" pitchFamily="18" charset="0"/>
                <a:cs typeface="Times New Roman" panose="02020603050405020304" pitchFamily="18" charset="0"/>
              </a:rPr>
              <a:t>мТл</a:t>
            </a:r>
            <a:r>
              <a:rPr lang="ru-RU" sz="2800" b="1" dirty="0">
                <a:latin typeface="Times New Roman" panose="02020603050405020304" pitchFamily="18" charset="0"/>
                <a:cs typeface="Times New Roman" panose="02020603050405020304" pitchFamily="18" charset="0"/>
              </a:rPr>
              <a:t> </a:t>
            </a:r>
          </a:p>
          <a:p>
            <a:r>
              <a:rPr lang="ru-RU" sz="2800" b="1" dirty="0">
                <a:latin typeface="Times New Roman" panose="02020603050405020304" pitchFamily="18" charset="0"/>
                <a:cs typeface="Times New Roman" panose="02020603050405020304" pitchFamily="18" charset="0"/>
              </a:rPr>
              <a:t>• разрешение — 0,1 </a:t>
            </a:r>
            <a:r>
              <a:rPr lang="ru-RU" sz="2800" b="1" dirty="0" err="1">
                <a:latin typeface="Times New Roman" panose="02020603050405020304" pitchFamily="18" charset="0"/>
                <a:cs typeface="Times New Roman" panose="02020603050405020304" pitchFamily="18" charset="0"/>
              </a:rPr>
              <a:t>мТл</a:t>
            </a:r>
            <a:r>
              <a:rPr lang="ru-RU" sz="2800" b="1" dirty="0">
                <a:latin typeface="Times New Roman" panose="02020603050405020304" pitchFamily="18" charset="0"/>
                <a:cs typeface="Times New Roman" panose="02020603050405020304" pitchFamily="18" charset="0"/>
              </a:rPr>
              <a:t> </a:t>
            </a:r>
          </a:p>
          <a:p>
            <a:r>
              <a:rPr lang="ru-RU" sz="2800" b="1" dirty="0">
                <a:latin typeface="Times New Roman" panose="02020603050405020304" pitchFamily="18" charset="0"/>
                <a:cs typeface="Times New Roman" panose="02020603050405020304" pitchFamily="18" charset="0"/>
              </a:rPr>
              <a:t>• диаметр зонда — 7 мм</a:t>
            </a:r>
          </a:p>
          <a:p>
            <a:r>
              <a:rPr lang="ru-RU" sz="2800" b="1" dirty="0">
                <a:latin typeface="Times New Roman" panose="02020603050405020304" pitchFamily="18" charset="0"/>
                <a:cs typeface="Times New Roman" panose="02020603050405020304" pitchFamily="18" charset="0"/>
              </a:rPr>
              <a:t> • длина зонда — 200 мм</a:t>
            </a:r>
          </a:p>
        </p:txBody>
      </p:sp>
    </p:spTree>
    <p:extLst>
      <p:ext uri="{BB962C8B-B14F-4D97-AF65-F5344CB8AC3E}">
        <p14:creationId xmlns:p14="http://schemas.microsoft.com/office/powerpoint/2010/main" val="254511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DF30E2D0-1B6D-43C6-81D5-B812F4C561EE}"/>
              </a:ext>
            </a:extLst>
          </p:cNvPr>
          <p:cNvPicPr>
            <a:picLocks noGrp="1" noChangeAspect="1"/>
          </p:cNvPicPr>
          <p:nvPr>
            <p:ph idx="1"/>
          </p:nvPr>
        </p:nvPicPr>
        <p:blipFill>
          <a:blip r:embed="rId2"/>
          <a:stretch>
            <a:fillRect/>
          </a:stretch>
        </p:blipFill>
        <p:spPr>
          <a:xfrm>
            <a:off x="9325248" y="344307"/>
            <a:ext cx="2609850" cy="4257675"/>
          </a:xfrm>
        </p:spPr>
      </p:pic>
      <p:sp>
        <p:nvSpPr>
          <p:cNvPr id="4" name="Текст 3">
            <a:extLst>
              <a:ext uri="{FF2B5EF4-FFF2-40B4-BE49-F238E27FC236}">
                <a16:creationId xmlns:a16="http://schemas.microsoft.com/office/drawing/2014/main" id="{2764B646-EC66-4E5F-B48C-4F62249EAC7E}"/>
              </a:ext>
            </a:extLst>
          </p:cNvPr>
          <p:cNvSpPr>
            <a:spLocks noGrp="1"/>
          </p:cNvSpPr>
          <p:nvPr>
            <p:ph type="body" sz="half" idx="2"/>
          </p:nvPr>
        </p:nvSpPr>
        <p:spPr>
          <a:xfrm>
            <a:off x="604604" y="0"/>
            <a:ext cx="8840566" cy="3867464"/>
          </a:xfrm>
        </p:spPr>
        <p:txBody>
          <a:bodyPr>
            <a:noAutofit/>
          </a:bodyPr>
          <a:lstStyle/>
          <a:p>
            <a:r>
              <a:rPr lang="ru-RU" sz="2400" b="1" dirty="0">
                <a:solidFill>
                  <a:srgbClr val="FF0000"/>
                </a:solidFill>
                <a:latin typeface="Times New Roman" panose="02020603050405020304" pitchFamily="18" charset="0"/>
                <a:cs typeface="Times New Roman" panose="02020603050405020304" pitchFamily="18" charset="0"/>
              </a:rPr>
              <a:t>Датчик температуры </a:t>
            </a:r>
            <a:r>
              <a:rPr lang="ru-RU" sz="2400" b="1" dirty="0">
                <a:latin typeface="Times New Roman" panose="02020603050405020304" pitchFamily="18" charset="0"/>
                <a:cs typeface="Times New Roman" panose="02020603050405020304" pitchFamily="18" charset="0"/>
              </a:rPr>
              <a:t> выполнен в виде</a:t>
            </a:r>
          </a:p>
          <a:p>
            <a:pPr>
              <a:lnSpc>
                <a:spcPct val="100000"/>
              </a:lnSpc>
            </a:pPr>
            <a:r>
              <a:rPr lang="ru-RU" sz="2400" b="1" dirty="0">
                <a:latin typeface="Times New Roman" panose="02020603050405020304" pitchFamily="18" charset="0"/>
                <a:cs typeface="Times New Roman" panose="02020603050405020304" pitchFamily="18" charset="0"/>
              </a:rPr>
              <a:t>выносного и герметичного температурного зонда,</a:t>
            </a:r>
          </a:p>
          <a:p>
            <a:pPr>
              <a:lnSpc>
                <a:spcPct val="100000"/>
              </a:lnSpc>
            </a:pPr>
            <a:r>
              <a:rPr lang="ru-RU" sz="2400" b="1" dirty="0">
                <a:latin typeface="Times New Roman" panose="02020603050405020304" pitchFamily="18" charset="0"/>
                <a:cs typeface="Times New Roman" panose="02020603050405020304" pitchFamily="18" charset="0"/>
              </a:rPr>
              <a:t>имеет расширенный температурный диапазон, позволяющий измерять температуру при нагревании, кипении и кристаллизации различных материалов. Чувствительный элемент датчика представляет собой полупроводниковый высокочувствительный термистор, который размещён на конце зонда. Пустоты наконечника заполнены термопастой. </a:t>
            </a:r>
          </a:p>
          <a:p>
            <a:pPr>
              <a:lnSpc>
                <a:spcPct val="100000"/>
              </a:lnSpc>
            </a:pPr>
            <a:r>
              <a:rPr lang="ru-RU" sz="2400" b="1" dirty="0">
                <a:latin typeface="Times New Roman" panose="02020603050405020304" pitchFamily="18" charset="0"/>
                <a:cs typeface="Times New Roman" panose="02020603050405020304" pitchFamily="18" charset="0"/>
              </a:rPr>
              <a:t>Технические характеристики датчика температуры: </a:t>
            </a:r>
          </a:p>
          <a:p>
            <a:pPr>
              <a:lnSpc>
                <a:spcPct val="100000"/>
              </a:lnSpc>
            </a:pPr>
            <a:r>
              <a:rPr lang="ru-RU" sz="2000" b="1" dirty="0">
                <a:latin typeface="Times New Roman" panose="02020603050405020304" pitchFamily="18" charset="0"/>
                <a:cs typeface="Times New Roman" panose="02020603050405020304" pitchFamily="18" charset="0"/>
              </a:rPr>
              <a:t>• диапазон измерения: от –40 до +165 С </a:t>
            </a:r>
          </a:p>
          <a:p>
            <a:pPr>
              <a:lnSpc>
                <a:spcPct val="100000"/>
              </a:lnSpc>
            </a:pPr>
            <a:r>
              <a:rPr lang="ru-RU" sz="2000" b="1" dirty="0">
                <a:latin typeface="Times New Roman" panose="02020603050405020304" pitchFamily="18" charset="0"/>
                <a:cs typeface="Times New Roman" panose="02020603050405020304" pitchFamily="18" charset="0"/>
              </a:rPr>
              <a:t>• разрешение — 0,1 С </a:t>
            </a:r>
          </a:p>
          <a:p>
            <a:pPr>
              <a:lnSpc>
                <a:spcPct val="100000"/>
              </a:lnSpc>
            </a:pPr>
            <a:r>
              <a:rPr lang="ru-RU" sz="2000" b="1" dirty="0">
                <a:latin typeface="Times New Roman" panose="02020603050405020304" pitchFamily="18" charset="0"/>
                <a:cs typeface="Times New Roman" panose="02020603050405020304" pitchFamily="18" charset="0"/>
              </a:rPr>
              <a:t>• материал выносного зонда — нержавеющая сталь с хромированным покрытием </a:t>
            </a:r>
          </a:p>
          <a:p>
            <a:pPr>
              <a:lnSpc>
                <a:spcPct val="100000"/>
              </a:lnSpc>
            </a:pPr>
            <a:r>
              <a:rPr lang="ru-RU" sz="2000" b="1" dirty="0">
                <a:latin typeface="Times New Roman" panose="02020603050405020304" pitchFamily="18" charset="0"/>
                <a:cs typeface="Times New Roman" panose="02020603050405020304" pitchFamily="18" charset="0"/>
              </a:rPr>
              <a:t>• длина металлической части зонда — 100 мм </a:t>
            </a:r>
          </a:p>
          <a:p>
            <a:pPr>
              <a:lnSpc>
                <a:spcPct val="100000"/>
              </a:lnSpc>
            </a:pPr>
            <a:r>
              <a:rPr lang="ru-RU" sz="2000" b="1" dirty="0">
                <a:latin typeface="Times New Roman" panose="02020603050405020304" pitchFamily="18" charset="0"/>
                <a:cs typeface="Times New Roman" panose="02020603050405020304" pitchFamily="18" charset="0"/>
              </a:rPr>
              <a:t>• диаметр зонда — 5 мм </a:t>
            </a:r>
          </a:p>
          <a:p>
            <a:pPr>
              <a:lnSpc>
                <a:spcPct val="100000"/>
              </a:lnSpc>
            </a:pPr>
            <a:r>
              <a:rPr lang="ru-RU" sz="2000" b="1" dirty="0">
                <a:latin typeface="Times New Roman" panose="02020603050405020304" pitchFamily="18" charset="0"/>
                <a:cs typeface="Times New Roman" panose="02020603050405020304" pitchFamily="18" charset="0"/>
              </a:rPr>
              <a:t>• коэффициент теплопроводности термопасты — 4 Вт/(м · К) </a:t>
            </a:r>
          </a:p>
        </p:txBody>
      </p:sp>
    </p:spTree>
    <p:extLst>
      <p:ext uri="{BB962C8B-B14F-4D97-AF65-F5344CB8AC3E}">
        <p14:creationId xmlns:p14="http://schemas.microsoft.com/office/powerpoint/2010/main" val="3295996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2EA6E1-EA09-40A0-899A-60A918D55ECE}"/>
              </a:ext>
            </a:extLst>
          </p:cNvPr>
          <p:cNvSpPr>
            <a:spLocks noGrp="1"/>
          </p:cNvSpPr>
          <p:nvPr>
            <p:ph type="title"/>
          </p:nvPr>
        </p:nvSpPr>
        <p:spPr>
          <a:xfrm>
            <a:off x="584616" y="0"/>
            <a:ext cx="10028420" cy="1320800"/>
          </a:xfrm>
        </p:spPr>
        <p:txBody>
          <a:bodyPr>
            <a:noAutofit/>
          </a:bodyPr>
          <a:lstStyle/>
          <a:p>
            <a:pPr algn="ctr"/>
            <a:r>
              <a:rPr lang="ru-RU" sz="3200" b="1" dirty="0">
                <a:solidFill>
                  <a:srgbClr val="FF0000"/>
                </a:solidFill>
                <a:latin typeface="Times New Roman" panose="02020603050405020304" pitchFamily="18" charset="0"/>
                <a:cs typeface="Times New Roman" panose="02020603050405020304" pitchFamily="18" charset="0"/>
              </a:rPr>
              <a:t>Датчик ускорения </a:t>
            </a:r>
            <a:br>
              <a:rPr lang="ru-RU" sz="3200" b="1" dirty="0">
                <a:latin typeface="Times New Roman" panose="02020603050405020304" pitchFamily="18" charset="0"/>
                <a:cs typeface="Times New Roman" panose="02020603050405020304" pitchFamily="18" charset="0"/>
              </a:rPr>
            </a:br>
            <a:r>
              <a:rPr lang="ru-RU" sz="3200" b="1" dirty="0">
                <a:solidFill>
                  <a:schemeClr val="tx1"/>
                </a:solidFill>
                <a:latin typeface="Times New Roman" panose="02020603050405020304" pitchFamily="18" charset="0"/>
                <a:cs typeface="Times New Roman" panose="02020603050405020304" pitchFamily="18" charset="0"/>
              </a:rPr>
              <a:t>установлен внутри корпуса </a:t>
            </a:r>
            <a:r>
              <a:rPr lang="ru-RU" sz="3200" b="1" dirty="0" err="1">
                <a:solidFill>
                  <a:schemeClr val="tx1"/>
                </a:solidFill>
                <a:latin typeface="Times New Roman" panose="02020603050405020304" pitchFamily="18" charset="0"/>
                <a:cs typeface="Times New Roman" panose="02020603050405020304" pitchFamily="18" charset="0"/>
              </a:rPr>
              <a:t>мультидатчика</a:t>
            </a:r>
            <a:r>
              <a:rPr lang="ru-RU" sz="3200" b="1" dirty="0">
                <a:solidFill>
                  <a:schemeClr val="tx1"/>
                </a:solidFill>
                <a:latin typeface="Times New Roman" panose="02020603050405020304" pitchFamily="18" charset="0"/>
                <a:cs typeface="Times New Roman" panose="02020603050405020304" pitchFamily="18" charset="0"/>
              </a:rPr>
              <a:t>, оси датчика указаны на лицевой панели</a:t>
            </a:r>
            <a:r>
              <a:rPr lang="ru-RU" sz="3200" b="1" dirty="0">
                <a:latin typeface="Times New Roman" panose="02020603050405020304" pitchFamily="18" charset="0"/>
                <a:cs typeface="Times New Roman" panose="02020603050405020304" pitchFamily="18" charset="0"/>
              </a:rPr>
              <a:t>.</a:t>
            </a:r>
            <a:br>
              <a:rPr lang="ru-RU" sz="3200" b="1" dirty="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D2B12E2E-BE79-42B6-86C0-8EA87A6D1752}"/>
              </a:ext>
            </a:extLst>
          </p:cNvPr>
          <p:cNvPicPr>
            <a:picLocks noGrp="1" noChangeAspect="1"/>
          </p:cNvPicPr>
          <p:nvPr>
            <p:ph idx="1"/>
          </p:nvPr>
        </p:nvPicPr>
        <p:blipFill>
          <a:blip r:embed="rId2"/>
          <a:stretch>
            <a:fillRect/>
          </a:stretch>
        </p:blipFill>
        <p:spPr>
          <a:xfrm>
            <a:off x="254521" y="1696036"/>
            <a:ext cx="3321514" cy="3465928"/>
          </a:xfrm>
        </p:spPr>
      </p:pic>
      <p:sp>
        <p:nvSpPr>
          <p:cNvPr id="7" name="TextBox 6">
            <a:extLst>
              <a:ext uri="{FF2B5EF4-FFF2-40B4-BE49-F238E27FC236}">
                <a16:creationId xmlns:a16="http://schemas.microsoft.com/office/drawing/2014/main" id="{CFCED20A-B1B2-47D6-BEAC-BFABA384AB69}"/>
              </a:ext>
            </a:extLst>
          </p:cNvPr>
          <p:cNvSpPr txBox="1"/>
          <p:nvPr/>
        </p:nvSpPr>
        <p:spPr>
          <a:xfrm>
            <a:off x="3912433" y="1660783"/>
            <a:ext cx="8025046" cy="4832092"/>
          </a:xfrm>
          <a:prstGeom prst="rect">
            <a:avLst/>
          </a:prstGeom>
          <a:noFill/>
        </p:spPr>
        <p:txBody>
          <a:bodyPr wrap="square">
            <a:spAutoFit/>
          </a:bodyPr>
          <a:lstStyle/>
          <a:p>
            <a:r>
              <a:rPr lang="ru-RU" sz="2800" b="1" dirty="0">
                <a:latin typeface="Times New Roman" panose="02020603050405020304" pitchFamily="18" charset="0"/>
                <a:cs typeface="Times New Roman" panose="02020603050405020304" pitchFamily="18" charset="0"/>
              </a:rPr>
              <a:t>Датчик ускорения  производит измерения ускорения движущихся объектов по трём осям координат.</a:t>
            </a:r>
          </a:p>
          <a:p>
            <a:r>
              <a:rPr lang="ru-RU" sz="2800" b="1" dirty="0">
                <a:latin typeface="Times New Roman" panose="02020603050405020304" pitchFamily="18" charset="0"/>
                <a:cs typeface="Times New Roman" panose="02020603050405020304" pitchFamily="18" charset="0"/>
              </a:rPr>
              <a:t>Технические характеристики датчика ускорения:</a:t>
            </a:r>
          </a:p>
          <a:p>
            <a:r>
              <a:rPr lang="ru-RU" sz="2800" b="1" dirty="0">
                <a:latin typeface="Times New Roman" panose="02020603050405020304" pitchFamily="18" charset="0"/>
                <a:cs typeface="Times New Roman" panose="02020603050405020304" pitchFamily="18" charset="0"/>
              </a:rPr>
              <a:t>• диапазон измерения 1: ±2g</a:t>
            </a:r>
          </a:p>
          <a:p>
            <a:r>
              <a:rPr lang="ru-RU" sz="2800" b="1" dirty="0">
                <a:latin typeface="Times New Roman" panose="02020603050405020304" pitchFamily="18" charset="0"/>
                <a:cs typeface="Times New Roman" panose="02020603050405020304" pitchFamily="18" charset="0"/>
              </a:rPr>
              <a:t>• диапазон измерения 2: ±4g</a:t>
            </a:r>
          </a:p>
          <a:p>
            <a:r>
              <a:rPr lang="ru-RU" sz="2800" b="1" dirty="0">
                <a:latin typeface="Times New Roman" panose="02020603050405020304" pitchFamily="18" charset="0"/>
                <a:cs typeface="Times New Roman" panose="02020603050405020304" pitchFamily="18" charset="0"/>
              </a:rPr>
              <a:t>• диапазон измерения 3: ±8g</a:t>
            </a:r>
          </a:p>
          <a:p>
            <a:r>
              <a:rPr lang="ru-RU" sz="2800" b="1" dirty="0">
                <a:latin typeface="Times New Roman" panose="02020603050405020304" pitchFamily="18" charset="0"/>
                <a:cs typeface="Times New Roman" panose="02020603050405020304" pitchFamily="18" charset="0"/>
              </a:rPr>
              <a:t>• разрешение 1 (для диапазона 1) — 0,001g</a:t>
            </a:r>
          </a:p>
          <a:p>
            <a:r>
              <a:rPr lang="ru-RU" sz="2800" b="1" dirty="0">
                <a:latin typeface="Times New Roman" panose="02020603050405020304" pitchFamily="18" charset="0"/>
                <a:cs typeface="Times New Roman" panose="02020603050405020304" pitchFamily="18" charset="0"/>
              </a:rPr>
              <a:t>• разрешение 2 (для диапазона 2) — 0,002g</a:t>
            </a:r>
          </a:p>
          <a:p>
            <a:r>
              <a:rPr lang="ru-RU" sz="2800" b="1" dirty="0">
                <a:latin typeface="Times New Roman" panose="02020603050405020304" pitchFamily="18" charset="0"/>
                <a:cs typeface="Times New Roman" panose="02020603050405020304" pitchFamily="18" charset="0"/>
              </a:rPr>
              <a:t>• разрешение 3 (для диапазона 3) — 0,004g</a:t>
            </a:r>
          </a:p>
        </p:txBody>
      </p:sp>
    </p:spTree>
    <p:extLst>
      <p:ext uri="{BB962C8B-B14F-4D97-AF65-F5344CB8AC3E}">
        <p14:creationId xmlns:p14="http://schemas.microsoft.com/office/powerpoint/2010/main" val="64078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95BC18-8A1B-4505-B694-DAD24EE6EE33}"/>
              </a:ext>
            </a:extLst>
          </p:cNvPr>
          <p:cNvSpPr>
            <a:spLocks noGrp="1"/>
          </p:cNvSpPr>
          <p:nvPr>
            <p:ph type="title"/>
          </p:nvPr>
        </p:nvSpPr>
        <p:spPr>
          <a:xfrm>
            <a:off x="1169232" y="365125"/>
            <a:ext cx="10184567" cy="729157"/>
          </a:xfrm>
        </p:spPr>
        <p:txBody>
          <a:bodyPr>
            <a:normAutofit/>
          </a:bodyPr>
          <a:lstStyle/>
          <a:p>
            <a:pPr algn="ctr"/>
            <a:r>
              <a:rPr lang="ru-RU" sz="4000" b="1" dirty="0">
                <a:solidFill>
                  <a:srgbClr val="FF0000"/>
                </a:solidFill>
                <a:latin typeface="Times New Roman" panose="02020603050405020304" pitchFamily="18" charset="0"/>
                <a:cs typeface="Times New Roman" panose="02020603050405020304" pitchFamily="18" charset="0"/>
              </a:rPr>
              <a:t>Датчик абсолютного давления</a:t>
            </a:r>
          </a:p>
        </p:txBody>
      </p:sp>
      <p:pic>
        <p:nvPicPr>
          <p:cNvPr id="5" name="Объект 4">
            <a:extLst>
              <a:ext uri="{FF2B5EF4-FFF2-40B4-BE49-F238E27FC236}">
                <a16:creationId xmlns:a16="http://schemas.microsoft.com/office/drawing/2014/main" id="{1C409B65-B857-4305-975D-71CBE6729731}"/>
              </a:ext>
            </a:extLst>
          </p:cNvPr>
          <p:cNvPicPr>
            <a:picLocks noGrp="1" noChangeAspect="1"/>
          </p:cNvPicPr>
          <p:nvPr>
            <p:ph idx="1"/>
          </p:nvPr>
        </p:nvPicPr>
        <p:blipFill>
          <a:blip r:embed="rId2"/>
          <a:stretch>
            <a:fillRect/>
          </a:stretch>
        </p:blipFill>
        <p:spPr>
          <a:xfrm>
            <a:off x="9356205" y="1348269"/>
            <a:ext cx="2533650" cy="3057525"/>
          </a:xfrm>
        </p:spPr>
      </p:pic>
      <p:sp>
        <p:nvSpPr>
          <p:cNvPr id="7" name="TextBox 6">
            <a:extLst>
              <a:ext uri="{FF2B5EF4-FFF2-40B4-BE49-F238E27FC236}">
                <a16:creationId xmlns:a16="http://schemas.microsoft.com/office/drawing/2014/main" id="{A7FA1C4C-68D4-46D7-9D96-14DCFC46F88F}"/>
              </a:ext>
            </a:extLst>
          </p:cNvPr>
          <p:cNvSpPr txBox="1"/>
          <p:nvPr/>
        </p:nvSpPr>
        <p:spPr>
          <a:xfrm>
            <a:off x="302145" y="1578593"/>
            <a:ext cx="8838106" cy="4893647"/>
          </a:xfrm>
          <a:prstGeom prst="rect">
            <a:avLst/>
          </a:prstGeom>
          <a:noFill/>
        </p:spPr>
        <p:txBody>
          <a:bodyPr wrap="square">
            <a:spAutoFit/>
          </a:bodyPr>
          <a:lstStyle/>
          <a:p>
            <a:r>
              <a:rPr lang="ru-RU" sz="2400" b="1" dirty="0">
                <a:latin typeface="Times New Roman" panose="02020603050405020304" pitchFamily="18" charset="0"/>
                <a:cs typeface="Times New Roman" panose="02020603050405020304" pitchFamily="18" charset="0"/>
              </a:rPr>
              <a:t>Датчик абсолютного давления производит измерения абсолютного давления. Чувствительный элемент датчика выполнен на базе монолитного кремниевого </a:t>
            </a:r>
            <a:r>
              <a:rPr lang="ru-RU" sz="2400" b="1" dirty="0" err="1">
                <a:latin typeface="Times New Roman" panose="02020603050405020304" pitchFamily="18" charset="0"/>
                <a:cs typeface="Times New Roman" panose="02020603050405020304" pitchFamily="18" charset="0"/>
              </a:rPr>
              <a:t>пьезорезистора</a:t>
            </a:r>
            <a:r>
              <a:rPr lang="ru-RU" sz="2400" b="1" dirty="0">
                <a:latin typeface="Times New Roman" panose="02020603050405020304" pitchFamily="18" charset="0"/>
                <a:cs typeface="Times New Roman" panose="02020603050405020304" pitchFamily="18" charset="0"/>
              </a:rPr>
              <a:t> с внедрённой тензорезистивной структурой, которая позволяет исключить возможные погрешности и достигнуть необходимой точности измерений. В комплект входит гибкая герметичная трубка для подключения штуцера датчика к лабораторному оборудованию. </a:t>
            </a:r>
          </a:p>
          <a:p>
            <a:r>
              <a:rPr lang="ru-RU" sz="2400" b="1" dirty="0">
                <a:latin typeface="Times New Roman" panose="02020603050405020304" pitchFamily="18" charset="0"/>
                <a:cs typeface="Times New Roman" panose="02020603050405020304" pitchFamily="18" charset="0"/>
              </a:rPr>
              <a:t>Технические характеристики датчика абсолютного давления: • диапазон измерения: от 0 до 700 кПа </a:t>
            </a:r>
          </a:p>
          <a:p>
            <a:r>
              <a:rPr lang="ru-RU" sz="2400" b="1" dirty="0">
                <a:latin typeface="Times New Roman" panose="02020603050405020304" pitchFamily="18" charset="0"/>
                <a:cs typeface="Times New Roman" panose="02020603050405020304" pitchFamily="18" charset="0"/>
              </a:rPr>
              <a:t>• разрешение — 0,25 кПа</a:t>
            </a:r>
          </a:p>
          <a:p>
            <a:r>
              <a:rPr lang="ru-RU" sz="2400" b="1" dirty="0">
                <a:latin typeface="Times New Roman" panose="02020603050405020304" pitchFamily="18" charset="0"/>
                <a:cs typeface="Times New Roman" panose="02020603050405020304" pitchFamily="18" charset="0"/>
              </a:rPr>
              <a:t>• длина трубки — 300 мм </a:t>
            </a:r>
          </a:p>
          <a:p>
            <a:r>
              <a:rPr lang="ru-RU" sz="2400" b="1" dirty="0">
                <a:latin typeface="Times New Roman" panose="02020603050405020304" pitchFamily="18" charset="0"/>
                <a:cs typeface="Times New Roman" panose="02020603050405020304" pitchFamily="18" charset="0"/>
              </a:rPr>
              <a:t>• внутренний диаметр трубки — 4 мм</a:t>
            </a:r>
          </a:p>
        </p:txBody>
      </p:sp>
    </p:spTree>
    <p:extLst>
      <p:ext uri="{BB962C8B-B14F-4D97-AF65-F5344CB8AC3E}">
        <p14:creationId xmlns:p14="http://schemas.microsoft.com/office/powerpoint/2010/main" val="289280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09CAA5-83D8-48CE-9660-903DCFE518E4}"/>
              </a:ext>
            </a:extLst>
          </p:cNvPr>
          <p:cNvSpPr>
            <a:spLocks noGrp="1"/>
          </p:cNvSpPr>
          <p:nvPr>
            <p:ph type="title"/>
          </p:nvPr>
        </p:nvSpPr>
        <p:spPr>
          <a:xfrm>
            <a:off x="109930" y="0"/>
            <a:ext cx="7896858" cy="1325563"/>
          </a:xfrm>
        </p:spPr>
        <p:txBody>
          <a:bodyPr>
            <a:normAutofit fontScale="90000"/>
          </a:bodyPr>
          <a:lstStyle/>
          <a:p>
            <a:br>
              <a:rPr lang="ru-RU" sz="2700" b="1" dirty="0">
                <a:latin typeface="Times New Roman" panose="02020603050405020304" pitchFamily="18" charset="0"/>
                <a:cs typeface="Times New Roman" panose="02020603050405020304" pitchFamily="18" charset="0"/>
              </a:rPr>
            </a:br>
            <a:r>
              <a:rPr lang="ru-RU" sz="2700" b="1" dirty="0">
                <a:solidFill>
                  <a:schemeClr val="tx1"/>
                </a:solidFill>
                <a:latin typeface="Times New Roman" panose="02020603050405020304" pitchFamily="18" charset="0"/>
                <a:cs typeface="Times New Roman" panose="02020603050405020304" pitchFamily="18" charset="0"/>
              </a:rPr>
              <a:t>Для изучения законов постоянного и переменного тока в комплект включены дополнительно элементы электрических цепей: два резистора сопротивлением по 360 Ом, два резистора сопротивлением по 1000 Ом, лампочка, ключ, реостат, диод, светодиод, конденсатор ёмкостью 0,47 мкФ, катушка индуктивностью 33 </a:t>
            </a:r>
            <a:r>
              <a:rPr lang="ru-RU" sz="2700" b="1" dirty="0" err="1">
                <a:solidFill>
                  <a:schemeClr val="tx1"/>
                </a:solidFill>
                <a:latin typeface="Times New Roman" panose="02020603050405020304" pitchFamily="18" charset="0"/>
                <a:cs typeface="Times New Roman" panose="02020603050405020304" pitchFamily="18" charset="0"/>
              </a:rPr>
              <a:t>мГн</a:t>
            </a:r>
            <a:r>
              <a:rPr lang="ru-RU" sz="2700" b="1" dirty="0">
                <a:solidFill>
                  <a:schemeClr val="tx1"/>
                </a:solidFill>
                <a:latin typeface="Times New Roman" panose="02020603050405020304" pitchFamily="18" charset="0"/>
                <a:cs typeface="Times New Roman" panose="02020603050405020304" pitchFamily="18" charset="0"/>
              </a:rPr>
              <a:t>, набор катушек индуктивности</a:t>
            </a:r>
          </a:p>
        </p:txBody>
      </p:sp>
      <p:pic>
        <p:nvPicPr>
          <p:cNvPr id="8" name="Объект 7">
            <a:extLst>
              <a:ext uri="{FF2B5EF4-FFF2-40B4-BE49-F238E27FC236}">
                <a16:creationId xmlns:a16="http://schemas.microsoft.com/office/drawing/2014/main" id="{47C8E164-DC7B-471A-81A9-052C7FE0C52B}"/>
              </a:ext>
            </a:extLst>
          </p:cNvPr>
          <p:cNvPicPr>
            <a:picLocks noGrp="1" noChangeAspect="1"/>
          </p:cNvPicPr>
          <p:nvPr>
            <p:ph sz="half" idx="2"/>
          </p:nvPr>
        </p:nvPicPr>
        <p:blipFill>
          <a:blip r:embed="rId2"/>
          <a:stretch>
            <a:fillRect/>
          </a:stretch>
        </p:blipFill>
        <p:spPr>
          <a:xfrm>
            <a:off x="676275" y="2946589"/>
            <a:ext cx="4184650" cy="2885697"/>
          </a:xfrm>
        </p:spPr>
      </p:pic>
      <p:pic>
        <p:nvPicPr>
          <p:cNvPr id="10" name="Объект 9">
            <a:extLst>
              <a:ext uri="{FF2B5EF4-FFF2-40B4-BE49-F238E27FC236}">
                <a16:creationId xmlns:a16="http://schemas.microsoft.com/office/drawing/2014/main" id="{AA35029D-FC0F-4BE7-9F0A-53ED3C78ACE5}"/>
              </a:ext>
            </a:extLst>
          </p:cNvPr>
          <p:cNvPicPr>
            <a:picLocks noGrp="1" noChangeAspect="1"/>
          </p:cNvPicPr>
          <p:nvPr>
            <p:ph sz="quarter" idx="4"/>
          </p:nvPr>
        </p:nvPicPr>
        <p:blipFill>
          <a:blip r:embed="rId3"/>
          <a:stretch>
            <a:fillRect/>
          </a:stretch>
        </p:blipFill>
        <p:spPr>
          <a:xfrm>
            <a:off x="7887755" y="0"/>
            <a:ext cx="4194315" cy="6858000"/>
          </a:xfrm>
        </p:spPr>
      </p:pic>
    </p:spTree>
    <p:extLst>
      <p:ext uri="{BB962C8B-B14F-4D97-AF65-F5344CB8AC3E}">
        <p14:creationId xmlns:p14="http://schemas.microsoft.com/office/powerpoint/2010/main" val="421509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41D81E-3AC3-4DF4-9871-5FBCAFB07FAA}"/>
              </a:ext>
            </a:extLst>
          </p:cNvPr>
          <p:cNvSpPr>
            <a:spLocks noGrp="1"/>
          </p:cNvSpPr>
          <p:nvPr>
            <p:ph type="ctrTitle"/>
          </p:nvPr>
        </p:nvSpPr>
        <p:spPr>
          <a:xfrm>
            <a:off x="1745105" y="1349115"/>
            <a:ext cx="8701789" cy="734519"/>
          </a:xfrm>
        </p:spPr>
        <p:txBody>
          <a:bodyPr>
            <a:normAutofit fontScale="90000"/>
          </a:bodyPr>
          <a:lstStyle/>
          <a:p>
            <a:r>
              <a:rPr lang="ru-RU" sz="4400" b="1" dirty="0">
                <a:solidFill>
                  <a:srgbClr val="FF0000"/>
                </a:solidFill>
                <a:latin typeface="Times New Roman" panose="02020603050405020304" pitchFamily="18" charset="0"/>
                <a:cs typeface="Times New Roman" panose="02020603050405020304" pitchFamily="18" charset="0"/>
              </a:rPr>
              <a:t>Работа с программным обеспечением </a:t>
            </a:r>
            <a:r>
              <a:rPr lang="ru-RU" sz="4400" b="1" dirty="0" err="1">
                <a:solidFill>
                  <a:srgbClr val="FF0000"/>
                </a:solidFill>
                <a:latin typeface="Times New Roman" panose="02020603050405020304" pitchFamily="18" charset="0"/>
                <a:cs typeface="Times New Roman" panose="02020603050405020304" pitchFamily="18" charset="0"/>
              </a:rPr>
              <a:t>Releon</a:t>
            </a:r>
            <a:r>
              <a:rPr lang="ru-RU" sz="4400" b="1" dirty="0">
                <a:solidFill>
                  <a:srgbClr val="FF0000"/>
                </a:solidFill>
                <a:latin typeface="Times New Roman" panose="02020603050405020304" pitchFamily="18" charset="0"/>
                <a:cs typeface="Times New Roman" panose="02020603050405020304" pitchFamily="18" charset="0"/>
              </a:rPr>
              <a:t> Lite</a:t>
            </a:r>
            <a:br>
              <a:rPr lang="ru-RU" dirty="0"/>
            </a:br>
            <a:endParaRPr lang="ru-RU" dirty="0"/>
          </a:p>
        </p:txBody>
      </p:sp>
      <p:sp>
        <p:nvSpPr>
          <p:cNvPr id="3" name="Подзаголовок 2">
            <a:extLst>
              <a:ext uri="{FF2B5EF4-FFF2-40B4-BE49-F238E27FC236}">
                <a16:creationId xmlns:a16="http://schemas.microsoft.com/office/drawing/2014/main" id="{B9E03C31-0AE9-4710-B373-2EC85A5880D3}"/>
              </a:ext>
            </a:extLst>
          </p:cNvPr>
          <p:cNvSpPr>
            <a:spLocks noGrp="1"/>
          </p:cNvSpPr>
          <p:nvPr>
            <p:ph type="subTitle" idx="1"/>
          </p:nvPr>
        </p:nvSpPr>
        <p:spPr>
          <a:xfrm>
            <a:off x="569625" y="1349115"/>
            <a:ext cx="11482465" cy="5321508"/>
          </a:xfrm>
        </p:spPr>
        <p:txBody>
          <a:bodyPr>
            <a:noAutofit/>
          </a:bodyPr>
          <a:lstStyle/>
          <a:p>
            <a:pPr algn="l"/>
            <a:r>
              <a:rPr lang="ru-RU" sz="3200" b="1" dirty="0">
                <a:latin typeface="Times New Roman" panose="02020603050405020304" pitchFamily="18" charset="0"/>
                <a:cs typeface="Times New Roman" panose="02020603050405020304" pitchFamily="18" charset="0"/>
              </a:rPr>
              <a:t>Для работы с </a:t>
            </a:r>
            <a:r>
              <a:rPr lang="ru-RU" sz="3200" b="1" dirty="0" err="1">
                <a:latin typeface="Times New Roman" panose="02020603050405020304" pitchFamily="18" charset="0"/>
                <a:cs typeface="Times New Roman" panose="02020603050405020304" pitchFamily="18" charset="0"/>
              </a:rPr>
              <a:t>мультидатчиками</a:t>
            </a:r>
            <a:r>
              <a:rPr lang="ru-RU" sz="3200" b="1" dirty="0">
                <a:latin typeface="Times New Roman" panose="02020603050405020304" pitchFamily="18" charset="0"/>
                <a:cs typeface="Times New Roman" panose="02020603050405020304" pitchFamily="18" charset="0"/>
              </a:rPr>
              <a:t> необходимо установить на компьютер или планшет программу </a:t>
            </a:r>
            <a:r>
              <a:rPr lang="ru-RU" sz="3200" b="1" dirty="0" err="1">
                <a:latin typeface="Times New Roman" panose="02020603050405020304" pitchFamily="18" charset="0"/>
                <a:cs typeface="Times New Roman" panose="02020603050405020304" pitchFamily="18" charset="0"/>
              </a:rPr>
              <a:t>Releon</a:t>
            </a:r>
            <a:r>
              <a:rPr lang="ru-RU" sz="3200" b="1" dirty="0">
                <a:latin typeface="Times New Roman" panose="02020603050405020304" pitchFamily="18" charset="0"/>
                <a:cs typeface="Times New Roman" panose="02020603050405020304" pitchFamily="18" charset="0"/>
              </a:rPr>
              <a:t> Lite. Дистрибутив программы находится на </a:t>
            </a:r>
            <a:r>
              <a:rPr lang="ru-RU" sz="3200" b="1" dirty="0" err="1">
                <a:latin typeface="Times New Roman" panose="02020603050405020304" pitchFamily="18" charset="0"/>
                <a:cs typeface="Times New Roman" panose="02020603050405020304" pitchFamily="18" charset="0"/>
              </a:rPr>
              <a:t>флеш</a:t>
            </a:r>
            <a:r>
              <a:rPr lang="ru-RU" sz="3200" b="1" dirty="0">
                <a:latin typeface="Times New Roman" panose="02020603050405020304" pitchFamily="18" charset="0"/>
                <a:cs typeface="Times New Roman" panose="02020603050405020304" pitchFamily="18" charset="0"/>
              </a:rPr>
              <a:t>-носителе, который входит в комплект поставки. Программу можно установить на любое количество компьютеров, планшетов или смартфонов. Программа </a:t>
            </a:r>
            <a:r>
              <a:rPr lang="ru-RU" sz="3200" b="1" dirty="0" err="1">
                <a:latin typeface="Times New Roman" panose="02020603050405020304" pitchFamily="18" charset="0"/>
                <a:cs typeface="Times New Roman" panose="02020603050405020304" pitchFamily="18" charset="0"/>
              </a:rPr>
              <a:t>Releon</a:t>
            </a:r>
            <a:r>
              <a:rPr lang="ru-RU" sz="3200" b="1" dirty="0">
                <a:latin typeface="Times New Roman" panose="02020603050405020304" pitchFamily="18" charset="0"/>
                <a:cs typeface="Times New Roman" panose="02020603050405020304" pitchFamily="18" charset="0"/>
              </a:rPr>
              <a:t> Lite позволяет в считанные секунды выполнять эксперименты по готовым сценариям, методическим указаниям и собственным наработкам. Программа является кросс-платформенной и может быть установлена как на Windows, так и на </a:t>
            </a:r>
            <a:r>
              <a:rPr lang="ru-RU" sz="3200" b="1" dirty="0" err="1">
                <a:latin typeface="Times New Roman" panose="02020603050405020304" pitchFamily="18" charset="0"/>
                <a:cs typeface="Times New Roman" panose="02020603050405020304" pitchFamily="18" charset="0"/>
              </a:rPr>
              <a:t>Android</a:t>
            </a:r>
            <a:r>
              <a:rPr lang="ru-RU" sz="3200" b="1" dirty="0">
                <a:latin typeface="Times New Roman" panose="02020603050405020304" pitchFamily="18" charset="0"/>
                <a:cs typeface="Times New Roman" panose="02020603050405020304" pitchFamily="18" charset="0"/>
              </a:rPr>
              <a:t> и </a:t>
            </a:r>
            <a:r>
              <a:rPr lang="ru-RU" sz="3200" b="1" dirty="0" err="1">
                <a:latin typeface="Times New Roman" panose="02020603050405020304" pitchFamily="18" charset="0"/>
                <a:cs typeface="Times New Roman" panose="02020603050405020304" pitchFamily="18" charset="0"/>
              </a:rPr>
              <a:t>macOS</a:t>
            </a:r>
            <a:r>
              <a:rPr lang="ru-RU"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4961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55BB72-2D04-4778-9340-3EE14CC0CE07}"/>
              </a:ext>
            </a:extLst>
          </p:cNvPr>
          <p:cNvSpPr>
            <a:spLocks noGrp="1"/>
          </p:cNvSpPr>
          <p:nvPr>
            <p:ph type="title"/>
          </p:nvPr>
        </p:nvSpPr>
        <p:spPr>
          <a:xfrm>
            <a:off x="838200" y="365126"/>
            <a:ext cx="10515600" cy="1043950"/>
          </a:xfrm>
        </p:spPr>
        <p:txBody>
          <a:bodyPr>
            <a:normAutofit fontScale="90000"/>
          </a:bodyPr>
          <a:lstStyle/>
          <a:p>
            <a:pPr algn="ctr"/>
            <a:r>
              <a:rPr lang="ru-RU" b="1" dirty="0">
                <a:solidFill>
                  <a:srgbClr val="FF0000"/>
                </a:solidFill>
                <a:latin typeface="Times New Roman" panose="02020603050405020304" pitchFamily="18" charset="0"/>
                <a:cs typeface="Times New Roman" panose="02020603050405020304" pitchFamily="18" charset="0"/>
              </a:rPr>
              <a:t>Быстрый старт</a:t>
            </a:r>
            <a:br>
              <a:rPr lang="ru-RU" b="1" dirty="0">
                <a:solidFill>
                  <a:srgbClr val="FF0000"/>
                </a:solidFill>
                <a:latin typeface="Times New Roman" panose="02020603050405020304" pitchFamily="18" charset="0"/>
                <a:cs typeface="Times New Roman" panose="02020603050405020304" pitchFamily="18" charset="0"/>
              </a:rPr>
            </a:b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3DE9388-71EC-4520-99BF-1D109E3E56A3}"/>
              </a:ext>
            </a:extLst>
          </p:cNvPr>
          <p:cNvSpPr>
            <a:spLocks noGrp="1"/>
          </p:cNvSpPr>
          <p:nvPr>
            <p:ph idx="1"/>
          </p:nvPr>
        </p:nvSpPr>
        <p:spPr>
          <a:xfrm>
            <a:off x="838199" y="1825625"/>
            <a:ext cx="10779177" cy="4351338"/>
          </a:xfrm>
        </p:spPr>
        <p:txBody>
          <a:bodyPr>
            <a:normAutofit/>
          </a:bodyPr>
          <a:lstStyle/>
          <a:p>
            <a:r>
              <a:rPr lang="ru-RU" sz="2800" b="1" dirty="0">
                <a:latin typeface="Times New Roman" panose="02020603050405020304" pitchFamily="18" charset="0"/>
                <a:cs typeface="Times New Roman" panose="02020603050405020304" pitchFamily="18" charset="0"/>
              </a:rPr>
              <a:t>Подключение </a:t>
            </a:r>
            <a:r>
              <a:rPr lang="ru-RU" sz="2800" b="1" dirty="0" err="1">
                <a:latin typeface="Times New Roman" panose="02020603050405020304" pitchFamily="18" charset="0"/>
                <a:cs typeface="Times New Roman" panose="02020603050405020304" pitchFamily="18" charset="0"/>
              </a:rPr>
              <a:t>мультидатчиков</a:t>
            </a:r>
            <a:r>
              <a:rPr lang="ru-RU" sz="2800" b="1" dirty="0">
                <a:latin typeface="Times New Roman" panose="02020603050405020304" pitchFamily="18" charset="0"/>
                <a:cs typeface="Times New Roman" panose="02020603050405020304" pitchFamily="18" charset="0"/>
              </a:rPr>
              <a:t> осуществляется на вкладке Рабочий стол. </a:t>
            </a:r>
          </a:p>
          <a:p>
            <a:r>
              <a:rPr lang="ru-RU" sz="2800" b="1" dirty="0">
                <a:latin typeface="Times New Roman" panose="02020603050405020304" pitchFamily="18" charset="0"/>
                <a:cs typeface="Times New Roman" panose="02020603050405020304" pitchFamily="18" charset="0"/>
              </a:rPr>
              <a:t>Для подключения датчиков по Bluetooth необходимо переключиться на вкладку Bluetooth и нажать на кнопку Поиск. В блоке Поиск устройств появится найденное Устройство.</a:t>
            </a:r>
          </a:p>
          <a:p>
            <a:r>
              <a:rPr lang="ru-RU" sz="2800" b="1" dirty="0">
                <a:latin typeface="Times New Roman" panose="02020603050405020304" pitchFamily="18" charset="0"/>
                <a:cs typeface="Times New Roman" panose="02020603050405020304" pitchFamily="18" charset="0"/>
              </a:rPr>
              <a:t> Далее следует подключить устройство к программе.</a:t>
            </a:r>
          </a:p>
        </p:txBody>
      </p:sp>
    </p:spTree>
    <p:extLst>
      <p:ext uri="{BB962C8B-B14F-4D97-AF65-F5344CB8AC3E}">
        <p14:creationId xmlns:p14="http://schemas.microsoft.com/office/powerpoint/2010/main" val="260346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F87E76-6A61-4300-99E7-D856BB7146AC}"/>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7704B8A2-416A-4A18-B969-651B3FDF1200}"/>
              </a:ext>
            </a:extLst>
          </p:cNvPr>
          <p:cNvPicPr>
            <a:picLocks noGrp="1" noChangeAspect="1"/>
          </p:cNvPicPr>
          <p:nvPr>
            <p:ph idx="1"/>
          </p:nvPr>
        </p:nvPicPr>
        <p:blipFill>
          <a:blip r:embed="rId2"/>
          <a:stretch>
            <a:fillRect/>
          </a:stretch>
        </p:blipFill>
        <p:spPr>
          <a:xfrm>
            <a:off x="-119921" y="429676"/>
            <a:ext cx="12311920" cy="6428323"/>
          </a:xfrm>
        </p:spPr>
      </p:pic>
      <p:sp>
        <p:nvSpPr>
          <p:cNvPr id="7" name="TextBox 6">
            <a:extLst>
              <a:ext uri="{FF2B5EF4-FFF2-40B4-BE49-F238E27FC236}">
                <a16:creationId xmlns:a16="http://schemas.microsoft.com/office/drawing/2014/main" id="{E8E27860-4A11-4B32-AECD-957C7B11B213}"/>
              </a:ext>
            </a:extLst>
          </p:cNvPr>
          <p:cNvSpPr txBox="1"/>
          <p:nvPr/>
        </p:nvSpPr>
        <p:spPr>
          <a:xfrm>
            <a:off x="2974299" y="245010"/>
            <a:ext cx="6243402" cy="461665"/>
          </a:xfrm>
          <a:prstGeom prst="rect">
            <a:avLst/>
          </a:prstGeom>
          <a:noFill/>
        </p:spPr>
        <p:txBody>
          <a:bodyPr wrap="square">
            <a:spAutoFit/>
          </a:bodyPr>
          <a:lstStyle/>
          <a:p>
            <a:r>
              <a:rPr lang="ru-RU" sz="2400" b="1" dirty="0">
                <a:solidFill>
                  <a:srgbClr val="FF0000"/>
                </a:solidFill>
                <a:latin typeface="Times New Roman" panose="02020603050405020304" pitchFamily="18" charset="0"/>
                <a:cs typeface="Times New Roman" panose="02020603050405020304" pitchFamily="18" charset="0"/>
              </a:rPr>
              <a:t>Подключение датчиков по </a:t>
            </a:r>
            <a:r>
              <a:rPr lang="en-US" sz="2400" b="1" dirty="0">
                <a:solidFill>
                  <a:srgbClr val="FF0000"/>
                </a:solidFill>
                <a:latin typeface="Times New Roman" panose="02020603050405020304" pitchFamily="18" charset="0"/>
                <a:cs typeface="Times New Roman" panose="02020603050405020304" pitchFamily="18" charset="0"/>
              </a:rPr>
              <a:t>Bluetooth</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02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68B6FF-7234-46DC-BFE8-8A518A676E8A}"/>
              </a:ext>
            </a:extLst>
          </p:cNvPr>
          <p:cNvSpPr>
            <a:spLocks noGrp="1"/>
          </p:cNvSpPr>
          <p:nvPr>
            <p:ph type="title"/>
          </p:nvPr>
        </p:nvSpPr>
        <p:spPr>
          <a:xfrm>
            <a:off x="838200" y="365126"/>
            <a:ext cx="10515600" cy="639216"/>
          </a:xfrm>
        </p:spPr>
        <p:txBody>
          <a:bodyPr>
            <a:normAutofit fontScale="90000"/>
          </a:bodyPr>
          <a:lstStyle/>
          <a:p>
            <a:pPr algn="ctr"/>
            <a:r>
              <a:rPr lang="ru-RU" sz="4000" b="1" dirty="0">
                <a:solidFill>
                  <a:srgbClr val="FF0000"/>
                </a:solidFill>
                <a:latin typeface="Times New Roman" panose="02020603050405020304" pitchFamily="18" charset="0"/>
                <a:cs typeface="Times New Roman" panose="02020603050405020304" pitchFamily="18" charset="0"/>
              </a:rPr>
              <a:t>Поиск устройств</a:t>
            </a:r>
          </a:p>
        </p:txBody>
      </p:sp>
      <p:pic>
        <p:nvPicPr>
          <p:cNvPr id="5" name="Объект 4">
            <a:extLst>
              <a:ext uri="{FF2B5EF4-FFF2-40B4-BE49-F238E27FC236}">
                <a16:creationId xmlns:a16="http://schemas.microsoft.com/office/drawing/2014/main" id="{A733F4C2-4F64-41B2-AD3D-C85C4FDA37CC}"/>
              </a:ext>
            </a:extLst>
          </p:cNvPr>
          <p:cNvPicPr>
            <a:picLocks noGrp="1" noChangeAspect="1"/>
          </p:cNvPicPr>
          <p:nvPr>
            <p:ph idx="1"/>
          </p:nvPr>
        </p:nvPicPr>
        <p:blipFill>
          <a:blip r:embed="rId2"/>
          <a:stretch>
            <a:fillRect/>
          </a:stretch>
        </p:blipFill>
        <p:spPr>
          <a:xfrm>
            <a:off x="0" y="780233"/>
            <a:ext cx="10942820" cy="6097661"/>
          </a:xfrm>
        </p:spPr>
      </p:pic>
    </p:spTree>
    <p:extLst>
      <p:ext uri="{BB962C8B-B14F-4D97-AF65-F5344CB8AC3E}">
        <p14:creationId xmlns:p14="http://schemas.microsoft.com/office/powerpoint/2010/main" val="1148201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378B4B-4E47-4966-9D9A-853270763457}"/>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418E3539-B1C0-48BC-9DE4-425756812E0F}"/>
              </a:ext>
            </a:extLst>
          </p:cNvPr>
          <p:cNvPicPr>
            <a:picLocks noGrp="1" noChangeAspect="1"/>
          </p:cNvPicPr>
          <p:nvPr>
            <p:ph idx="1"/>
          </p:nvPr>
        </p:nvPicPr>
        <p:blipFill>
          <a:blip r:embed="rId2"/>
          <a:stretch>
            <a:fillRect/>
          </a:stretch>
        </p:blipFill>
        <p:spPr>
          <a:xfrm rot="5400000">
            <a:off x="3316575" y="-333528"/>
            <a:ext cx="6858001" cy="7525065"/>
          </a:xfrm>
        </p:spPr>
      </p:pic>
    </p:spTree>
    <p:extLst>
      <p:ext uri="{BB962C8B-B14F-4D97-AF65-F5344CB8AC3E}">
        <p14:creationId xmlns:p14="http://schemas.microsoft.com/office/powerpoint/2010/main" val="86535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4D944-2ACD-49B6-ABB4-A285E47E9730}"/>
              </a:ext>
            </a:extLst>
          </p:cNvPr>
          <p:cNvSpPr txBox="1"/>
          <p:nvPr/>
        </p:nvSpPr>
        <p:spPr>
          <a:xfrm>
            <a:off x="659566" y="0"/>
            <a:ext cx="11332565" cy="6001643"/>
          </a:xfrm>
          <a:prstGeom prst="rect">
            <a:avLst/>
          </a:prstGeom>
          <a:noFill/>
        </p:spPr>
        <p:txBody>
          <a:bodyPr wrap="square">
            <a:spAutoFit/>
          </a:bodyPr>
          <a:lstStyle/>
          <a:p>
            <a:r>
              <a:rPr lang="ru-RU" sz="3200" b="1" dirty="0">
                <a:latin typeface="Times New Roman" panose="02020603050405020304" pitchFamily="18" charset="0"/>
                <a:cs typeface="Times New Roman" panose="02020603050405020304" pitchFamily="18" charset="0"/>
              </a:rPr>
              <a:t>Широкий спектр цифровых датчиков позволяет учащимся знакомиться</a:t>
            </a:r>
            <a:r>
              <a:rPr lang="en-US" sz="3200" b="1"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с параметрами физического эксперимента не только на качественном,</a:t>
            </a:r>
            <a:r>
              <a:rPr lang="en-US" sz="3200" b="1"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но и на количественном уровне.</a:t>
            </a:r>
          </a:p>
          <a:p>
            <a:r>
              <a:rPr lang="ru-RU" sz="3200" b="1" dirty="0">
                <a:latin typeface="Times New Roman" panose="02020603050405020304" pitchFamily="18" charset="0"/>
                <a:cs typeface="Times New Roman" panose="02020603050405020304" pitchFamily="18" charset="0"/>
              </a:rPr>
              <a:t>• С помощью цифровой лаборатории можно проводить длительный</a:t>
            </a:r>
            <a:r>
              <a:rPr lang="en-US" sz="3200" b="1"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эксперимент даже в отсутствии экспериментатора.</a:t>
            </a:r>
          </a:p>
          <a:p>
            <a:r>
              <a:rPr lang="ru-RU" sz="3200" b="1" dirty="0">
                <a:latin typeface="Times New Roman" panose="02020603050405020304" pitchFamily="18" charset="0"/>
                <a:cs typeface="Times New Roman" panose="02020603050405020304" pitchFamily="18" charset="0"/>
              </a:rPr>
              <a:t>• При этом измеряемые данные и результаты их обработки</a:t>
            </a:r>
          </a:p>
          <a:p>
            <a:r>
              <a:rPr lang="ru-RU" sz="3200" b="1" dirty="0">
                <a:latin typeface="Times New Roman" panose="02020603050405020304" pitchFamily="18" charset="0"/>
                <a:cs typeface="Times New Roman" panose="02020603050405020304" pitchFamily="18" charset="0"/>
              </a:rPr>
              <a:t>отображаются непосредственно на экране компьютера.</a:t>
            </a:r>
          </a:p>
          <a:p>
            <a:r>
              <a:rPr lang="ru-RU" sz="3200" b="1" dirty="0">
                <a:latin typeface="Times New Roman" panose="02020603050405020304" pitchFamily="18" charset="0"/>
                <a:cs typeface="Times New Roman" panose="02020603050405020304" pitchFamily="18" charset="0"/>
              </a:rPr>
              <a:t>• Цифровое учебное оборудование позволяет учащимся ознакомиться с</a:t>
            </a:r>
            <a:r>
              <a:rPr lang="en-US" sz="3200" b="1"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современными методами исследования, применяемыми в науке, а</a:t>
            </a:r>
            <a:r>
              <a:rPr lang="en-US" sz="3200" b="1"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учителю — применять на практике современные педагогические</a:t>
            </a:r>
            <a:r>
              <a:rPr lang="en-US" sz="3200" b="1"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технологии</a:t>
            </a:r>
          </a:p>
        </p:txBody>
      </p:sp>
    </p:spTree>
    <p:extLst>
      <p:ext uri="{BB962C8B-B14F-4D97-AF65-F5344CB8AC3E}">
        <p14:creationId xmlns:p14="http://schemas.microsoft.com/office/powerpoint/2010/main" val="46135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1AA718-1CBD-42BC-A0C3-66FE9B1C3ED9}"/>
              </a:ext>
            </a:extLst>
          </p:cNvPr>
          <p:cNvSpPr>
            <a:spLocks noGrp="1"/>
          </p:cNvSpPr>
          <p:nvPr>
            <p:ph type="title"/>
          </p:nvPr>
        </p:nvSpPr>
        <p:spPr/>
        <p:txBody>
          <a:bodyPr>
            <a:normAutofit fontScale="90000"/>
          </a:bodyPr>
          <a:lstStyle/>
          <a:p>
            <a:pPr algn="ctr"/>
            <a:r>
              <a:rPr lang="ru-RU" sz="4000" b="1" dirty="0">
                <a:solidFill>
                  <a:srgbClr val="FF0000"/>
                </a:solidFill>
                <a:latin typeface="Times New Roman" panose="02020603050405020304" pitchFamily="18" charset="0"/>
                <a:cs typeface="Times New Roman" panose="02020603050405020304" pitchFamily="18" charset="0"/>
              </a:rPr>
              <a:t>Дополнительные настройки датчиков</a:t>
            </a:r>
            <a:br>
              <a:rPr lang="ru-RU" sz="4000" b="1" dirty="0">
                <a:solidFill>
                  <a:srgbClr val="FF0000"/>
                </a:solidFill>
                <a:latin typeface="Times New Roman" panose="02020603050405020304" pitchFamily="18" charset="0"/>
                <a:cs typeface="Times New Roman" panose="02020603050405020304" pitchFamily="18" charset="0"/>
              </a:rPr>
            </a:br>
            <a:endParaRPr lang="ru-RU" sz="4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ABDCCD1-A1DB-4C33-B211-BB5D27A4BBE9}"/>
              </a:ext>
            </a:extLst>
          </p:cNvPr>
          <p:cNvSpPr>
            <a:spLocks noGrp="1"/>
          </p:cNvSpPr>
          <p:nvPr>
            <p:ph idx="1"/>
          </p:nvPr>
        </p:nvSpPr>
        <p:spPr>
          <a:xfrm>
            <a:off x="838199" y="1484026"/>
            <a:ext cx="10779177" cy="4707927"/>
          </a:xfrm>
        </p:spPr>
        <p:txBody>
          <a:bodyPr>
            <a:noAutofit/>
          </a:bodyPr>
          <a:lstStyle/>
          <a:p>
            <a:r>
              <a:rPr lang="ru-RU" sz="3200" b="1" dirty="0">
                <a:latin typeface="Times New Roman" panose="02020603050405020304" pitchFamily="18" charset="0"/>
                <a:cs typeface="Times New Roman" panose="02020603050405020304" pitchFamily="18" charset="0"/>
              </a:rPr>
              <a:t>Датчики можно дополнительно сконфигурировать, перед тем как запустить эксперимент. Для этого подключите необходимый </a:t>
            </a:r>
            <a:r>
              <a:rPr lang="ru-RU" sz="3200" b="1" dirty="0" err="1">
                <a:latin typeface="Times New Roman" panose="02020603050405020304" pitchFamily="18" charset="0"/>
                <a:cs typeface="Times New Roman" panose="02020603050405020304" pitchFamily="18" charset="0"/>
              </a:rPr>
              <a:t>мультидатчик</a:t>
            </a:r>
            <a:r>
              <a:rPr lang="ru-RU" sz="3200" b="1" dirty="0">
                <a:latin typeface="Times New Roman" panose="02020603050405020304" pitchFamily="18" charset="0"/>
                <a:cs typeface="Times New Roman" panose="02020603050405020304" pitchFamily="18" charset="0"/>
              </a:rPr>
              <a:t>. При этом в левой части экрана (панель меню) станет доступен перечень подключённых датчиков. Кликните на название датчика, для того чтобы отобразить его меню. В зависимости от датчика могут быть доступны различные возможности его конфигурации, также становится доступна краткая информация о датчике и особенностях его использования.</a:t>
            </a:r>
          </a:p>
        </p:txBody>
      </p:sp>
    </p:spTree>
    <p:extLst>
      <p:ext uri="{BB962C8B-B14F-4D97-AF65-F5344CB8AC3E}">
        <p14:creationId xmlns:p14="http://schemas.microsoft.com/office/powerpoint/2010/main" val="386186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F31B6F-92CE-463C-BBDC-2BA3C6B1A05B}"/>
              </a:ext>
            </a:extLst>
          </p:cNvPr>
          <p:cNvSpPr>
            <a:spLocks noGrp="1"/>
          </p:cNvSpPr>
          <p:nvPr>
            <p:ph type="title"/>
          </p:nvPr>
        </p:nvSpPr>
        <p:spPr>
          <a:xfrm>
            <a:off x="119921" y="365126"/>
            <a:ext cx="11827239" cy="834088"/>
          </a:xfrm>
        </p:spPr>
        <p:txBody>
          <a:bodyPr>
            <a:normAutofit/>
          </a:bodyPr>
          <a:lstStyle/>
          <a:p>
            <a:r>
              <a:rPr lang="ru-RU" sz="3200" b="1" dirty="0">
                <a:solidFill>
                  <a:srgbClr val="FF0000"/>
                </a:solidFill>
                <a:latin typeface="Times New Roman" panose="02020603050405020304" pitchFamily="18" charset="0"/>
                <a:cs typeface="Times New Roman" panose="02020603050405020304" pitchFamily="18" charset="0"/>
              </a:rPr>
              <a:t>Информация о датчике и особенностях его использования</a:t>
            </a:r>
          </a:p>
        </p:txBody>
      </p:sp>
      <p:pic>
        <p:nvPicPr>
          <p:cNvPr id="5" name="Объект 4">
            <a:extLst>
              <a:ext uri="{FF2B5EF4-FFF2-40B4-BE49-F238E27FC236}">
                <a16:creationId xmlns:a16="http://schemas.microsoft.com/office/drawing/2014/main" id="{DBDD26DB-6AD7-4F01-AB68-5D548F5F2014}"/>
              </a:ext>
            </a:extLst>
          </p:cNvPr>
          <p:cNvPicPr>
            <a:picLocks noGrp="1" noChangeAspect="1"/>
          </p:cNvPicPr>
          <p:nvPr>
            <p:ph idx="1"/>
          </p:nvPr>
        </p:nvPicPr>
        <p:blipFill>
          <a:blip r:embed="rId2"/>
          <a:stretch>
            <a:fillRect/>
          </a:stretch>
        </p:blipFill>
        <p:spPr>
          <a:xfrm>
            <a:off x="71124" y="884420"/>
            <a:ext cx="11876036" cy="5973579"/>
          </a:xfrm>
        </p:spPr>
      </p:pic>
    </p:spTree>
    <p:extLst>
      <p:ext uri="{BB962C8B-B14F-4D97-AF65-F5344CB8AC3E}">
        <p14:creationId xmlns:p14="http://schemas.microsoft.com/office/powerpoint/2010/main" val="238270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481077-9164-41E2-917B-F5995515F444}"/>
              </a:ext>
            </a:extLst>
          </p:cNvPr>
          <p:cNvSpPr>
            <a:spLocks noGrp="1"/>
          </p:cNvSpPr>
          <p:nvPr>
            <p:ph type="title"/>
          </p:nvPr>
        </p:nvSpPr>
        <p:spPr>
          <a:xfrm>
            <a:off x="838200" y="365125"/>
            <a:ext cx="10515600" cy="579255"/>
          </a:xfrm>
        </p:spPr>
        <p:txBody>
          <a:bodyPr>
            <a:normAutofit fontScale="90000"/>
          </a:bodyPr>
          <a:lstStyle/>
          <a:p>
            <a:pPr algn="ctr"/>
            <a:r>
              <a:rPr lang="ru-RU" sz="3600" b="1" dirty="0">
                <a:solidFill>
                  <a:srgbClr val="FF0000"/>
                </a:solidFill>
                <a:latin typeface="Times New Roman" panose="02020603050405020304" pitchFamily="18" charset="0"/>
                <a:cs typeface="Times New Roman" panose="02020603050405020304" pitchFamily="18" charset="0"/>
              </a:rPr>
              <a:t>Связка датчиков</a:t>
            </a:r>
            <a:br>
              <a:rPr lang="ru-RU" sz="3600" b="1" dirty="0">
                <a:solidFill>
                  <a:srgbClr val="FF0000"/>
                </a:solidFill>
                <a:latin typeface="Times New Roman" panose="02020603050405020304" pitchFamily="18" charset="0"/>
                <a:cs typeface="Times New Roman" panose="02020603050405020304" pitchFamily="18" charset="0"/>
              </a:rPr>
            </a:b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6963851-182D-4F84-A5FB-271E9F2128C2}"/>
              </a:ext>
            </a:extLst>
          </p:cNvPr>
          <p:cNvSpPr>
            <a:spLocks noGrp="1"/>
          </p:cNvSpPr>
          <p:nvPr>
            <p:ph idx="1"/>
          </p:nvPr>
        </p:nvSpPr>
        <p:spPr>
          <a:xfrm>
            <a:off x="149902" y="944380"/>
            <a:ext cx="11398770" cy="4351338"/>
          </a:xfrm>
        </p:spPr>
        <p:txBody>
          <a:bodyPr>
            <a:noAutofit/>
          </a:bodyPr>
          <a:lstStyle/>
          <a:p>
            <a:r>
              <a:rPr lang="ru-RU" sz="3200" b="1" dirty="0">
                <a:latin typeface="Times New Roman" panose="02020603050405020304" pitchFamily="18" charset="0"/>
                <a:cs typeface="Times New Roman" panose="02020603050405020304" pitchFamily="18" charset="0"/>
              </a:rPr>
              <a:t>По умолчанию в момент сбора данных каждый датчик имеет свой график.</a:t>
            </a:r>
          </a:p>
          <a:p>
            <a:r>
              <a:rPr lang="ru-RU" sz="3200" b="1" dirty="0">
                <a:latin typeface="Times New Roman" panose="02020603050405020304" pitchFamily="18" charset="0"/>
                <a:cs typeface="Times New Roman" panose="02020603050405020304" pitchFamily="18" charset="0"/>
              </a:rPr>
              <a:t>Пользователь может просматривать графики, переключаясь между датчиками. Однако на практике встречаются эксперименты, при проведении которых необходимо показать зависимость одного показания от другого на одном графике. Для этого в программе </a:t>
            </a:r>
            <a:r>
              <a:rPr lang="ru-RU" sz="3200" b="1" dirty="0" err="1">
                <a:latin typeface="Times New Roman" panose="02020603050405020304" pitchFamily="18" charset="0"/>
                <a:cs typeface="Times New Roman" panose="02020603050405020304" pitchFamily="18" charset="0"/>
              </a:rPr>
              <a:t>Releon</a:t>
            </a:r>
            <a:r>
              <a:rPr lang="ru-RU" sz="3200" b="1" dirty="0">
                <a:latin typeface="Times New Roman" panose="02020603050405020304" pitchFamily="18" charset="0"/>
                <a:cs typeface="Times New Roman" panose="02020603050405020304" pitchFamily="18" charset="0"/>
              </a:rPr>
              <a:t> Lite предусмотрен функционал связки датчиков. Для того чтобы её активировать,  необходимо в панели меню выбрать вкладку Связка датчиков и в рабочей области подключить датчики, которые должны отображаться на одном графике </a:t>
            </a:r>
          </a:p>
        </p:txBody>
      </p:sp>
    </p:spTree>
    <p:extLst>
      <p:ext uri="{BB962C8B-B14F-4D97-AF65-F5344CB8AC3E}">
        <p14:creationId xmlns:p14="http://schemas.microsoft.com/office/powerpoint/2010/main" val="542935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2CF1B2-BD00-4DFF-8C7A-B0828F888562}"/>
              </a:ext>
            </a:extLst>
          </p:cNvPr>
          <p:cNvSpPr>
            <a:spLocks noGrp="1"/>
          </p:cNvSpPr>
          <p:nvPr>
            <p:ph type="title"/>
          </p:nvPr>
        </p:nvSpPr>
        <p:spPr>
          <a:xfrm>
            <a:off x="209861" y="500061"/>
            <a:ext cx="11812249" cy="1325563"/>
          </a:xfrm>
        </p:spPr>
        <p:txBody>
          <a:bodyPr>
            <a:normAutofit fontScale="90000"/>
          </a:bodyPr>
          <a:lstStyle/>
          <a:p>
            <a:pPr algn="ctr"/>
            <a:r>
              <a:rPr lang="ru-RU" sz="3100" b="1" dirty="0">
                <a:solidFill>
                  <a:srgbClr val="FF0000"/>
                </a:solidFill>
                <a:latin typeface="Times New Roman" panose="02020603050405020304" pitchFamily="18" charset="0"/>
                <a:cs typeface="Times New Roman" panose="02020603050405020304" pitchFamily="18" charset="0"/>
              </a:rPr>
              <a:t>Использование вкладки Связка датчиков</a:t>
            </a:r>
            <a:br>
              <a:rPr lang="ru-RU" sz="3100" dirty="0">
                <a:latin typeface="Times New Roman" panose="02020603050405020304" pitchFamily="18" charset="0"/>
                <a:cs typeface="Times New Roman" panose="02020603050405020304" pitchFamily="18" charset="0"/>
              </a:rPr>
            </a:br>
            <a:r>
              <a:rPr lang="ru-RU" sz="3100" b="1" dirty="0">
                <a:solidFill>
                  <a:schemeClr val="tx1"/>
                </a:solidFill>
                <a:latin typeface="Times New Roman" panose="02020603050405020304" pitchFamily="18" charset="0"/>
                <a:cs typeface="Times New Roman" panose="02020603050405020304" pitchFamily="18" charset="0"/>
              </a:rPr>
              <a:t>После этого на экране сбора данных, помимо датчиков, будет доступна связка. При переключении на связку будет отображаться график со всеми выбранными в связке датчиками </a:t>
            </a:r>
          </a:p>
        </p:txBody>
      </p:sp>
      <p:pic>
        <p:nvPicPr>
          <p:cNvPr id="5" name="Объект 4">
            <a:extLst>
              <a:ext uri="{FF2B5EF4-FFF2-40B4-BE49-F238E27FC236}">
                <a16:creationId xmlns:a16="http://schemas.microsoft.com/office/drawing/2014/main" id="{DBEEFEFD-F534-491F-A431-FF81B5298AF1}"/>
              </a:ext>
            </a:extLst>
          </p:cNvPr>
          <p:cNvPicPr>
            <a:picLocks noGrp="1" noChangeAspect="1"/>
          </p:cNvPicPr>
          <p:nvPr>
            <p:ph idx="1"/>
          </p:nvPr>
        </p:nvPicPr>
        <p:blipFill>
          <a:blip r:embed="rId2"/>
          <a:stretch>
            <a:fillRect/>
          </a:stretch>
        </p:blipFill>
        <p:spPr>
          <a:xfrm>
            <a:off x="-314793" y="2295500"/>
            <a:ext cx="12336903" cy="4643484"/>
          </a:xfrm>
        </p:spPr>
      </p:pic>
    </p:spTree>
    <p:extLst>
      <p:ext uri="{BB962C8B-B14F-4D97-AF65-F5344CB8AC3E}">
        <p14:creationId xmlns:p14="http://schemas.microsoft.com/office/powerpoint/2010/main" val="883127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F87061-A978-40C9-8ED1-1E05C3D0E2C9}"/>
              </a:ext>
            </a:extLst>
          </p:cNvPr>
          <p:cNvSpPr>
            <a:spLocks noGrp="1"/>
          </p:cNvSpPr>
          <p:nvPr>
            <p:ph type="title"/>
          </p:nvPr>
        </p:nvSpPr>
        <p:spPr>
          <a:xfrm>
            <a:off x="838199" y="0"/>
            <a:ext cx="10515600" cy="1325563"/>
          </a:xfrm>
        </p:spPr>
        <p:txBody>
          <a:bodyPr>
            <a:normAutofit/>
          </a:bodyPr>
          <a:lstStyle/>
          <a:p>
            <a:r>
              <a:rPr lang="ru-RU" sz="3200" b="1" dirty="0">
                <a:solidFill>
                  <a:srgbClr val="FF0000"/>
                </a:solidFill>
                <a:latin typeface="Times New Roman" panose="02020603050405020304" pitchFamily="18" charset="0"/>
                <a:cs typeface="Times New Roman" panose="02020603050405020304" pitchFamily="18" charset="0"/>
              </a:rPr>
              <a:t>График со всеми выбранными в связке датчиками</a:t>
            </a:r>
          </a:p>
        </p:txBody>
      </p:sp>
      <p:pic>
        <p:nvPicPr>
          <p:cNvPr id="5" name="Объект 4">
            <a:extLst>
              <a:ext uri="{FF2B5EF4-FFF2-40B4-BE49-F238E27FC236}">
                <a16:creationId xmlns:a16="http://schemas.microsoft.com/office/drawing/2014/main" id="{23C9BF9C-5F05-4F58-8AAF-E7E8B7CDCF2E}"/>
              </a:ext>
            </a:extLst>
          </p:cNvPr>
          <p:cNvPicPr>
            <a:picLocks noGrp="1" noChangeAspect="1"/>
          </p:cNvPicPr>
          <p:nvPr>
            <p:ph idx="1"/>
          </p:nvPr>
        </p:nvPicPr>
        <p:blipFill>
          <a:blip r:embed="rId2"/>
          <a:stretch>
            <a:fillRect/>
          </a:stretch>
        </p:blipFill>
        <p:spPr>
          <a:xfrm>
            <a:off x="0" y="554612"/>
            <a:ext cx="12082072" cy="6303388"/>
          </a:xfrm>
        </p:spPr>
      </p:pic>
    </p:spTree>
    <p:extLst>
      <p:ext uri="{BB962C8B-B14F-4D97-AF65-F5344CB8AC3E}">
        <p14:creationId xmlns:p14="http://schemas.microsoft.com/office/powerpoint/2010/main" val="2860872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996F9-A25E-4392-A875-DC77DE5462EE}"/>
              </a:ext>
            </a:extLst>
          </p:cNvPr>
          <p:cNvSpPr>
            <a:spLocks noGrp="1"/>
          </p:cNvSpPr>
          <p:nvPr>
            <p:ph type="title"/>
          </p:nvPr>
        </p:nvSpPr>
        <p:spPr>
          <a:xfrm>
            <a:off x="314793" y="681037"/>
            <a:ext cx="11877207" cy="1325563"/>
          </a:xfrm>
        </p:spPr>
        <p:txBody>
          <a:bodyPr>
            <a:noAutofit/>
          </a:bodyPr>
          <a:lstStyle/>
          <a:p>
            <a:r>
              <a:rPr lang="ru-RU" sz="2800" b="1" dirty="0">
                <a:solidFill>
                  <a:srgbClr val="FF0000"/>
                </a:solidFill>
                <a:latin typeface="Times New Roman" panose="02020603050405020304" pitchFamily="18" charset="0"/>
                <a:cs typeface="Times New Roman" panose="02020603050405020304" pitchFamily="18" charset="0"/>
              </a:rPr>
              <a:t>Калибровка датчиков</a:t>
            </a:r>
            <a:br>
              <a:rPr lang="ru-RU" sz="2800" b="1" dirty="0">
                <a:solidFill>
                  <a:srgbClr val="FF0000"/>
                </a:solidFill>
                <a:latin typeface="Times New Roman" panose="02020603050405020304" pitchFamily="18" charset="0"/>
                <a:cs typeface="Times New Roman" panose="02020603050405020304" pitchFamily="18" charset="0"/>
              </a:rPr>
            </a:br>
            <a:br>
              <a:rPr lang="ru-RU" sz="2800" b="1" dirty="0">
                <a:latin typeface="Times New Roman" panose="02020603050405020304" pitchFamily="18" charset="0"/>
                <a:cs typeface="Times New Roman" panose="02020603050405020304" pitchFamily="18" charset="0"/>
              </a:rPr>
            </a:br>
            <a:r>
              <a:rPr lang="ru-RU" sz="2800" b="1" dirty="0">
                <a:solidFill>
                  <a:schemeClr val="tx1"/>
                </a:solidFill>
                <a:latin typeface="Times New Roman" panose="02020603050405020304" pitchFamily="18" charset="0"/>
                <a:cs typeface="Times New Roman" panose="02020603050405020304" pitchFamily="18" charset="0"/>
              </a:rPr>
              <a:t>Все цифровые датчики калибруют непосредственно на производстве. Калибровочные коэффициенты хранятся в памяти датчика. Иногда необходимо изменить калибровочные коэффициенты. Для этого в программе предусмотрен функционал калибровки датчиков.</a:t>
            </a:r>
          </a:p>
        </p:txBody>
      </p:sp>
      <p:sp>
        <p:nvSpPr>
          <p:cNvPr id="3" name="Объект 2">
            <a:extLst>
              <a:ext uri="{FF2B5EF4-FFF2-40B4-BE49-F238E27FC236}">
                <a16:creationId xmlns:a16="http://schemas.microsoft.com/office/drawing/2014/main" id="{B67B8708-1498-46F1-B992-64E51FE1FEB4}"/>
              </a:ext>
            </a:extLst>
          </p:cNvPr>
          <p:cNvSpPr>
            <a:spLocks noGrp="1"/>
          </p:cNvSpPr>
          <p:nvPr>
            <p:ph idx="1"/>
          </p:nvPr>
        </p:nvSpPr>
        <p:spPr>
          <a:xfrm>
            <a:off x="164893" y="3428999"/>
            <a:ext cx="11712314" cy="3106712"/>
          </a:xfrm>
        </p:spPr>
        <p:txBody>
          <a:bodyPr/>
          <a:lstStyle/>
          <a:p>
            <a:endParaRPr lang="ru-RU" dirty="0"/>
          </a:p>
          <a:p>
            <a:r>
              <a:rPr lang="ru-RU" sz="2400" b="1" dirty="0">
                <a:latin typeface="Times New Roman" panose="02020603050405020304" pitchFamily="18" charset="0"/>
                <a:cs typeface="Times New Roman" panose="02020603050405020304" pitchFamily="18" charset="0"/>
              </a:rPr>
              <a:t>Для запуска калибровки в панели меню необходимо выбрать вкладку Калибровка. В рабочей области будет представлен перечень датчиков, для которых можно произвести калибровку. Для выбора датчика нажмите кнопку Калибровать справа от названия датчика. Программа предложит ввести пароль. По умолчанию задан пароль 5102. После этого можно приступить к калибровке датчика.</a:t>
            </a:r>
          </a:p>
        </p:txBody>
      </p:sp>
    </p:spTree>
    <p:extLst>
      <p:ext uri="{BB962C8B-B14F-4D97-AF65-F5344CB8AC3E}">
        <p14:creationId xmlns:p14="http://schemas.microsoft.com/office/powerpoint/2010/main" val="1223687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D696AD-B119-4513-B3FE-81B115C2C649}"/>
              </a:ext>
            </a:extLst>
          </p:cNvPr>
          <p:cNvSpPr>
            <a:spLocks noGrp="1"/>
          </p:cNvSpPr>
          <p:nvPr>
            <p:ph type="title"/>
          </p:nvPr>
        </p:nvSpPr>
        <p:spPr>
          <a:xfrm>
            <a:off x="838199" y="164228"/>
            <a:ext cx="10515600" cy="714167"/>
          </a:xfrm>
        </p:spPr>
        <p:txBody>
          <a:bodyPr>
            <a:normAutofit/>
          </a:bodyPr>
          <a:lstStyle/>
          <a:p>
            <a:pPr algn="ctr"/>
            <a:r>
              <a:rPr lang="ru-RU" sz="4000" b="1" dirty="0">
                <a:solidFill>
                  <a:srgbClr val="FF0000"/>
                </a:solidFill>
                <a:latin typeface="Times New Roman" panose="02020603050405020304" pitchFamily="18" charset="0"/>
                <a:cs typeface="Times New Roman" panose="02020603050405020304" pitchFamily="18" charset="0"/>
              </a:rPr>
              <a:t>Калибровка датчика</a:t>
            </a:r>
          </a:p>
        </p:txBody>
      </p:sp>
      <p:pic>
        <p:nvPicPr>
          <p:cNvPr id="5" name="Объект 4">
            <a:extLst>
              <a:ext uri="{FF2B5EF4-FFF2-40B4-BE49-F238E27FC236}">
                <a16:creationId xmlns:a16="http://schemas.microsoft.com/office/drawing/2014/main" id="{E0B349E2-8D6A-4D6A-9E5C-00C162D9A75B}"/>
              </a:ext>
            </a:extLst>
          </p:cNvPr>
          <p:cNvPicPr>
            <a:picLocks noGrp="1" noChangeAspect="1"/>
          </p:cNvPicPr>
          <p:nvPr>
            <p:ph idx="1"/>
          </p:nvPr>
        </p:nvPicPr>
        <p:blipFill>
          <a:blip r:embed="rId2"/>
          <a:stretch>
            <a:fillRect/>
          </a:stretch>
        </p:blipFill>
        <p:spPr>
          <a:xfrm>
            <a:off x="0" y="878395"/>
            <a:ext cx="12192000" cy="6017753"/>
          </a:xfrm>
        </p:spPr>
      </p:pic>
    </p:spTree>
    <p:extLst>
      <p:ext uri="{BB962C8B-B14F-4D97-AF65-F5344CB8AC3E}">
        <p14:creationId xmlns:p14="http://schemas.microsoft.com/office/powerpoint/2010/main" val="3719982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42EDB8-E655-4C99-A7E5-DD31896ED044}"/>
              </a:ext>
            </a:extLst>
          </p:cNvPr>
          <p:cNvSpPr>
            <a:spLocks noGrp="1"/>
          </p:cNvSpPr>
          <p:nvPr>
            <p:ph type="title"/>
          </p:nvPr>
        </p:nvSpPr>
        <p:spPr>
          <a:xfrm>
            <a:off x="838200" y="365126"/>
            <a:ext cx="10515600" cy="684186"/>
          </a:xfrm>
        </p:spPr>
        <p:txBody>
          <a:bodyPr>
            <a:normAutofit/>
          </a:bodyPr>
          <a:lstStyle/>
          <a:p>
            <a:pPr algn="ctr"/>
            <a:r>
              <a:rPr lang="ru-RU" b="1" dirty="0">
                <a:solidFill>
                  <a:srgbClr val="FF0000"/>
                </a:solidFill>
                <a:latin typeface="Times New Roman" panose="02020603050405020304" pitchFamily="18" charset="0"/>
                <a:cs typeface="Times New Roman" panose="02020603050405020304" pitchFamily="18" charset="0"/>
              </a:rPr>
              <a:t>Калибровка датчика</a:t>
            </a:r>
          </a:p>
        </p:txBody>
      </p:sp>
      <p:sp>
        <p:nvSpPr>
          <p:cNvPr id="3" name="Объект 2">
            <a:extLst>
              <a:ext uri="{FF2B5EF4-FFF2-40B4-BE49-F238E27FC236}">
                <a16:creationId xmlns:a16="http://schemas.microsoft.com/office/drawing/2014/main" id="{A762B628-4EC8-437C-9CC2-789BF0DB4632}"/>
              </a:ext>
            </a:extLst>
          </p:cNvPr>
          <p:cNvSpPr>
            <a:spLocks noGrp="1"/>
          </p:cNvSpPr>
          <p:nvPr>
            <p:ph idx="1"/>
          </p:nvPr>
        </p:nvSpPr>
        <p:spPr>
          <a:xfrm>
            <a:off x="569626" y="865174"/>
            <a:ext cx="11338810" cy="5627700"/>
          </a:xfrm>
        </p:spPr>
        <p:txBody>
          <a:bodyPr>
            <a:noAutofit/>
          </a:bodyPr>
          <a:lstStyle/>
          <a:p>
            <a:r>
              <a:rPr lang="ru-RU" sz="2000" b="1" dirty="0">
                <a:latin typeface="Times New Roman" panose="02020603050405020304" pitchFamily="18" charset="0"/>
                <a:cs typeface="Times New Roman" panose="02020603050405020304" pitchFamily="18" charset="0"/>
              </a:rPr>
              <a:t>В поле Текущее показание отображается показание до ввода новых коэффициентов.</a:t>
            </a:r>
          </a:p>
          <a:p>
            <a:r>
              <a:rPr lang="ru-RU" sz="2000" b="1" dirty="0">
                <a:latin typeface="Times New Roman" panose="02020603050405020304" pitchFamily="18" charset="0"/>
                <a:cs typeface="Times New Roman" panose="02020603050405020304" pitchFamily="18" charset="0"/>
              </a:rPr>
              <a:t>Выберите количество шагов (коэффициентов) для точности калибровки. На первом шаге</a:t>
            </a:r>
          </a:p>
          <a:p>
            <a:r>
              <a:rPr lang="ru-RU" sz="2000" b="1" dirty="0">
                <a:latin typeface="Times New Roman" panose="02020603050405020304" pitchFamily="18" charset="0"/>
                <a:cs typeface="Times New Roman" panose="02020603050405020304" pitchFamily="18" charset="0"/>
              </a:rPr>
              <a:t>поместите датчик в необходимые условия и сравните его показания с показаниями других</a:t>
            </a:r>
          </a:p>
          <a:p>
            <a:r>
              <a:rPr lang="ru-RU" sz="2000" b="1" dirty="0">
                <a:latin typeface="Times New Roman" panose="02020603050405020304" pitchFamily="18" charset="0"/>
                <a:cs typeface="Times New Roman" panose="02020603050405020304" pitchFamily="18" charset="0"/>
              </a:rPr>
              <a:t>доступных приборов. Укажите в поле Введите число показание, которое должен сейчас</a:t>
            </a:r>
          </a:p>
          <a:p>
            <a:r>
              <a:rPr lang="ru-RU" sz="2000" b="1" dirty="0">
                <a:latin typeface="Times New Roman" panose="02020603050405020304" pitchFamily="18" charset="0"/>
                <a:cs typeface="Times New Roman" panose="02020603050405020304" pitchFamily="18" charset="0"/>
              </a:rPr>
              <a:t>отображать датчик. Слева от поля ввода в поле Показание будет отражено текущее</a:t>
            </a:r>
          </a:p>
          <a:p>
            <a:r>
              <a:rPr lang="ru-RU" sz="2000" b="1" dirty="0">
                <a:latin typeface="Times New Roman" panose="02020603050405020304" pitchFamily="18" charset="0"/>
                <a:cs typeface="Times New Roman" panose="02020603050405020304" pitchFamily="18" charset="0"/>
              </a:rPr>
              <a:t>показание. Для применения нажмите кнопку Применить. Можно изменить показание и</a:t>
            </a:r>
          </a:p>
          <a:p>
            <a:r>
              <a:rPr lang="ru-RU" sz="2000" b="1" dirty="0">
                <a:latin typeface="Times New Roman" panose="02020603050405020304" pitchFamily="18" charset="0"/>
                <a:cs typeface="Times New Roman" panose="02020603050405020304" pitchFamily="18" charset="0"/>
              </a:rPr>
              <a:t>повторно нажать Применить. Для перехода к следующему шагу нажмите Далее.</a:t>
            </a:r>
          </a:p>
          <a:p>
            <a:r>
              <a:rPr lang="ru-RU" sz="2000" b="1" dirty="0">
                <a:latin typeface="Times New Roman" panose="02020603050405020304" pitchFamily="18" charset="0"/>
                <a:cs typeface="Times New Roman" panose="02020603050405020304" pitchFamily="18" charset="0"/>
              </a:rPr>
              <a:t>Следующие шаги необходимо проходить по такому же алгоритму.</a:t>
            </a:r>
          </a:p>
        </p:txBody>
      </p:sp>
    </p:spTree>
    <p:extLst>
      <p:ext uri="{BB962C8B-B14F-4D97-AF65-F5344CB8AC3E}">
        <p14:creationId xmlns:p14="http://schemas.microsoft.com/office/powerpoint/2010/main" val="2374294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97ACC0-DF15-406A-A02B-F5A9C6100CAE}"/>
              </a:ext>
            </a:extLst>
          </p:cNvPr>
          <p:cNvSpPr>
            <a:spLocks noGrp="1"/>
          </p:cNvSpPr>
          <p:nvPr>
            <p:ph type="title"/>
          </p:nvPr>
        </p:nvSpPr>
        <p:spPr>
          <a:xfrm>
            <a:off x="838200" y="365126"/>
            <a:ext cx="10515600" cy="684186"/>
          </a:xfrm>
        </p:spPr>
        <p:txBody>
          <a:bodyPr>
            <a:normAutofit/>
          </a:bodyPr>
          <a:lstStyle/>
          <a:p>
            <a:endParaRPr lang="ru-RU" dirty="0"/>
          </a:p>
        </p:txBody>
      </p:sp>
      <p:sp>
        <p:nvSpPr>
          <p:cNvPr id="3" name="Объект 2">
            <a:extLst>
              <a:ext uri="{FF2B5EF4-FFF2-40B4-BE49-F238E27FC236}">
                <a16:creationId xmlns:a16="http://schemas.microsoft.com/office/drawing/2014/main" id="{6597FB93-327C-4030-98D5-25834E1B2693}"/>
              </a:ext>
            </a:extLst>
          </p:cNvPr>
          <p:cNvSpPr>
            <a:spLocks noGrp="1"/>
          </p:cNvSpPr>
          <p:nvPr>
            <p:ph idx="1"/>
          </p:nvPr>
        </p:nvSpPr>
        <p:spPr>
          <a:xfrm>
            <a:off x="838199" y="1184223"/>
            <a:ext cx="11183911" cy="5516380"/>
          </a:xfrm>
        </p:spPr>
        <p:txBody>
          <a:bodyPr>
            <a:normAutofit fontScale="92500"/>
          </a:bodyPr>
          <a:lstStyle/>
          <a:p>
            <a:r>
              <a:rPr lang="ru-RU" sz="2800" b="1" dirty="0">
                <a:latin typeface="Times New Roman" panose="02020603050405020304" pitchFamily="18" charset="0"/>
                <a:cs typeface="Times New Roman" panose="02020603050405020304" pitchFamily="18" charset="0"/>
              </a:rPr>
              <a:t>После того как будет сделан последний шаг, станут активны следующие элементы.</a:t>
            </a:r>
          </a:p>
          <a:p>
            <a:r>
              <a:rPr lang="ru-RU" sz="2800" b="1" dirty="0">
                <a:latin typeface="Times New Roman" panose="02020603050405020304" pitchFamily="18" charset="0"/>
                <a:cs typeface="Times New Roman" panose="02020603050405020304" pitchFamily="18" charset="0"/>
              </a:rPr>
              <a:t>Новое значение — поле, отображающее значение с учётом новых калибровочных коэффициентов (коэффициенты рассчитываются программой автоматически).</a:t>
            </a:r>
          </a:p>
          <a:p>
            <a:r>
              <a:rPr lang="ru-RU" sz="2800" b="1" dirty="0">
                <a:latin typeface="Times New Roman" panose="02020603050405020304" pitchFamily="18" charset="0"/>
                <a:cs typeface="Times New Roman" panose="02020603050405020304" pitchFamily="18" charset="0"/>
              </a:rPr>
              <a:t>Заново — сбросить все шаги и повторить калибровку датчика снова.</a:t>
            </a:r>
          </a:p>
          <a:p>
            <a:r>
              <a:rPr lang="ru-RU" sz="2800" b="1" dirty="0">
                <a:latin typeface="Times New Roman" panose="02020603050405020304" pitchFamily="18" charset="0"/>
                <a:cs typeface="Times New Roman" panose="02020603050405020304" pitchFamily="18" charset="0"/>
              </a:rPr>
              <a:t> Отменить — не применять новые калибровочные коэффициенты и закончить калибровку датчика.</a:t>
            </a:r>
          </a:p>
          <a:p>
            <a:r>
              <a:rPr lang="ru-RU" sz="2400" b="1" dirty="0">
                <a:latin typeface="Times New Roman" panose="02020603050405020304" pitchFamily="18" charset="0"/>
                <a:cs typeface="Times New Roman" panose="02020603050405020304" pitchFamily="18" charset="0"/>
              </a:rPr>
              <a:t> Сохранить — применить новые калибровочные коэффициенты датчика и закончить калибровку. При нажатии на кнопку Сохранить новые калибровочные коэффициенты будут записаны в память датчика, старые коэффициенты при этом будут полностью стёрты. Для того чтобы вернуться к заводским настройкам калибровки датчика, необходимо нажать на кнопку Сброс к заводским настройкам.</a:t>
            </a:r>
          </a:p>
          <a:p>
            <a:endParaRPr lang="ru-RU" dirty="0"/>
          </a:p>
        </p:txBody>
      </p:sp>
    </p:spTree>
    <p:extLst>
      <p:ext uri="{BB962C8B-B14F-4D97-AF65-F5344CB8AC3E}">
        <p14:creationId xmlns:p14="http://schemas.microsoft.com/office/powerpoint/2010/main" val="3894585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C3194A-CBBB-4E9F-954A-2FD9900F10E1}"/>
              </a:ext>
            </a:extLst>
          </p:cNvPr>
          <p:cNvSpPr>
            <a:spLocks noGrp="1"/>
          </p:cNvSpPr>
          <p:nvPr>
            <p:ph type="title"/>
          </p:nvPr>
        </p:nvSpPr>
        <p:spPr>
          <a:xfrm>
            <a:off x="838200" y="117217"/>
            <a:ext cx="10515600" cy="624226"/>
          </a:xfrm>
        </p:spPr>
        <p:txBody>
          <a:bodyPr>
            <a:normAutofit fontScale="90000"/>
          </a:bodyPr>
          <a:lstStyle/>
          <a:p>
            <a:pPr algn="ctr"/>
            <a:r>
              <a:rPr lang="ru-RU" sz="4000" b="1" dirty="0">
                <a:solidFill>
                  <a:srgbClr val="FF0000"/>
                </a:solidFill>
                <a:latin typeface="Times New Roman" panose="02020603050405020304" pitchFamily="18" charset="0"/>
                <a:cs typeface="Times New Roman" panose="02020603050405020304" pitchFamily="18" charset="0"/>
              </a:rPr>
              <a:t>Экран сбора данных </a:t>
            </a:r>
          </a:p>
        </p:txBody>
      </p:sp>
      <p:sp>
        <p:nvSpPr>
          <p:cNvPr id="3" name="Объект 2">
            <a:extLst>
              <a:ext uri="{FF2B5EF4-FFF2-40B4-BE49-F238E27FC236}">
                <a16:creationId xmlns:a16="http://schemas.microsoft.com/office/drawing/2014/main" id="{01DBFB57-AFD4-44BB-AE8C-52806917A227}"/>
              </a:ext>
            </a:extLst>
          </p:cNvPr>
          <p:cNvSpPr>
            <a:spLocks noGrp="1"/>
          </p:cNvSpPr>
          <p:nvPr>
            <p:ph idx="1"/>
          </p:nvPr>
        </p:nvSpPr>
        <p:spPr>
          <a:xfrm>
            <a:off x="392243" y="789431"/>
            <a:ext cx="11407514" cy="1271978"/>
          </a:xfrm>
        </p:spPr>
        <p:txBody>
          <a:bodyPr/>
          <a:lstStyle/>
          <a:p>
            <a:r>
              <a:rPr lang="ru-RU" dirty="0">
                <a:latin typeface="Times New Roman" panose="02020603050405020304" pitchFamily="18" charset="0"/>
                <a:cs typeface="Times New Roman" panose="02020603050405020304" pitchFamily="18" charset="0"/>
              </a:rPr>
              <a:t>После нажатия на кнопку Пуск программа </a:t>
            </a:r>
            <a:r>
              <a:rPr lang="ru-RU" dirty="0" err="1">
                <a:latin typeface="Times New Roman" panose="02020603050405020304" pitchFamily="18" charset="0"/>
                <a:cs typeface="Times New Roman" panose="02020603050405020304" pitchFamily="18" charset="0"/>
              </a:rPr>
              <a:t>Releon</a:t>
            </a:r>
            <a:r>
              <a:rPr lang="ru-RU" dirty="0">
                <a:latin typeface="Times New Roman" panose="02020603050405020304" pitchFamily="18" charset="0"/>
                <a:cs typeface="Times New Roman" panose="02020603050405020304" pitchFamily="18" charset="0"/>
              </a:rPr>
              <a:t> Lite переходит в режим сбора данных. Экран сбора данных состоит из панели показаний датчиков, графика и кнопок управления экспериментом</a:t>
            </a:r>
          </a:p>
        </p:txBody>
      </p:sp>
      <p:pic>
        <p:nvPicPr>
          <p:cNvPr id="5" name="Рисунок 4">
            <a:extLst>
              <a:ext uri="{FF2B5EF4-FFF2-40B4-BE49-F238E27FC236}">
                <a16:creationId xmlns:a16="http://schemas.microsoft.com/office/drawing/2014/main" id="{053E1DE5-2184-4993-8741-7CCDC0CE8C20}"/>
              </a:ext>
            </a:extLst>
          </p:cNvPr>
          <p:cNvPicPr>
            <a:picLocks noChangeAspect="1"/>
          </p:cNvPicPr>
          <p:nvPr/>
        </p:nvPicPr>
        <p:blipFill>
          <a:blip r:embed="rId2"/>
          <a:stretch>
            <a:fillRect/>
          </a:stretch>
        </p:blipFill>
        <p:spPr>
          <a:xfrm>
            <a:off x="-194872" y="2109397"/>
            <a:ext cx="12157023" cy="4857750"/>
          </a:xfrm>
          <a:prstGeom prst="rect">
            <a:avLst/>
          </a:prstGeom>
        </p:spPr>
      </p:pic>
    </p:spTree>
    <p:extLst>
      <p:ext uri="{BB962C8B-B14F-4D97-AF65-F5344CB8AC3E}">
        <p14:creationId xmlns:p14="http://schemas.microsoft.com/office/powerpoint/2010/main" val="277000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7C96C2-39C9-43BA-AF09-FA10183174AC}"/>
              </a:ext>
            </a:extLst>
          </p:cNvPr>
          <p:cNvSpPr txBox="1"/>
          <p:nvPr/>
        </p:nvSpPr>
        <p:spPr>
          <a:xfrm>
            <a:off x="534649" y="498664"/>
            <a:ext cx="11122702" cy="5016758"/>
          </a:xfrm>
          <a:prstGeom prst="rect">
            <a:avLst/>
          </a:prstGeom>
          <a:noFill/>
        </p:spPr>
        <p:txBody>
          <a:bodyPr wrap="square">
            <a:spAutoFit/>
          </a:bodyPr>
          <a:lstStyle/>
          <a:p>
            <a:r>
              <a:rPr lang="ru-RU" sz="3200" b="1" dirty="0">
                <a:latin typeface="Times New Roman" panose="02020603050405020304" pitchFamily="18" charset="0"/>
                <a:cs typeface="Times New Roman" panose="02020603050405020304" pitchFamily="18" charset="0"/>
              </a:rPr>
              <a:t>Цифровая лаборатория по физике — это комплект, состоящий из датчиков для измерения и регистрации различных параметров, интерфейса для сбора данных и программного обеспечения, визуализирующего экспериментальные данные на экране. </a:t>
            </a:r>
            <a:endParaRPr lang="en-US" sz="3200" b="1"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Мультидатчик</a:t>
            </a:r>
            <a:r>
              <a:rPr lang="ru-RU" sz="3200" b="1" dirty="0">
                <a:latin typeface="Times New Roman" panose="02020603050405020304" pitchFamily="18" charset="0"/>
                <a:cs typeface="Times New Roman" panose="02020603050405020304" pitchFamily="18" charset="0"/>
              </a:rPr>
              <a:t> — цифровое устройство, выполненное в виде платформы с многоканальным измерителем, который одновременно получает сигналы с различных встроенных датчиков, размещённых в едином корпусе устройства</a:t>
            </a:r>
            <a:r>
              <a:rPr lang="ru-RU" sz="3200" dirty="0"/>
              <a:t>.</a:t>
            </a:r>
          </a:p>
        </p:txBody>
      </p:sp>
    </p:spTree>
    <p:extLst>
      <p:ext uri="{BB962C8B-B14F-4D97-AF65-F5344CB8AC3E}">
        <p14:creationId xmlns:p14="http://schemas.microsoft.com/office/powerpoint/2010/main" val="3190643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807CB6-8B76-4F5A-BC1C-CF1AB316EE5B}"/>
              </a:ext>
            </a:extLst>
          </p:cNvPr>
          <p:cNvSpPr>
            <a:spLocks noGrp="1"/>
          </p:cNvSpPr>
          <p:nvPr>
            <p:ph type="title"/>
          </p:nvPr>
        </p:nvSpPr>
        <p:spPr>
          <a:xfrm>
            <a:off x="838199" y="365125"/>
            <a:ext cx="11138941" cy="1325563"/>
          </a:xfrm>
        </p:spPr>
        <p:txBody>
          <a:bodyPr>
            <a:noAutofit/>
          </a:bodyPr>
          <a:lstStyle/>
          <a:p>
            <a:pPr algn="ctr"/>
            <a:r>
              <a:rPr lang="ru-RU" sz="3200" b="1" dirty="0">
                <a:solidFill>
                  <a:srgbClr val="FF0000"/>
                </a:solidFill>
                <a:latin typeface="Times New Roman" panose="02020603050405020304" pitchFamily="18" charset="0"/>
                <a:cs typeface="Times New Roman" panose="02020603050405020304" pitchFamily="18" charset="0"/>
              </a:rPr>
              <a:t>Активный датчик (график которого демонстрируется в текущий момент) подсвечивается красным цветом </a:t>
            </a:r>
          </a:p>
        </p:txBody>
      </p:sp>
      <p:sp>
        <p:nvSpPr>
          <p:cNvPr id="3" name="Объект 2">
            <a:extLst>
              <a:ext uri="{FF2B5EF4-FFF2-40B4-BE49-F238E27FC236}">
                <a16:creationId xmlns:a16="http://schemas.microsoft.com/office/drawing/2014/main" id="{8F909176-D4EA-4545-9B48-D2FFB4594F2E}"/>
              </a:ext>
            </a:extLst>
          </p:cNvPr>
          <p:cNvSpPr>
            <a:spLocks noGrp="1"/>
          </p:cNvSpPr>
          <p:nvPr>
            <p:ph idx="1"/>
          </p:nvPr>
        </p:nvSpPr>
        <p:spPr>
          <a:xfrm>
            <a:off x="959370" y="1499016"/>
            <a:ext cx="11017770" cy="794479"/>
          </a:xfrm>
        </p:spPr>
        <p:txBody>
          <a:bodyPr>
            <a:normAutofit/>
          </a:bodyPr>
          <a:lstStyle/>
          <a:p>
            <a:pPr marL="0" indent="0">
              <a:buNone/>
            </a:pPr>
            <a:r>
              <a:rPr lang="ru-RU" i="1" dirty="0">
                <a:latin typeface="Times New Roman" panose="02020603050405020304" pitchFamily="18" charset="0"/>
                <a:cs typeface="Times New Roman" panose="02020603050405020304" pitchFamily="18" charset="0"/>
              </a:rPr>
              <a:t>Активный датчик                                 Управление видимым диапазоном</a:t>
            </a:r>
          </a:p>
          <a:p>
            <a:endParaRPr lang="ru-RU" dirty="0"/>
          </a:p>
        </p:txBody>
      </p:sp>
      <p:pic>
        <p:nvPicPr>
          <p:cNvPr id="5" name="Рисунок 4">
            <a:extLst>
              <a:ext uri="{FF2B5EF4-FFF2-40B4-BE49-F238E27FC236}">
                <a16:creationId xmlns:a16="http://schemas.microsoft.com/office/drawing/2014/main" id="{C15A1913-75BB-475D-B57E-C94085E5A570}"/>
              </a:ext>
            </a:extLst>
          </p:cNvPr>
          <p:cNvPicPr>
            <a:picLocks noChangeAspect="1"/>
          </p:cNvPicPr>
          <p:nvPr/>
        </p:nvPicPr>
        <p:blipFill>
          <a:blip r:embed="rId2"/>
          <a:stretch>
            <a:fillRect/>
          </a:stretch>
        </p:blipFill>
        <p:spPr>
          <a:xfrm>
            <a:off x="838198" y="2162968"/>
            <a:ext cx="3029263" cy="4695031"/>
          </a:xfrm>
          <a:prstGeom prst="rect">
            <a:avLst/>
          </a:prstGeom>
        </p:spPr>
      </p:pic>
      <p:pic>
        <p:nvPicPr>
          <p:cNvPr id="7" name="Рисунок 6">
            <a:extLst>
              <a:ext uri="{FF2B5EF4-FFF2-40B4-BE49-F238E27FC236}">
                <a16:creationId xmlns:a16="http://schemas.microsoft.com/office/drawing/2014/main" id="{1E3551E0-FA74-49E1-9528-75C1B99FE48C}"/>
              </a:ext>
            </a:extLst>
          </p:cNvPr>
          <p:cNvPicPr>
            <a:picLocks noChangeAspect="1"/>
          </p:cNvPicPr>
          <p:nvPr/>
        </p:nvPicPr>
        <p:blipFill>
          <a:blip r:embed="rId3"/>
          <a:stretch>
            <a:fillRect/>
          </a:stretch>
        </p:blipFill>
        <p:spPr>
          <a:xfrm>
            <a:off x="8258881" y="2162968"/>
            <a:ext cx="3343506" cy="4695031"/>
          </a:xfrm>
          <a:prstGeom prst="rect">
            <a:avLst/>
          </a:prstGeom>
        </p:spPr>
      </p:pic>
    </p:spTree>
    <p:extLst>
      <p:ext uri="{BB962C8B-B14F-4D97-AF65-F5344CB8AC3E}">
        <p14:creationId xmlns:p14="http://schemas.microsoft.com/office/powerpoint/2010/main" val="4277568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6831B6-59CE-4143-9214-F7A9233164DE}"/>
              </a:ext>
            </a:extLst>
          </p:cNvPr>
          <p:cNvSpPr>
            <a:spLocks noGrp="1"/>
          </p:cNvSpPr>
          <p:nvPr>
            <p:ph type="title"/>
          </p:nvPr>
        </p:nvSpPr>
        <p:spPr>
          <a:xfrm>
            <a:off x="838200" y="365125"/>
            <a:ext cx="10854128" cy="1223832"/>
          </a:xfrm>
        </p:spPr>
        <p:txBody>
          <a:bodyPr>
            <a:noAutofit/>
          </a:bodyPr>
          <a:lstStyle/>
          <a:p>
            <a:pPr algn="ctr"/>
            <a:r>
              <a:rPr lang="ru-RU" sz="3200" b="1" dirty="0">
                <a:solidFill>
                  <a:srgbClr val="FF0000"/>
                </a:solidFill>
                <a:latin typeface="Times New Roman" panose="02020603050405020304" pitchFamily="18" charset="0"/>
                <a:cs typeface="Times New Roman" panose="02020603050405020304" pitchFamily="18" charset="0"/>
              </a:rPr>
              <a:t>В режиме паузы доступны следующие дополнительные возможности по работе с графиком:</a:t>
            </a:r>
            <a:br>
              <a:rPr lang="ru-RU" sz="3200" b="1" dirty="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6AE72DE-4810-4CCF-BE5E-A1958D00FA05}"/>
              </a:ext>
            </a:extLst>
          </p:cNvPr>
          <p:cNvSpPr>
            <a:spLocks noGrp="1"/>
          </p:cNvSpPr>
          <p:nvPr>
            <p:ph idx="1"/>
          </p:nvPr>
        </p:nvSpPr>
        <p:spPr>
          <a:xfrm>
            <a:off x="838200" y="1289154"/>
            <a:ext cx="11004030" cy="5426439"/>
          </a:xfrm>
        </p:spPr>
        <p:txBody>
          <a:bodyPr>
            <a:normAutofit fontScale="47500" lnSpcReduction="20000"/>
          </a:bodyPr>
          <a:lstStyle/>
          <a:p>
            <a:r>
              <a:rPr lang="ru-RU" dirty="0"/>
              <a:t> </a:t>
            </a:r>
            <a:r>
              <a:rPr lang="ru-RU" sz="5100" b="1" dirty="0">
                <a:latin typeface="Times New Roman" panose="02020603050405020304" pitchFamily="18" charset="0"/>
                <a:cs typeface="Times New Roman" panose="02020603050405020304" pitchFamily="18" charset="0"/>
              </a:rPr>
              <a:t>Перемещение видимого диапазона — для этого необходимо удерживать левую кнопку мыши и вести курсор мыши в нужную сторону;</a:t>
            </a:r>
          </a:p>
          <a:p>
            <a:r>
              <a:rPr lang="ru-RU" sz="5100" b="1" dirty="0">
                <a:latin typeface="Times New Roman" panose="02020603050405020304" pitchFamily="18" charset="0"/>
                <a:cs typeface="Times New Roman" panose="02020603050405020304" pitchFamily="18" charset="0"/>
              </a:rPr>
              <a:t>Выбор части графика для увеличения — необходимо удерживать кнопку Ctrl на клавиатуре и левую кнопку мыши, а затем перемещением курсора мыши выделить необходимую область на графике;</a:t>
            </a:r>
          </a:p>
          <a:p>
            <a:r>
              <a:rPr lang="ru-RU" sz="5100" b="1" dirty="0">
                <a:latin typeface="Times New Roman" panose="02020603050405020304" pitchFamily="18" charset="0"/>
                <a:cs typeface="Times New Roman" panose="02020603050405020304" pitchFamily="18" charset="0"/>
              </a:rPr>
              <a:t>Изменение масштаба — необходима прокрутка колеса мыши; при изменении масштаба по одной оси следует использовать колесо мыши, когда курсор мыши находится над нужной осью;</a:t>
            </a:r>
          </a:p>
          <a:p>
            <a:r>
              <a:rPr lang="ru-RU" sz="5100" b="1" dirty="0">
                <a:latin typeface="Times New Roman" panose="02020603050405020304" pitchFamily="18" charset="0"/>
                <a:cs typeface="Times New Roman" panose="02020603050405020304" pitchFamily="18" charset="0"/>
              </a:rPr>
              <a:t> Просмотр полного графика измеренных величин — необходимо кликнуть правой</a:t>
            </a:r>
          </a:p>
          <a:p>
            <a:pPr marL="0" indent="0">
              <a:buNone/>
            </a:pPr>
            <a:r>
              <a:rPr lang="ru-RU" sz="5100" b="1" dirty="0">
                <a:latin typeface="Times New Roman" panose="02020603050405020304" pitchFamily="18" charset="0"/>
                <a:cs typeface="Times New Roman" panose="02020603050405020304" pitchFamily="18" charset="0"/>
              </a:rPr>
              <a:t> кнопкой мыши на графике, чтобы появилось подменю графика и выбрать Сбросить масштаб;</a:t>
            </a:r>
          </a:p>
          <a:p>
            <a:r>
              <a:rPr lang="ru-RU" sz="5100" b="1" dirty="0">
                <a:latin typeface="Times New Roman" panose="02020603050405020304" pitchFamily="18" charset="0"/>
                <a:cs typeface="Times New Roman" panose="02020603050405020304" pitchFamily="18" charset="0"/>
              </a:rPr>
              <a:t>Управление режимом графика — необходимо кликнуть правой кнопкой мыши на графике, чтобы появилось подменю графика, и выбрать Режим графика, а далее — один из предложенных вариантов .</a:t>
            </a:r>
          </a:p>
        </p:txBody>
      </p:sp>
    </p:spTree>
    <p:extLst>
      <p:ext uri="{BB962C8B-B14F-4D97-AF65-F5344CB8AC3E}">
        <p14:creationId xmlns:p14="http://schemas.microsoft.com/office/powerpoint/2010/main" val="2506873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09B800-D4AF-4C79-BC04-77641AE9DFE2}"/>
              </a:ext>
            </a:extLst>
          </p:cNvPr>
          <p:cNvSpPr>
            <a:spLocks noGrp="1"/>
          </p:cNvSpPr>
          <p:nvPr>
            <p:ph type="title"/>
          </p:nvPr>
        </p:nvSpPr>
        <p:spPr>
          <a:xfrm>
            <a:off x="838200" y="1"/>
            <a:ext cx="10515600" cy="1066408"/>
          </a:xfrm>
        </p:spPr>
        <p:txBody>
          <a:bodyPr>
            <a:normAutofit/>
          </a:bodyPr>
          <a:lstStyle/>
          <a:p>
            <a:pPr algn="ctr"/>
            <a:r>
              <a:rPr lang="ru-RU" sz="3200" b="1" dirty="0">
                <a:solidFill>
                  <a:srgbClr val="FF0000"/>
                </a:solidFill>
                <a:latin typeface="Times New Roman" panose="02020603050405020304" pitchFamily="18" charset="0"/>
                <a:cs typeface="Times New Roman" panose="02020603050405020304" pitchFamily="18" charset="0"/>
              </a:rPr>
              <a:t>Управление режимом графика</a:t>
            </a:r>
          </a:p>
        </p:txBody>
      </p:sp>
      <p:sp>
        <p:nvSpPr>
          <p:cNvPr id="9" name="Объект 8">
            <a:extLst>
              <a:ext uri="{FF2B5EF4-FFF2-40B4-BE49-F238E27FC236}">
                <a16:creationId xmlns:a16="http://schemas.microsoft.com/office/drawing/2014/main" id="{12F6F231-F935-4865-8942-30012226CDE5}"/>
              </a:ext>
            </a:extLst>
          </p:cNvPr>
          <p:cNvSpPr>
            <a:spLocks noGrp="1"/>
          </p:cNvSpPr>
          <p:nvPr>
            <p:ph idx="1"/>
          </p:nvPr>
        </p:nvSpPr>
        <p:spPr/>
        <p:txBody>
          <a:bodyPr/>
          <a:lstStyle/>
          <a:p>
            <a:endParaRPr lang="ru-RU" dirty="0"/>
          </a:p>
        </p:txBody>
      </p:sp>
      <p:pic>
        <p:nvPicPr>
          <p:cNvPr id="7" name="Рисунок 6">
            <a:extLst>
              <a:ext uri="{FF2B5EF4-FFF2-40B4-BE49-F238E27FC236}">
                <a16:creationId xmlns:a16="http://schemas.microsoft.com/office/drawing/2014/main" id="{03EFB574-1185-4496-8753-D92C1252B37E}"/>
              </a:ext>
            </a:extLst>
          </p:cNvPr>
          <p:cNvPicPr>
            <a:picLocks noChangeAspect="1"/>
          </p:cNvPicPr>
          <p:nvPr/>
        </p:nvPicPr>
        <p:blipFill>
          <a:blip r:embed="rId2"/>
          <a:stretch>
            <a:fillRect/>
          </a:stretch>
        </p:blipFill>
        <p:spPr>
          <a:xfrm>
            <a:off x="0" y="944380"/>
            <a:ext cx="12192000" cy="4847211"/>
          </a:xfrm>
          <a:prstGeom prst="rect">
            <a:avLst/>
          </a:prstGeom>
        </p:spPr>
      </p:pic>
    </p:spTree>
    <p:extLst>
      <p:ext uri="{BB962C8B-B14F-4D97-AF65-F5344CB8AC3E}">
        <p14:creationId xmlns:p14="http://schemas.microsoft.com/office/powerpoint/2010/main" val="2355811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9BADFE-9668-4DC0-B94A-FF6D671715CF}"/>
              </a:ext>
            </a:extLst>
          </p:cNvPr>
          <p:cNvSpPr>
            <a:spLocks noGrp="1"/>
          </p:cNvSpPr>
          <p:nvPr>
            <p:ph type="title"/>
          </p:nvPr>
        </p:nvSpPr>
        <p:spPr>
          <a:xfrm>
            <a:off x="838200" y="365126"/>
            <a:ext cx="10824148" cy="849078"/>
          </a:xfrm>
        </p:spPr>
        <p:txBody>
          <a:bodyPr>
            <a:normAutofit/>
          </a:bodyPr>
          <a:lstStyle/>
          <a:p>
            <a:r>
              <a:rPr lang="ru-RU" sz="4000" b="1" dirty="0">
                <a:solidFill>
                  <a:srgbClr val="FF0000"/>
                </a:solidFill>
                <a:latin typeface="Times New Roman" panose="02020603050405020304" pitchFamily="18" charset="0"/>
                <a:cs typeface="Times New Roman" panose="02020603050405020304" pitchFamily="18" charset="0"/>
              </a:rPr>
              <a:t>Переключение режима отображения данных</a:t>
            </a:r>
          </a:p>
        </p:txBody>
      </p:sp>
      <p:pic>
        <p:nvPicPr>
          <p:cNvPr id="3" name="Рисунок 2">
            <a:extLst>
              <a:ext uri="{FF2B5EF4-FFF2-40B4-BE49-F238E27FC236}">
                <a16:creationId xmlns:a16="http://schemas.microsoft.com/office/drawing/2014/main" id="{A6BF1ACB-91CF-4A0A-B4AB-311ECE3A186B}"/>
              </a:ext>
            </a:extLst>
          </p:cNvPr>
          <p:cNvPicPr>
            <a:picLocks noChangeAspect="1"/>
          </p:cNvPicPr>
          <p:nvPr/>
        </p:nvPicPr>
        <p:blipFill>
          <a:blip r:embed="rId2"/>
          <a:stretch>
            <a:fillRect/>
          </a:stretch>
        </p:blipFill>
        <p:spPr>
          <a:xfrm>
            <a:off x="164892" y="5194313"/>
            <a:ext cx="11670751" cy="1663687"/>
          </a:xfrm>
          <a:prstGeom prst="rect">
            <a:avLst/>
          </a:prstGeom>
        </p:spPr>
      </p:pic>
      <p:sp>
        <p:nvSpPr>
          <p:cNvPr id="5" name="TextBox 4">
            <a:extLst>
              <a:ext uri="{FF2B5EF4-FFF2-40B4-BE49-F238E27FC236}">
                <a16:creationId xmlns:a16="http://schemas.microsoft.com/office/drawing/2014/main" id="{1F84AE0C-EAAE-4592-B5EE-A7F5C81101EE}"/>
              </a:ext>
            </a:extLst>
          </p:cNvPr>
          <p:cNvSpPr txBox="1"/>
          <p:nvPr/>
        </p:nvSpPr>
        <p:spPr>
          <a:xfrm>
            <a:off x="808220" y="1297289"/>
            <a:ext cx="11198901" cy="3539430"/>
          </a:xfrm>
          <a:prstGeom prst="rect">
            <a:avLst/>
          </a:prstGeom>
          <a:noFill/>
        </p:spPr>
        <p:txBody>
          <a:bodyPr wrap="square">
            <a:spAutoFit/>
          </a:bodyPr>
          <a:lstStyle/>
          <a:p>
            <a:r>
              <a:rPr lang="ru-RU" sz="2800" b="1" dirty="0">
                <a:latin typeface="Times New Roman" panose="02020603050405020304" pitchFamily="18" charset="0"/>
                <a:cs typeface="Times New Roman" panose="02020603050405020304" pitchFamily="18" charset="0"/>
              </a:rPr>
              <a:t>При использовании кнопок управления доступны следующие действия:</a:t>
            </a:r>
          </a:p>
          <a:p>
            <a:r>
              <a:rPr lang="ru-RU" sz="2800" b="1" dirty="0">
                <a:latin typeface="Times New Roman" panose="02020603050405020304" pitchFamily="18" charset="0"/>
                <a:cs typeface="Times New Roman" panose="02020603050405020304" pitchFamily="18" charset="0"/>
              </a:rPr>
              <a:t>• Пуск/Пауза — для запуска и приостановки эксперимента.</a:t>
            </a:r>
          </a:p>
          <a:p>
            <a:r>
              <a:rPr lang="ru-RU" sz="2800" b="1" dirty="0">
                <a:latin typeface="Times New Roman" panose="02020603050405020304" pitchFamily="18" charset="0"/>
                <a:cs typeface="Times New Roman" panose="02020603050405020304" pitchFamily="18" charset="0"/>
              </a:rPr>
              <a:t>• Обновить — для сброса эксперимента и всех измеренных значений.</a:t>
            </a:r>
          </a:p>
          <a:p>
            <a:r>
              <a:rPr lang="ru-RU" sz="2800" b="1" dirty="0">
                <a:latin typeface="Times New Roman" panose="02020603050405020304" pitchFamily="18" charset="0"/>
                <a:cs typeface="Times New Roman" panose="02020603050405020304" pitchFamily="18" charset="0"/>
              </a:rPr>
              <a:t>• Excel — для выгрузки данных в формат табличного редактора.</a:t>
            </a:r>
          </a:p>
          <a:p>
            <a:r>
              <a:rPr lang="ru-RU" sz="2800" b="1" dirty="0">
                <a:latin typeface="Times New Roman" panose="02020603050405020304" pitchFamily="18" charset="0"/>
                <a:cs typeface="Times New Roman" panose="02020603050405020304" pitchFamily="18" charset="0"/>
              </a:rPr>
              <a:t>• Таблица/График — для переключения режима отображения данных</a:t>
            </a:r>
          </a:p>
        </p:txBody>
      </p:sp>
    </p:spTree>
    <p:extLst>
      <p:ext uri="{BB962C8B-B14F-4D97-AF65-F5344CB8AC3E}">
        <p14:creationId xmlns:p14="http://schemas.microsoft.com/office/powerpoint/2010/main" val="1672983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685525-4547-4C73-A81A-31097C12A0C1}"/>
              </a:ext>
            </a:extLst>
          </p:cNvPr>
          <p:cNvSpPr txBox="1"/>
          <p:nvPr/>
        </p:nvSpPr>
        <p:spPr>
          <a:xfrm>
            <a:off x="961869" y="366623"/>
            <a:ext cx="10268262" cy="6124754"/>
          </a:xfrm>
          <a:prstGeom prst="rect">
            <a:avLst/>
          </a:prstGeom>
          <a:noFill/>
        </p:spPr>
        <p:txBody>
          <a:bodyPr wrap="square">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1 этап </a:t>
            </a:r>
            <a:endParaRPr lang="en-US" sz="2800" b="1" dirty="0">
              <a:solidFill>
                <a:srgbClr val="FF0000"/>
              </a:solidFill>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Перед выполнением лабораторной работы с новым цифровым оборудованием обучающиеся получают общий сценарий выполнения лабораторного эксперимента в котором определены цели и задачи, а также сформулирован ход выполнения работы </a:t>
            </a:r>
            <a:endParaRPr lang="en-US" sz="28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В зависимости от подготовки учащихся варьируется число проводимых измерений и проведение дополнительных этапов работы, используемых для расчета необходимых величин или оценки погрешностей эксперимента </a:t>
            </a:r>
            <a:endParaRPr lang="en-US" sz="28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Сценарий для проведения лабораторной работы — это алгоритм, который обязательно приведет исполнителя к конечному результату при условии правильного исполнения каждого его пункта</a:t>
            </a:r>
          </a:p>
        </p:txBody>
      </p:sp>
    </p:spTree>
    <p:extLst>
      <p:ext uri="{BB962C8B-B14F-4D97-AF65-F5344CB8AC3E}">
        <p14:creationId xmlns:p14="http://schemas.microsoft.com/office/powerpoint/2010/main" val="2398689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0B1014-087D-4EBE-A25C-E14B449DD351}"/>
              </a:ext>
            </a:extLst>
          </p:cNvPr>
          <p:cNvSpPr txBox="1"/>
          <p:nvPr/>
        </p:nvSpPr>
        <p:spPr>
          <a:xfrm>
            <a:off x="884420" y="464696"/>
            <a:ext cx="11062741" cy="5693866"/>
          </a:xfrm>
          <a:prstGeom prst="rect">
            <a:avLst/>
          </a:prstGeom>
          <a:noFill/>
        </p:spPr>
        <p:txBody>
          <a:bodyPr wrap="square">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2 этап </a:t>
            </a:r>
            <a:endParaRPr lang="en-US" sz="2800" b="1" dirty="0">
              <a:solidFill>
                <a:srgbClr val="FF0000"/>
              </a:solidFill>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Введение в лабораторный практикум проблемной технологии </a:t>
            </a:r>
            <a:endParaRPr lang="en-US" sz="28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Учитель проводит обучаемого по пути, по которому шел исследователь. Он может помочь ученику открыть то, что уже открыто, и это открытие будет продуктом мыслительной деятельности ученика </a:t>
            </a:r>
            <a:endParaRPr lang="en-US" sz="28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Необходимо создать проблемную ситуацию </a:t>
            </a:r>
            <a:endParaRPr lang="en-US" sz="28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Проблемная ситуация — это совокупность условий, мотивирующих деятельность ребенка на решение учебной проблемы </a:t>
            </a:r>
            <a:endParaRPr lang="en-US" sz="28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Формирование групп, внутри которых идет первичное обсуждение проблемы </a:t>
            </a:r>
            <a:endParaRPr lang="en-US" sz="28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Участие всех в обсуждении этой проблемы</a:t>
            </a:r>
          </a:p>
        </p:txBody>
      </p:sp>
    </p:spTree>
    <p:extLst>
      <p:ext uri="{BB962C8B-B14F-4D97-AF65-F5344CB8AC3E}">
        <p14:creationId xmlns:p14="http://schemas.microsoft.com/office/powerpoint/2010/main" val="4273435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FDB6CB-E346-4570-A66D-AEB09EFBCA66}"/>
              </a:ext>
            </a:extLst>
          </p:cNvPr>
          <p:cNvSpPr txBox="1"/>
          <p:nvPr/>
        </p:nvSpPr>
        <p:spPr>
          <a:xfrm>
            <a:off x="794480" y="302359"/>
            <a:ext cx="11397520" cy="6555641"/>
          </a:xfrm>
          <a:prstGeom prst="rect">
            <a:avLst/>
          </a:prstGeom>
          <a:noFill/>
        </p:spPr>
        <p:txBody>
          <a:bodyPr wrap="square">
            <a:spAutoFit/>
          </a:bodyPr>
          <a:lstStyle/>
          <a:p>
            <a:r>
              <a:rPr lang="ru-RU" sz="2800" b="1" dirty="0">
                <a:latin typeface="Times New Roman" panose="02020603050405020304" pitchFamily="18" charset="0"/>
                <a:cs typeface="Times New Roman" panose="02020603050405020304" pitchFamily="18" charset="0"/>
              </a:rPr>
              <a:t>• Эксперименты предполагают заполнение таблицы регистрации данных и др., которые в программе цифрового оборудования формируются автоматически</a:t>
            </a:r>
            <a:endParaRPr lang="en-US" sz="28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 Оценив корректность полученных данных, на основе таблицы регистрации составляется график зависимости физических величин, который также можно построить с помощью программного обеспечения цифровой лаборатории </a:t>
            </a:r>
            <a:endParaRPr lang="en-US" sz="28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По готовым таблицам данных и графикам можно составить отчет о проведении работы и вывод </a:t>
            </a:r>
            <a:endParaRPr lang="en-US" sz="28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В выводе эксперимента обучающиеся анализируют выполнение целей и задач работы, оценивают погрешность полученных результатов</a:t>
            </a:r>
            <a:endParaRPr lang="en-US" sz="28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 Программа цифровой лаборатории предлагает оценить погрешность полученных экспериментальных данных на основе статистических способов</a:t>
            </a:r>
          </a:p>
        </p:txBody>
      </p:sp>
    </p:spTree>
    <p:extLst>
      <p:ext uri="{BB962C8B-B14F-4D97-AF65-F5344CB8AC3E}">
        <p14:creationId xmlns:p14="http://schemas.microsoft.com/office/powerpoint/2010/main" val="3182355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67AD43-FFE4-4A2E-9FDB-4CD64943EA93}"/>
              </a:ext>
            </a:extLst>
          </p:cNvPr>
          <p:cNvSpPr txBox="1"/>
          <p:nvPr/>
        </p:nvSpPr>
        <p:spPr>
          <a:xfrm>
            <a:off x="359764" y="332098"/>
            <a:ext cx="11692328" cy="5293757"/>
          </a:xfrm>
          <a:prstGeom prst="rect">
            <a:avLst/>
          </a:prstGeom>
          <a:noFill/>
        </p:spPr>
        <p:txBody>
          <a:bodyPr wrap="square">
            <a:spAutoFit/>
          </a:bodyPr>
          <a:lstStyle/>
          <a:p>
            <a:r>
              <a:rPr lang="ru-RU" sz="2600" b="1" dirty="0">
                <a:latin typeface="Times New Roman" panose="02020603050405020304" pitchFamily="18" charset="0"/>
                <a:cs typeface="Times New Roman" panose="02020603050405020304" pitchFamily="18" charset="0"/>
              </a:rPr>
              <a:t>В процессе формирования экспериментальных умений по физике учащийся</a:t>
            </a:r>
          </a:p>
          <a:p>
            <a:r>
              <a:rPr lang="ru-RU" sz="2600" b="1" dirty="0">
                <a:latin typeface="Times New Roman" panose="02020603050405020304" pitchFamily="18" charset="0"/>
                <a:cs typeface="Times New Roman" panose="02020603050405020304" pitchFamily="18" charset="0"/>
              </a:rPr>
              <a:t>учится представлять информацию об исследовании в четырёх видах:</a:t>
            </a:r>
          </a:p>
          <a:p>
            <a:r>
              <a:rPr lang="ru-RU" sz="2600" b="1" dirty="0">
                <a:latin typeface="Times New Roman" panose="02020603050405020304" pitchFamily="18" charset="0"/>
                <a:cs typeface="Times New Roman" panose="02020603050405020304" pitchFamily="18" charset="0"/>
              </a:rPr>
              <a:t>• в вербальном: описывать эксперимент, создавать словесную модель</a:t>
            </a:r>
          </a:p>
          <a:p>
            <a:r>
              <a:rPr lang="ru-RU" sz="2600" b="1" dirty="0">
                <a:latin typeface="Times New Roman" panose="02020603050405020304" pitchFamily="18" charset="0"/>
                <a:cs typeface="Times New Roman" panose="02020603050405020304" pitchFamily="18" charset="0"/>
              </a:rPr>
              <a:t>эксперимента, фиксировать внимание на измеряемых физических величинах, терминологии;</a:t>
            </a:r>
          </a:p>
          <a:p>
            <a:r>
              <a:rPr lang="ru-RU" sz="2600" b="1" dirty="0">
                <a:latin typeface="Times New Roman" panose="02020603050405020304" pitchFamily="18" charset="0"/>
                <a:cs typeface="Times New Roman" panose="02020603050405020304" pitchFamily="18" charset="0"/>
              </a:rPr>
              <a:t>• в табличном: заполнять таблицы данных, лежащих в основе построения</a:t>
            </a:r>
          </a:p>
          <a:p>
            <a:r>
              <a:rPr lang="ru-RU" sz="2600" b="1" dirty="0">
                <a:latin typeface="Times New Roman" panose="02020603050405020304" pitchFamily="18" charset="0"/>
                <a:cs typeface="Times New Roman" panose="02020603050405020304" pitchFamily="18" charset="0"/>
              </a:rPr>
              <a:t>графиков;</a:t>
            </a:r>
          </a:p>
          <a:p>
            <a:r>
              <a:rPr lang="ru-RU" sz="2600" b="1" dirty="0">
                <a:latin typeface="Times New Roman" panose="02020603050405020304" pitchFamily="18" charset="0"/>
                <a:cs typeface="Times New Roman" panose="02020603050405020304" pitchFamily="18" charset="0"/>
              </a:rPr>
              <a:t>• в графическом: строить графики по табличным данным, что позволяет перейти к выдвижению гипотез о характере зависимости между физическими величинами;</a:t>
            </a:r>
          </a:p>
          <a:p>
            <a:r>
              <a:rPr lang="ru-RU" sz="2600" b="1" dirty="0">
                <a:latin typeface="Times New Roman" panose="02020603050405020304" pitchFamily="18" charset="0"/>
                <a:cs typeface="Times New Roman" panose="02020603050405020304" pitchFamily="18" charset="0"/>
              </a:rPr>
              <a:t>• в аналитическом (в виде математических уравнений): приводить</a:t>
            </a:r>
          </a:p>
          <a:p>
            <a:r>
              <a:rPr lang="ru-RU" sz="2600" b="1" dirty="0">
                <a:latin typeface="Times New Roman" panose="02020603050405020304" pitchFamily="18" charset="0"/>
                <a:cs typeface="Times New Roman" panose="02020603050405020304" pitchFamily="18" charset="0"/>
              </a:rPr>
              <a:t>математическое описание взаимосвязи физических величин, математическое обобщение полученных результатов.</a:t>
            </a:r>
          </a:p>
        </p:txBody>
      </p:sp>
    </p:spTree>
    <p:extLst>
      <p:ext uri="{BB962C8B-B14F-4D97-AF65-F5344CB8AC3E}">
        <p14:creationId xmlns:p14="http://schemas.microsoft.com/office/powerpoint/2010/main" val="2377793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95930-EB02-46C9-ADB7-0A62B7FF299E}"/>
              </a:ext>
            </a:extLst>
          </p:cNvPr>
          <p:cNvSpPr txBox="1"/>
          <p:nvPr/>
        </p:nvSpPr>
        <p:spPr>
          <a:xfrm>
            <a:off x="284813" y="3102087"/>
            <a:ext cx="11767279" cy="1938992"/>
          </a:xfrm>
          <a:prstGeom prst="rect">
            <a:avLst/>
          </a:prstGeom>
          <a:noFill/>
        </p:spPr>
        <p:txBody>
          <a:bodyPr wrap="square">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https://rl.ru/solutions/fizika/</a:t>
            </a:r>
          </a:p>
          <a:p>
            <a:pPr algn="ctr"/>
            <a:r>
              <a:rPr lang="en-US" sz="4000" b="1" dirty="0">
                <a:solidFill>
                  <a:srgbClr val="0070C0"/>
                </a:solidFill>
                <a:latin typeface="Times New Roman" panose="02020603050405020304" pitchFamily="18" charset="0"/>
                <a:cs typeface="Times New Roman" panose="02020603050405020304" pitchFamily="18" charset="0"/>
              </a:rPr>
              <a:t>https://</a:t>
            </a:r>
            <a:r>
              <a:rPr lang="ru-RU" sz="4000" b="1" dirty="0" err="1">
                <a:solidFill>
                  <a:srgbClr val="0070C0"/>
                </a:solidFill>
                <a:latin typeface="Times New Roman" panose="02020603050405020304" pitchFamily="18" charset="0"/>
                <a:cs typeface="Times New Roman" panose="02020603050405020304" pitchFamily="18" charset="0"/>
              </a:rPr>
              <a:t>ммшкола.рф</a:t>
            </a:r>
            <a:r>
              <a:rPr lang="ru-RU" sz="4000" b="1" dirty="0">
                <a:solidFill>
                  <a:srgbClr val="0070C0"/>
                </a:solidFill>
                <a:latin typeface="Times New Roman" panose="02020603050405020304" pitchFamily="18" charset="0"/>
                <a:cs typeface="Times New Roman" panose="02020603050405020304" pitchFamily="18" charset="0"/>
              </a:rPr>
              <a:t>/</a:t>
            </a:r>
            <a:r>
              <a:rPr lang="en-US" sz="4000" b="1" dirty="0">
                <a:solidFill>
                  <a:srgbClr val="0070C0"/>
                </a:solidFill>
                <a:latin typeface="Times New Roman" panose="02020603050405020304" pitchFamily="18" charset="0"/>
                <a:cs typeface="Times New Roman" panose="02020603050405020304" pitchFamily="18" charset="0"/>
              </a:rPr>
              <a:t>files/RP_FIZIKA_7-9_KLASSU_26_08.pdf</a:t>
            </a:r>
          </a:p>
        </p:txBody>
      </p:sp>
    </p:spTree>
    <p:extLst>
      <p:ext uri="{BB962C8B-B14F-4D97-AF65-F5344CB8AC3E}">
        <p14:creationId xmlns:p14="http://schemas.microsoft.com/office/powerpoint/2010/main" val="182833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380A5B-EB88-4D53-B5D1-27AF7C0D8B67}"/>
              </a:ext>
            </a:extLst>
          </p:cNvPr>
          <p:cNvSpPr>
            <a:spLocks noGrp="1"/>
          </p:cNvSpPr>
          <p:nvPr>
            <p:ph type="title"/>
          </p:nvPr>
        </p:nvSpPr>
        <p:spPr>
          <a:xfrm>
            <a:off x="615404" y="253355"/>
            <a:ext cx="10515600" cy="1325563"/>
          </a:xfrm>
        </p:spPr>
        <p:txBody>
          <a:bodyPr>
            <a:noAutofit/>
          </a:bodyPr>
          <a:lstStyle/>
          <a:p>
            <a:r>
              <a:rPr lang="ru-RU" sz="2800" b="1" dirty="0">
                <a:solidFill>
                  <a:schemeClr val="tx1"/>
                </a:solidFill>
                <a:latin typeface="Times New Roman" panose="02020603050405020304" pitchFamily="18" charset="0"/>
                <a:cs typeface="Times New Roman" panose="02020603050405020304" pitchFamily="18" charset="0"/>
              </a:rPr>
              <a:t>Цифровая лаборатория «</a:t>
            </a:r>
            <a:r>
              <a:rPr lang="ru-RU" sz="2800" b="1" dirty="0" err="1">
                <a:solidFill>
                  <a:schemeClr val="tx1"/>
                </a:solidFill>
                <a:latin typeface="Times New Roman" panose="02020603050405020304" pitchFamily="18" charset="0"/>
                <a:cs typeface="Times New Roman" panose="02020603050405020304" pitchFamily="18" charset="0"/>
              </a:rPr>
              <a:t>Releon</a:t>
            </a:r>
            <a:r>
              <a:rPr lang="ru-RU" sz="2800" b="1" dirty="0">
                <a:solidFill>
                  <a:schemeClr val="tx1"/>
                </a:solidFill>
                <a:latin typeface="Times New Roman" panose="02020603050405020304" pitchFamily="18" charset="0"/>
                <a:cs typeface="Times New Roman" panose="02020603050405020304" pitchFamily="18" charset="0"/>
              </a:rPr>
              <a:t>» </a:t>
            </a:r>
            <a:br>
              <a:rPr lang="en-US" sz="2800" b="1" dirty="0">
                <a:solidFill>
                  <a:schemeClr val="tx1"/>
                </a:solidFill>
                <a:latin typeface="Times New Roman" panose="02020603050405020304" pitchFamily="18" charset="0"/>
                <a:cs typeface="Times New Roman" panose="02020603050405020304" pitchFamily="18" charset="0"/>
              </a:rPr>
            </a:b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Мультидатчики</a:t>
            </a:r>
            <a:r>
              <a:rPr lang="ru-RU" sz="2800" b="1" dirty="0">
                <a:solidFill>
                  <a:schemeClr val="tx1"/>
                </a:solidFill>
                <a:latin typeface="Times New Roman" panose="02020603050405020304" pitchFamily="18" charset="0"/>
                <a:cs typeface="Times New Roman" panose="02020603050405020304" pitchFamily="18" charset="0"/>
              </a:rPr>
              <a:t> поставляются в форм-факторе стандартных измерительных устройств </a:t>
            </a:r>
            <a:r>
              <a:rPr lang="ru-RU" sz="2800" b="1" dirty="0" err="1">
                <a:solidFill>
                  <a:schemeClr val="tx1"/>
                </a:solidFill>
                <a:latin typeface="Times New Roman" panose="02020603050405020304" pitchFamily="18" charset="0"/>
                <a:cs typeface="Times New Roman" panose="02020603050405020304" pitchFamily="18" charset="0"/>
              </a:rPr>
              <a:t>Relab</a:t>
            </a:r>
            <a:r>
              <a:rPr lang="ru-RU" sz="2800" b="1" dirty="0">
                <a:solidFill>
                  <a:schemeClr val="tx1"/>
                </a:solidFill>
                <a:latin typeface="Times New Roman" panose="02020603050405020304" pitchFamily="18" charset="0"/>
                <a:cs typeface="Times New Roman" panose="02020603050405020304" pitchFamily="18" charset="0"/>
              </a:rPr>
              <a:t>, фактически содержат от двух до восьми датчиков внутри корпуса. Такой подход позволяет разместить в одном устройстве целый набор датчиков. • </a:t>
            </a:r>
            <a:r>
              <a:rPr lang="ru-RU" sz="2800" b="1" dirty="0">
                <a:solidFill>
                  <a:srgbClr val="00B0F0"/>
                </a:solidFill>
                <a:latin typeface="Times New Roman" panose="02020603050405020304" pitchFamily="18" charset="0"/>
                <a:cs typeface="Times New Roman" panose="02020603050405020304" pitchFamily="18" charset="0"/>
              </a:rPr>
              <a:t>https://rl.ru/</a:t>
            </a:r>
          </a:p>
        </p:txBody>
      </p:sp>
      <p:pic>
        <p:nvPicPr>
          <p:cNvPr id="6" name="Объект 5">
            <a:extLst>
              <a:ext uri="{FF2B5EF4-FFF2-40B4-BE49-F238E27FC236}">
                <a16:creationId xmlns:a16="http://schemas.microsoft.com/office/drawing/2014/main" id="{E3637DEE-289A-4290-AC8A-7614F798EB3B}"/>
              </a:ext>
            </a:extLst>
          </p:cNvPr>
          <p:cNvPicPr>
            <a:picLocks noGrp="1" noChangeAspect="1"/>
          </p:cNvPicPr>
          <p:nvPr>
            <p:ph sz="half" idx="1"/>
          </p:nvPr>
        </p:nvPicPr>
        <p:blipFill>
          <a:blip r:embed="rId2"/>
          <a:stretch>
            <a:fillRect/>
          </a:stretch>
        </p:blipFill>
        <p:spPr>
          <a:xfrm>
            <a:off x="677863" y="3144992"/>
            <a:ext cx="4183062" cy="1912628"/>
          </a:xfrm>
        </p:spPr>
      </p:pic>
      <p:pic>
        <p:nvPicPr>
          <p:cNvPr id="8" name="Объект 7">
            <a:extLst>
              <a:ext uri="{FF2B5EF4-FFF2-40B4-BE49-F238E27FC236}">
                <a16:creationId xmlns:a16="http://schemas.microsoft.com/office/drawing/2014/main" id="{FC973C71-1055-4197-A7BF-48DA21F9BEE9}"/>
              </a:ext>
            </a:extLst>
          </p:cNvPr>
          <p:cNvPicPr>
            <a:picLocks noGrp="1" noChangeAspect="1"/>
          </p:cNvPicPr>
          <p:nvPr>
            <p:ph sz="half" idx="2"/>
          </p:nvPr>
        </p:nvPicPr>
        <p:blipFill>
          <a:blip r:embed="rId3"/>
          <a:stretch>
            <a:fillRect/>
          </a:stretch>
        </p:blipFill>
        <p:spPr>
          <a:xfrm>
            <a:off x="5089525" y="2923530"/>
            <a:ext cx="4184650" cy="2355552"/>
          </a:xfrm>
        </p:spPr>
      </p:pic>
    </p:spTree>
    <p:extLst>
      <p:ext uri="{BB962C8B-B14F-4D97-AF65-F5344CB8AC3E}">
        <p14:creationId xmlns:p14="http://schemas.microsoft.com/office/powerpoint/2010/main" val="2609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C26B13-12B5-41C1-8014-91FC2BFFF2CD}"/>
              </a:ext>
            </a:extLst>
          </p:cNvPr>
          <p:cNvSpPr>
            <a:spLocks noGrp="1"/>
          </p:cNvSpPr>
          <p:nvPr>
            <p:ph type="title"/>
          </p:nvPr>
        </p:nvSpPr>
        <p:spPr>
          <a:xfrm>
            <a:off x="404734" y="365125"/>
            <a:ext cx="11557417" cy="1879449"/>
          </a:xfrm>
        </p:spPr>
        <p:txBody>
          <a:bodyPr>
            <a:noAutofit/>
          </a:bodyPr>
          <a:lstStyle/>
          <a:p>
            <a:r>
              <a:rPr lang="ru-RU" sz="2800" b="1" dirty="0">
                <a:solidFill>
                  <a:srgbClr val="FF0000"/>
                </a:solidFill>
                <a:latin typeface="Times New Roman" panose="02020603050405020304" pitchFamily="18" charset="0"/>
                <a:cs typeface="Times New Roman" panose="02020603050405020304" pitchFamily="18" charset="0"/>
              </a:rPr>
              <a:t>Профильный комплект оборудования центра</a:t>
            </a:r>
            <a:br>
              <a:rPr lang="ru-RU" sz="2800" b="1" dirty="0">
                <a:solidFill>
                  <a:srgbClr val="FF0000"/>
                </a:solidFill>
                <a:latin typeface="Times New Roman" panose="02020603050405020304" pitchFamily="18" charset="0"/>
                <a:cs typeface="Times New Roman" panose="02020603050405020304" pitchFamily="18" charset="0"/>
              </a:rPr>
            </a:br>
            <a:r>
              <a:rPr lang="ru-RU" sz="2800" b="1" dirty="0">
                <a:solidFill>
                  <a:srgbClr val="FF0000"/>
                </a:solidFill>
                <a:latin typeface="Times New Roman" panose="02020603050405020304" pitchFamily="18" charset="0"/>
                <a:cs typeface="Times New Roman" panose="02020603050405020304" pitchFamily="18" charset="0"/>
              </a:rPr>
              <a:t>«Точка роста» по физике</a:t>
            </a:r>
            <a:br>
              <a:rPr lang="ru-RU" sz="2800" dirty="0"/>
            </a:br>
            <a:r>
              <a:rPr lang="ru-RU" sz="2400" b="1" dirty="0">
                <a:solidFill>
                  <a:schemeClr val="tx1"/>
                </a:solidFill>
                <a:latin typeface="Times New Roman" panose="02020603050405020304" pitchFamily="18" charset="0"/>
                <a:cs typeface="Times New Roman" panose="02020603050405020304" pitchFamily="18" charset="0"/>
              </a:rPr>
              <a:t>В состав профильной цифровой лаборатории входят один беспроводной </a:t>
            </a:r>
            <a:r>
              <a:rPr lang="ru-RU" sz="2400" b="1" dirty="0" err="1">
                <a:solidFill>
                  <a:schemeClr val="tx1"/>
                </a:solidFill>
                <a:latin typeface="Times New Roman" panose="02020603050405020304" pitchFamily="18" charset="0"/>
                <a:cs typeface="Times New Roman" panose="02020603050405020304" pitchFamily="18" charset="0"/>
              </a:rPr>
              <a:t>мультидатчик</a:t>
            </a:r>
            <a:r>
              <a:rPr lang="en-US" sz="2400" b="1" dirty="0">
                <a:solidFill>
                  <a:schemeClr val="tx1"/>
                </a:solidFill>
                <a:latin typeface="Times New Roman" panose="02020603050405020304" pitchFamily="18" charset="0"/>
                <a:cs typeface="Times New Roman" panose="02020603050405020304" pitchFamily="18" charset="0"/>
              </a:rPr>
              <a:t> </a:t>
            </a:r>
            <a:r>
              <a:rPr lang="ru-RU" sz="2400" b="1" dirty="0" err="1">
                <a:solidFill>
                  <a:schemeClr val="tx1"/>
                </a:solidFill>
                <a:latin typeface="Times New Roman" panose="02020603050405020304" pitchFamily="18" charset="0"/>
                <a:cs typeface="Times New Roman" panose="02020603050405020304" pitchFamily="18" charset="0"/>
              </a:rPr>
              <a:t>Releon</a:t>
            </a:r>
            <a:r>
              <a:rPr lang="ru-RU" sz="2400" b="1" dirty="0">
                <a:solidFill>
                  <a:schemeClr val="tx1"/>
                </a:solidFill>
                <a:latin typeface="Times New Roman" panose="02020603050405020304" pitchFamily="18" charset="0"/>
                <a:cs typeface="Times New Roman" panose="02020603050405020304" pitchFamily="18" charset="0"/>
              </a:rPr>
              <a:t> Air «Физика-5», программное обеспечение </a:t>
            </a:r>
            <a:r>
              <a:rPr lang="ru-RU" sz="2400" b="1" dirty="0" err="1">
                <a:solidFill>
                  <a:schemeClr val="tx1"/>
                </a:solidFill>
                <a:latin typeface="Times New Roman" panose="02020603050405020304" pitchFamily="18" charset="0"/>
                <a:cs typeface="Times New Roman" panose="02020603050405020304" pitchFamily="18" charset="0"/>
              </a:rPr>
              <a:t>Releon</a:t>
            </a:r>
            <a:r>
              <a:rPr lang="ru-RU" sz="2400" b="1" dirty="0">
                <a:solidFill>
                  <a:schemeClr val="tx1"/>
                </a:solidFill>
                <a:latin typeface="Times New Roman" panose="02020603050405020304" pitchFamily="18" charset="0"/>
                <a:cs typeface="Times New Roman" panose="02020603050405020304" pitchFamily="18" charset="0"/>
              </a:rPr>
              <a:t> Lite и двухканальная приставка</a:t>
            </a:r>
            <a:r>
              <a:rPr lang="en-US" sz="2400" b="1" dirty="0">
                <a:solidFill>
                  <a:schemeClr val="tx1"/>
                </a:solidFill>
                <a:latin typeface="Times New Roman" panose="02020603050405020304" pitchFamily="18" charset="0"/>
                <a:cs typeface="Times New Roman" panose="02020603050405020304" pitchFamily="18" charset="0"/>
              </a:rPr>
              <a:t> </a:t>
            </a:r>
            <a:r>
              <a:rPr lang="ru-RU" sz="2400" b="1" dirty="0">
                <a:solidFill>
                  <a:schemeClr val="tx1"/>
                </a:solidFill>
                <a:latin typeface="Times New Roman" panose="02020603050405020304" pitchFamily="18" charset="0"/>
                <a:cs typeface="Times New Roman" panose="02020603050405020304" pitchFamily="18" charset="0"/>
              </a:rPr>
              <a:t>осциллограф.</a:t>
            </a:r>
          </a:p>
        </p:txBody>
      </p:sp>
      <p:pic>
        <p:nvPicPr>
          <p:cNvPr id="5" name="Объект 4">
            <a:extLst>
              <a:ext uri="{FF2B5EF4-FFF2-40B4-BE49-F238E27FC236}">
                <a16:creationId xmlns:a16="http://schemas.microsoft.com/office/drawing/2014/main" id="{0FE062E5-E179-453D-BB30-52DD75D40C6B}"/>
              </a:ext>
            </a:extLst>
          </p:cNvPr>
          <p:cNvPicPr>
            <a:picLocks noGrp="1" noChangeAspect="1"/>
          </p:cNvPicPr>
          <p:nvPr>
            <p:ph idx="1"/>
          </p:nvPr>
        </p:nvPicPr>
        <p:blipFill>
          <a:blip r:embed="rId2"/>
          <a:stretch>
            <a:fillRect/>
          </a:stretch>
        </p:blipFill>
        <p:spPr>
          <a:xfrm>
            <a:off x="2768054" y="2160588"/>
            <a:ext cx="4415929" cy="3881437"/>
          </a:xfrm>
        </p:spPr>
      </p:pic>
    </p:spTree>
    <p:extLst>
      <p:ext uri="{BB962C8B-B14F-4D97-AF65-F5344CB8AC3E}">
        <p14:creationId xmlns:p14="http://schemas.microsoft.com/office/powerpoint/2010/main" val="386932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121DDE-4764-4993-842B-1370D80E6A8F}"/>
              </a:ext>
            </a:extLst>
          </p:cNvPr>
          <p:cNvSpPr>
            <a:spLocks noGrp="1"/>
          </p:cNvSpPr>
          <p:nvPr>
            <p:ph type="ctrTitle"/>
          </p:nvPr>
        </p:nvSpPr>
        <p:spPr>
          <a:xfrm>
            <a:off x="419724" y="124939"/>
            <a:ext cx="11263148" cy="2185063"/>
          </a:xfrm>
        </p:spPr>
        <p:txBody>
          <a:bodyPr>
            <a:normAutofit fontScale="90000"/>
          </a:bodyPr>
          <a:lstStyle/>
          <a:p>
            <a:r>
              <a:rPr lang="ru-RU" sz="2800" b="1" dirty="0">
                <a:solidFill>
                  <a:srgbClr val="FF0000"/>
                </a:solidFill>
                <a:latin typeface="Times New Roman" panose="02020603050405020304" pitchFamily="18" charset="0"/>
                <a:cs typeface="Times New Roman" panose="02020603050405020304" pitchFamily="18" charset="0"/>
              </a:rPr>
              <a:t>Беспроводной </a:t>
            </a:r>
            <a:r>
              <a:rPr lang="ru-RU" sz="2800" b="1" dirty="0" err="1">
                <a:solidFill>
                  <a:srgbClr val="FF0000"/>
                </a:solidFill>
                <a:latin typeface="Times New Roman" panose="02020603050405020304" pitchFamily="18" charset="0"/>
                <a:cs typeface="Times New Roman" panose="02020603050405020304" pitchFamily="18" charset="0"/>
              </a:rPr>
              <a:t>мультидатчик</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Releon</a:t>
            </a:r>
            <a:r>
              <a:rPr lang="ru-RU" sz="2800" b="1" dirty="0">
                <a:solidFill>
                  <a:srgbClr val="FF0000"/>
                </a:solidFill>
                <a:latin typeface="Times New Roman" panose="02020603050405020304" pitchFamily="18" charset="0"/>
                <a:cs typeface="Times New Roman" panose="02020603050405020304" pitchFamily="18" charset="0"/>
              </a:rPr>
              <a:t> Air «Физика-5»</a:t>
            </a:r>
            <a:br>
              <a:rPr lang="ru-RU" sz="2800" b="1" dirty="0">
                <a:solidFill>
                  <a:srgbClr val="FF0000"/>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Беспроводной </a:t>
            </a:r>
            <a:r>
              <a:rPr lang="ru-RU" sz="2000" dirty="0" err="1">
                <a:solidFill>
                  <a:schemeClr val="tx1"/>
                </a:solidFill>
                <a:latin typeface="Times New Roman" panose="02020603050405020304" pitchFamily="18" charset="0"/>
                <a:cs typeface="Times New Roman" panose="02020603050405020304" pitchFamily="18" charset="0"/>
              </a:rPr>
              <a:t>мультидатчик</a:t>
            </a:r>
            <a:r>
              <a:rPr lang="ru-RU" sz="2000" dirty="0">
                <a:solidFill>
                  <a:schemeClr val="tx1"/>
                </a:solidFill>
                <a:latin typeface="Times New Roman" panose="02020603050405020304" pitchFamily="18" charset="0"/>
                <a:cs typeface="Times New Roman" panose="02020603050405020304" pitchFamily="18" charset="0"/>
              </a:rPr>
              <a:t> выполнен в виде платформы с многоканальным</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измерителем, который одновременно получает сигналы с различных встроенных</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датчиков, размещённых в едином корпусе устройства. Беспроводные </a:t>
            </a:r>
            <a:r>
              <a:rPr lang="ru-RU" sz="2000" dirty="0" err="1">
                <a:solidFill>
                  <a:schemeClr val="tx1"/>
                </a:solidFill>
                <a:latin typeface="Times New Roman" panose="02020603050405020304" pitchFamily="18" charset="0"/>
                <a:cs typeface="Times New Roman" panose="02020603050405020304" pitchFamily="18" charset="0"/>
              </a:rPr>
              <a:t>мультидатчики</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подключаются к планшету или компьютеру напрямую. При этом необходима поддержка</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работы по протоколу Bluetooth </a:t>
            </a:r>
            <a:r>
              <a:rPr lang="ru-RU" sz="2000" dirty="0" err="1">
                <a:solidFill>
                  <a:schemeClr val="tx1"/>
                </a:solidFill>
                <a:latin typeface="Times New Roman" panose="02020603050405020304" pitchFamily="18" charset="0"/>
                <a:cs typeface="Times New Roman" panose="02020603050405020304" pitchFamily="18" charset="0"/>
              </a:rPr>
              <a:t>low</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energy</a:t>
            </a:r>
            <a:r>
              <a:rPr lang="ru-RU" sz="2000" dirty="0">
                <a:solidFill>
                  <a:schemeClr val="tx1"/>
                </a:solidFill>
                <a:latin typeface="Times New Roman" panose="02020603050405020304" pitchFamily="18" charset="0"/>
                <a:cs typeface="Times New Roman" panose="02020603050405020304" pitchFamily="18" charset="0"/>
              </a:rPr>
              <a:t> (BLE) 4.1, без дополнительных регистраторов</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данных с помощью входящей в комплект флешки </a:t>
            </a:r>
          </a:p>
        </p:txBody>
      </p:sp>
      <p:sp>
        <p:nvSpPr>
          <p:cNvPr id="11" name="Подзаголовок 10">
            <a:extLst>
              <a:ext uri="{FF2B5EF4-FFF2-40B4-BE49-F238E27FC236}">
                <a16:creationId xmlns:a16="http://schemas.microsoft.com/office/drawing/2014/main" id="{74B429B3-DB8E-4E21-BB32-E3B8FB56BB17}"/>
              </a:ext>
            </a:extLst>
          </p:cNvPr>
          <p:cNvSpPr>
            <a:spLocks noGrp="1"/>
          </p:cNvSpPr>
          <p:nvPr>
            <p:ph type="subTitle" idx="1"/>
          </p:nvPr>
        </p:nvSpPr>
        <p:spPr/>
        <p:txBody>
          <a:bodyPr/>
          <a:lstStyle/>
          <a:p>
            <a:endParaRPr lang="ru-RU" dirty="0"/>
          </a:p>
        </p:txBody>
      </p:sp>
      <p:pic>
        <p:nvPicPr>
          <p:cNvPr id="5" name="Рисунок 4">
            <a:extLst>
              <a:ext uri="{FF2B5EF4-FFF2-40B4-BE49-F238E27FC236}">
                <a16:creationId xmlns:a16="http://schemas.microsoft.com/office/drawing/2014/main" id="{5E44A9C5-4DC1-401B-AD04-BA1AE080B386}"/>
              </a:ext>
            </a:extLst>
          </p:cNvPr>
          <p:cNvPicPr>
            <a:picLocks noChangeAspect="1"/>
          </p:cNvPicPr>
          <p:nvPr/>
        </p:nvPicPr>
        <p:blipFill>
          <a:blip r:embed="rId2"/>
          <a:stretch>
            <a:fillRect/>
          </a:stretch>
        </p:blipFill>
        <p:spPr>
          <a:xfrm>
            <a:off x="7540052" y="3665103"/>
            <a:ext cx="4323740" cy="1951076"/>
          </a:xfrm>
          <a:prstGeom prst="rect">
            <a:avLst/>
          </a:prstGeom>
        </p:spPr>
      </p:pic>
      <p:pic>
        <p:nvPicPr>
          <p:cNvPr id="7" name="Рисунок 6">
            <a:extLst>
              <a:ext uri="{FF2B5EF4-FFF2-40B4-BE49-F238E27FC236}">
                <a16:creationId xmlns:a16="http://schemas.microsoft.com/office/drawing/2014/main" id="{04D30078-6A12-4853-93FB-DB959D680956}"/>
              </a:ext>
            </a:extLst>
          </p:cNvPr>
          <p:cNvPicPr>
            <a:picLocks noChangeAspect="1"/>
          </p:cNvPicPr>
          <p:nvPr/>
        </p:nvPicPr>
        <p:blipFill>
          <a:blip r:embed="rId3"/>
          <a:stretch>
            <a:fillRect/>
          </a:stretch>
        </p:blipFill>
        <p:spPr>
          <a:xfrm>
            <a:off x="164892" y="2185063"/>
            <a:ext cx="6700604" cy="4547998"/>
          </a:xfrm>
          <a:prstGeom prst="rect">
            <a:avLst/>
          </a:prstGeom>
        </p:spPr>
      </p:pic>
      <p:pic>
        <p:nvPicPr>
          <p:cNvPr id="9" name="Рисунок 8">
            <a:extLst>
              <a:ext uri="{FF2B5EF4-FFF2-40B4-BE49-F238E27FC236}">
                <a16:creationId xmlns:a16="http://schemas.microsoft.com/office/drawing/2014/main" id="{C8087C7E-8B20-4BD9-8F21-A42B12D1A127}"/>
              </a:ext>
            </a:extLst>
          </p:cNvPr>
          <p:cNvPicPr>
            <a:picLocks noChangeAspect="1"/>
          </p:cNvPicPr>
          <p:nvPr/>
        </p:nvPicPr>
        <p:blipFill>
          <a:blip r:embed="rId4"/>
          <a:stretch>
            <a:fillRect/>
          </a:stretch>
        </p:blipFill>
        <p:spPr>
          <a:xfrm>
            <a:off x="8549710" y="5662226"/>
            <a:ext cx="2581275" cy="371475"/>
          </a:xfrm>
          <a:prstGeom prst="rect">
            <a:avLst/>
          </a:prstGeom>
        </p:spPr>
      </p:pic>
    </p:spTree>
    <p:extLst>
      <p:ext uri="{BB962C8B-B14F-4D97-AF65-F5344CB8AC3E}">
        <p14:creationId xmlns:p14="http://schemas.microsoft.com/office/powerpoint/2010/main" val="94367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095D69-D831-4D99-B088-8A3E4815869B}"/>
              </a:ext>
            </a:extLst>
          </p:cNvPr>
          <p:cNvSpPr>
            <a:spLocks noGrp="1"/>
          </p:cNvSpPr>
          <p:nvPr>
            <p:ph type="title"/>
          </p:nvPr>
        </p:nvSpPr>
        <p:spPr>
          <a:xfrm>
            <a:off x="838200" y="323953"/>
            <a:ext cx="10515600" cy="714167"/>
          </a:xfrm>
        </p:spPr>
        <p:txBody>
          <a:bodyPr>
            <a:normAutofit/>
          </a:bodyPr>
          <a:lstStyle/>
          <a:p>
            <a:pPr algn="ctr"/>
            <a:r>
              <a:rPr lang="ru-RU" sz="3200" b="1" dirty="0">
                <a:solidFill>
                  <a:srgbClr val="FF0000"/>
                </a:solidFill>
                <a:latin typeface="Times New Roman" panose="02020603050405020304" pitchFamily="18" charset="0"/>
                <a:cs typeface="Times New Roman" panose="02020603050405020304" pitchFamily="18" charset="0"/>
              </a:rPr>
              <a:t>Схема </a:t>
            </a:r>
            <a:r>
              <a:rPr lang="ru-RU" sz="3200" b="1" dirty="0" err="1">
                <a:solidFill>
                  <a:srgbClr val="FF0000"/>
                </a:solidFill>
                <a:latin typeface="Times New Roman" panose="02020603050405020304" pitchFamily="18" charset="0"/>
                <a:cs typeface="Times New Roman" panose="02020603050405020304" pitchFamily="18" charset="0"/>
              </a:rPr>
              <a:t>мультидатчика</a:t>
            </a:r>
            <a:endParaRPr lang="ru-RU" sz="3200" b="1" dirty="0">
              <a:solidFill>
                <a:srgbClr val="FF0000"/>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34D8D0A6-5BEB-49C2-9D66-FBD1BCD72972}"/>
              </a:ext>
            </a:extLst>
          </p:cNvPr>
          <p:cNvPicPr>
            <a:picLocks noGrp="1" noChangeAspect="1"/>
          </p:cNvPicPr>
          <p:nvPr>
            <p:ph idx="1"/>
          </p:nvPr>
        </p:nvPicPr>
        <p:blipFill>
          <a:blip r:embed="rId2"/>
          <a:stretch>
            <a:fillRect/>
          </a:stretch>
        </p:blipFill>
        <p:spPr>
          <a:xfrm>
            <a:off x="1176727" y="1081190"/>
            <a:ext cx="9833547" cy="4809944"/>
          </a:xfrm>
        </p:spPr>
      </p:pic>
      <p:sp>
        <p:nvSpPr>
          <p:cNvPr id="7" name="TextBox 6">
            <a:extLst>
              <a:ext uri="{FF2B5EF4-FFF2-40B4-BE49-F238E27FC236}">
                <a16:creationId xmlns:a16="http://schemas.microsoft.com/office/drawing/2014/main" id="{F86282F1-1F58-4751-8D8D-0F6C757CD499}"/>
              </a:ext>
            </a:extLst>
          </p:cNvPr>
          <p:cNvSpPr txBox="1"/>
          <p:nvPr/>
        </p:nvSpPr>
        <p:spPr>
          <a:xfrm>
            <a:off x="1176727" y="5769313"/>
            <a:ext cx="10290747" cy="830997"/>
          </a:xfrm>
          <a:prstGeom prst="rect">
            <a:avLst/>
          </a:prstGeom>
          <a:noFill/>
        </p:spPr>
        <p:txBody>
          <a:bodyPr wrap="square">
            <a:spAutoFit/>
          </a:bodyPr>
          <a:lstStyle/>
          <a:p>
            <a:r>
              <a:rPr lang="ru-RU" sz="2400" dirty="0">
                <a:latin typeface="Times New Roman" panose="02020603050405020304" pitchFamily="18" charset="0"/>
                <a:cs typeface="Times New Roman" panose="02020603050405020304" pitchFamily="18" charset="0"/>
              </a:rPr>
              <a:t>Датчик ускорения установлен внутри корпуса </a:t>
            </a:r>
            <a:r>
              <a:rPr lang="ru-RU" sz="2400" dirty="0" err="1">
                <a:latin typeface="Times New Roman" panose="02020603050405020304" pitchFamily="18" charset="0"/>
                <a:cs typeface="Times New Roman" panose="02020603050405020304" pitchFamily="18" charset="0"/>
              </a:rPr>
              <a:t>мультидатчика</a:t>
            </a:r>
            <a:r>
              <a:rPr lang="ru-RU" sz="2400" dirty="0">
                <a:latin typeface="Times New Roman" panose="02020603050405020304" pitchFamily="18" charset="0"/>
                <a:cs typeface="Times New Roman" panose="02020603050405020304" pitchFamily="18" charset="0"/>
              </a:rPr>
              <a:t>, оси датчика указаны на лицевой панели. </a:t>
            </a:r>
          </a:p>
        </p:txBody>
      </p:sp>
    </p:spTree>
    <p:extLst>
      <p:ext uri="{BB962C8B-B14F-4D97-AF65-F5344CB8AC3E}">
        <p14:creationId xmlns:p14="http://schemas.microsoft.com/office/powerpoint/2010/main" val="56925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0D0620-F85E-47DC-8AFB-C0289DB4CD99}"/>
              </a:ext>
            </a:extLst>
          </p:cNvPr>
          <p:cNvSpPr>
            <a:spLocks noGrp="1"/>
          </p:cNvSpPr>
          <p:nvPr>
            <p:ph type="title"/>
          </p:nvPr>
        </p:nvSpPr>
        <p:spPr>
          <a:xfrm>
            <a:off x="1214202" y="365126"/>
            <a:ext cx="10139597" cy="721662"/>
          </a:xfrm>
        </p:spPr>
        <p:txBody>
          <a:bodyPr>
            <a:normAutofit/>
          </a:bodyPr>
          <a:lstStyle/>
          <a:p>
            <a:pPr algn="ctr"/>
            <a:r>
              <a:rPr lang="ru-RU" b="1" dirty="0">
                <a:solidFill>
                  <a:srgbClr val="FF0000"/>
                </a:solidFill>
                <a:latin typeface="Times New Roman" panose="02020603050405020304" pitchFamily="18" charset="0"/>
                <a:cs typeface="Times New Roman" panose="02020603050405020304" pitchFamily="18" charset="0"/>
              </a:rPr>
              <a:t>Состав </a:t>
            </a:r>
            <a:r>
              <a:rPr lang="ru-RU" b="1" dirty="0" err="1">
                <a:solidFill>
                  <a:srgbClr val="FF0000"/>
                </a:solidFill>
                <a:latin typeface="Times New Roman" panose="02020603050405020304" pitchFamily="18" charset="0"/>
                <a:cs typeface="Times New Roman" panose="02020603050405020304" pitchFamily="18" charset="0"/>
              </a:rPr>
              <a:t>мультидатчика</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2DA384DD-0844-41FD-A774-EE24E9FA880E}"/>
              </a:ext>
            </a:extLst>
          </p:cNvPr>
          <p:cNvPicPr>
            <a:picLocks noGrp="1" noChangeAspect="1"/>
          </p:cNvPicPr>
          <p:nvPr>
            <p:ph idx="1"/>
          </p:nvPr>
        </p:nvPicPr>
        <p:blipFill>
          <a:blip r:embed="rId2"/>
          <a:stretch>
            <a:fillRect/>
          </a:stretch>
        </p:blipFill>
        <p:spPr>
          <a:xfrm>
            <a:off x="0" y="1855580"/>
            <a:ext cx="4018338" cy="3915633"/>
          </a:xfrm>
        </p:spPr>
      </p:pic>
      <p:sp>
        <p:nvSpPr>
          <p:cNvPr id="7" name="TextBox 6">
            <a:extLst>
              <a:ext uri="{FF2B5EF4-FFF2-40B4-BE49-F238E27FC236}">
                <a16:creationId xmlns:a16="http://schemas.microsoft.com/office/drawing/2014/main" id="{2507CD39-85E9-4C04-98E8-3FDE0B3A6184}"/>
              </a:ext>
            </a:extLst>
          </p:cNvPr>
          <p:cNvSpPr txBox="1"/>
          <p:nvPr/>
        </p:nvSpPr>
        <p:spPr>
          <a:xfrm>
            <a:off x="4018338" y="1086787"/>
            <a:ext cx="7853872" cy="5262979"/>
          </a:xfrm>
          <a:prstGeom prst="rect">
            <a:avLst/>
          </a:prstGeom>
          <a:noFill/>
        </p:spPr>
        <p:txBody>
          <a:bodyPr wrap="square">
            <a:spAutoFit/>
          </a:bodyPr>
          <a:lstStyle/>
          <a:p>
            <a:r>
              <a:rPr lang="ru-RU" sz="2400" b="1" dirty="0">
                <a:latin typeface="Times New Roman" panose="02020603050405020304" pitchFamily="18" charset="0"/>
                <a:cs typeface="Times New Roman" panose="02020603050405020304" pitchFamily="18" charset="0"/>
              </a:rPr>
              <a:t>Датчик напряжения измеряет значения постоянного и переменного напряжения. В комплекте датчика находятся провода разного цвета с зажимами типа «крокодил» для подключения к электрическим схемам и штекерам для соединения с беспроводным </a:t>
            </a:r>
            <a:r>
              <a:rPr lang="ru-RU" sz="2400" b="1" dirty="0" err="1">
                <a:latin typeface="Times New Roman" panose="02020603050405020304" pitchFamily="18" charset="0"/>
                <a:cs typeface="Times New Roman" panose="02020603050405020304" pitchFamily="18" charset="0"/>
              </a:rPr>
              <a:t>мультидатчиком</a:t>
            </a:r>
            <a:r>
              <a:rPr lang="ru-RU" sz="2400" b="1" dirty="0">
                <a:latin typeface="Times New Roman" panose="02020603050405020304" pitchFamily="18" charset="0"/>
                <a:cs typeface="Times New Roman" panose="02020603050405020304" pitchFamily="18" charset="0"/>
              </a:rPr>
              <a:t>. Диапазон измерения выбирается в программном  обеспечении сбора и обработки данных.</a:t>
            </a:r>
          </a:p>
          <a:p>
            <a:r>
              <a:rPr lang="ru-RU" sz="2400" b="1" dirty="0">
                <a:latin typeface="Times New Roman" panose="02020603050405020304" pitchFamily="18" charset="0"/>
                <a:cs typeface="Times New Roman" panose="02020603050405020304" pitchFamily="18" charset="0"/>
              </a:rPr>
              <a:t>Технические характеристики датчика напряжения:</a:t>
            </a:r>
          </a:p>
          <a:p>
            <a:r>
              <a:rPr lang="ru-RU" sz="2400" b="1" dirty="0">
                <a:latin typeface="Times New Roman" panose="02020603050405020304" pitchFamily="18" charset="0"/>
                <a:cs typeface="Times New Roman" panose="02020603050405020304" pitchFamily="18" charset="0"/>
              </a:rPr>
              <a:t>• диапазон измерения:</a:t>
            </a:r>
          </a:p>
          <a:p>
            <a:r>
              <a:rPr lang="ru-RU" sz="2400" b="1" dirty="0">
                <a:latin typeface="Times New Roman" panose="02020603050405020304" pitchFamily="18" charset="0"/>
                <a:cs typeface="Times New Roman" panose="02020603050405020304" pitchFamily="18" charset="0"/>
              </a:rPr>
              <a:t>1) от –15 до 15 В</a:t>
            </a:r>
          </a:p>
          <a:p>
            <a:r>
              <a:rPr lang="ru-RU" sz="2400" b="1" dirty="0">
                <a:latin typeface="Times New Roman" panose="02020603050405020304" pitchFamily="18" charset="0"/>
                <a:cs typeface="Times New Roman" panose="02020603050405020304" pitchFamily="18" charset="0"/>
              </a:rPr>
              <a:t>2) от –10 до 10 В</a:t>
            </a:r>
          </a:p>
          <a:p>
            <a:r>
              <a:rPr lang="ru-RU" sz="2400" b="1" dirty="0">
                <a:latin typeface="Times New Roman" panose="02020603050405020304" pitchFamily="18" charset="0"/>
                <a:cs typeface="Times New Roman" panose="02020603050405020304" pitchFamily="18" charset="0"/>
              </a:rPr>
              <a:t>3) от –5 до 5 В</a:t>
            </a:r>
          </a:p>
          <a:p>
            <a:r>
              <a:rPr lang="ru-RU" sz="2400" b="1" dirty="0">
                <a:latin typeface="Times New Roman" panose="02020603050405020304" pitchFamily="18" charset="0"/>
                <a:cs typeface="Times New Roman" panose="02020603050405020304" pitchFamily="18" charset="0"/>
              </a:rPr>
              <a:t>4) от –2 до 2 В </a:t>
            </a:r>
          </a:p>
          <a:p>
            <a:r>
              <a:rPr lang="ru-RU" sz="2400" b="1" dirty="0">
                <a:latin typeface="Times New Roman" panose="02020603050405020304" pitchFamily="18" charset="0"/>
                <a:cs typeface="Times New Roman" panose="02020603050405020304" pitchFamily="18" charset="0"/>
              </a:rPr>
              <a:t>• разрешение — 1 мВ</a:t>
            </a:r>
          </a:p>
        </p:txBody>
      </p:sp>
    </p:spTree>
    <p:extLst>
      <p:ext uri="{BB962C8B-B14F-4D97-AF65-F5344CB8AC3E}">
        <p14:creationId xmlns:p14="http://schemas.microsoft.com/office/powerpoint/2010/main" val="94773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C0E47E-E0AB-4C3A-906F-83AFE5E6B61E}"/>
              </a:ext>
            </a:extLst>
          </p:cNvPr>
          <p:cNvSpPr>
            <a:spLocks noGrp="1"/>
          </p:cNvSpPr>
          <p:nvPr>
            <p:ph type="title"/>
          </p:nvPr>
        </p:nvSpPr>
        <p:spPr>
          <a:xfrm>
            <a:off x="839788" y="457200"/>
            <a:ext cx="10312893" cy="846944"/>
          </a:xfrm>
        </p:spPr>
        <p:txBody>
          <a:bodyPr>
            <a:normAutofit/>
          </a:bodyPr>
          <a:lstStyle/>
          <a:p>
            <a:pPr algn="ctr"/>
            <a:r>
              <a:rPr lang="ru-RU" sz="4000" b="1" dirty="0">
                <a:solidFill>
                  <a:srgbClr val="FF0000"/>
                </a:solidFill>
                <a:latin typeface="Times New Roman" panose="02020603050405020304" pitchFamily="18" charset="0"/>
                <a:cs typeface="Times New Roman" panose="02020603050405020304" pitchFamily="18" charset="0"/>
              </a:rPr>
              <a:t>Датчик тока</a:t>
            </a:r>
          </a:p>
        </p:txBody>
      </p:sp>
      <p:pic>
        <p:nvPicPr>
          <p:cNvPr id="6" name="Объект 5">
            <a:extLst>
              <a:ext uri="{FF2B5EF4-FFF2-40B4-BE49-F238E27FC236}">
                <a16:creationId xmlns:a16="http://schemas.microsoft.com/office/drawing/2014/main" id="{2F6CF38A-368A-4204-BB1F-F84B244F4B7B}"/>
              </a:ext>
            </a:extLst>
          </p:cNvPr>
          <p:cNvPicPr>
            <a:picLocks noGrp="1" noChangeAspect="1"/>
          </p:cNvPicPr>
          <p:nvPr>
            <p:ph idx="1"/>
          </p:nvPr>
        </p:nvPicPr>
        <p:blipFill>
          <a:blip r:embed="rId2"/>
          <a:stretch>
            <a:fillRect/>
          </a:stretch>
        </p:blipFill>
        <p:spPr>
          <a:xfrm>
            <a:off x="9064404" y="1125693"/>
            <a:ext cx="3076770" cy="2981612"/>
          </a:xfrm>
        </p:spPr>
      </p:pic>
      <p:sp>
        <p:nvSpPr>
          <p:cNvPr id="4" name="Текст 3">
            <a:extLst>
              <a:ext uri="{FF2B5EF4-FFF2-40B4-BE49-F238E27FC236}">
                <a16:creationId xmlns:a16="http://schemas.microsoft.com/office/drawing/2014/main" id="{02C59AB8-69DB-47AC-A96F-7AA1AB5AB388}"/>
              </a:ext>
            </a:extLst>
          </p:cNvPr>
          <p:cNvSpPr>
            <a:spLocks noGrp="1"/>
          </p:cNvSpPr>
          <p:nvPr>
            <p:ph type="body" sz="half" idx="2"/>
          </p:nvPr>
        </p:nvSpPr>
        <p:spPr>
          <a:xfrm>
            <a:off x="506762" y="1125693"/>
            <a:ext cx="7426777" cy="4429932"/>
          </a:xfrm>
        </p:spPr>
        <p:txBody>
          <a:bodyPr>
            <a:noAutofit/>
          </a:bodyPr>
          <a:lstStyle/>
          <a:p>
            <a:r>
              <a:rPr lang="ru-RU" sz="2800" b="1" dirty="0">
                <a:latin typeface="Times New Roman" panose="02020603050405020304" pitchFamily="18" charset="0"/>
                <a:cs typeface="Times New Roman" panose="02020603050405020304" pitchFamily="18" charset="0"/>
              </a:rPr>
              <a:t>Датчик тока измеряет значения постоянного и переменного электрического тока. </a:t>
            </a:r>
          </a:p>
          <a:p>
            <a:r>
              <a:rPr lang="ru-RU" sz="2800" b="1" dirty="0">
                <a:latin typeface="Times New Roman" panose="02020603050405020304" pitchFamily="18" charset="0"/>
                <a:cs typeface="Times New Roman" panose="02020603050405020304" pitchFamily="18" charset="0"/>
              </a:rPr>
              <a:t>В комплекте датчика находятся провода разного цвета с зажимами типа «крокодил» для подключения к электрическим схемам и штекерам для соединения с беспроводным </a:t>
            </a:r>
            <a:r>
              <a:rPr lang="ru-RU" sz="2800" b="1" dirty="0" err="1">
                <a:latin typeface="Times New Roman" panose="02020603050405020304" pitchFamily="18" charset="0"/>
                <a:cs typeface="Times New Roman" panose="02020603050405020304" pitchFamily="18" charset="0"/>
              </a:rPr>
              <a:t>мультидатчиком</a:t>
            </a:r>
            <a:r>
              <a:rPr lang="ru-RU" sz="2800" b="1" dirty="0">
                <a:latin typeface="Times New Roman" panose="02020603050405020304" pitchFamily="18" charset="0"/>
                <a:cs typeface="Times New Roman" panose="02020603050405020304" pitchFamily="18" charset="0"/>
              </a:rPr>
              <a:t>. </a:t>
            </a:r>
          </a:p>
          <a:p>
            <a:r>
              <a:rPr lang="ru-RU" sz="2800" b="1" dirty="0">
                <a:latin typeface="Times New Roman" panose="02020603050405020304" pitchFamily="18" charset="0"/>
                <a:cs typeface="Times New Roman" panose="02020603050405020304" pitchFamily="18" charset="0"/>
              </a:rPr>
              <a:t>Технические характеристики датчика тока: </a:t>
            </a:r>
          </a:p>
          <a:p>
            <a:r>
              <a:rPr lang="ru-RU" sz="2800" b="1" dirty="0">
                <a:latin typeface="Times New Roman" panose="02020603050405020304" pitchFamily="18" charset="0"/>
                <a:cs typeface="Times New Roman" panose="02020603050405020304" pitchFamily="18" charset="0"/>
              </a:rPr>
              <a:t>• диапазон измерения: от –1 до 1 А </a:t>
            </a:r>
          </a:p>
          <a:p>
            <a:r>
              <a:rPr lang="ru-RU" sz="2800" b="1" dirty="0">
                <a:latin typeface="Times New Roman" panose="02020603050405020304" pitchFamily="18" charset="0"/>
                <a:cs typeface="Times New Roman" panose="02020603050405020304" pitchFamily="18" charset="0"/>
              </a:rPr>
              <a:t>• разрешение — 0,005 А</a:t>
            </a:r>
          </a:p>
        </p:txBody>
      </p:sp>
    </p:spTree>
    <p:extLst>
      <p:ext uri="{BB962C8B-B14F-4D97-AF65-F5344CB8AC3E}">
        <p14:creationId xmlns:p14="http://schemas.microsoft.com/office/powerpoint/2010/main" val="229000829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93</TotalTime>
  <Words>2157</Words>
  <Application>Microsoft Office PowerPoint</Application>
  <PresentationFormat>Широкоэкранный</PresentationFormat>
  <Paragraphs>140</Paragraphs>
  <Slides>38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38</vt:i4>
      </vt:variant>
    </vt:vector>
  </HeadingPairs>
  <TitlesOfParts>
    <vt:vector size="43" baseType="lpstr">
      <vt:lpstr>Arial</vt:lpstr>
      <vt:lpstr>Times New Roman</vt:lpstr>
      <vt:lpstr>Trebuchet MS</vt:lpstr>
      <vt:lpstr>Wingdings 3</vt:lpstr>
      <vt:lpstr>Аспект</vt:lpstr>
      <vt:lpstr>Презентация PowerPoint</vt:lpstr>
      <vt:lpstr>Презентация PowerPoint</vt:lpstr>
      <vt:lpstr>Презентация PowerPoint</vt:lpstr>
      <vt:lpstr>Цифровая лаборатория «Releon»  • Мультидатчики поставляются в форм-факторе стандартных измерительных устройств Relab, фактически содержат от двух до восьми датчиков внутри корпуса. Такой подход позволяет разместить в одном устройстве целый набор датчиков. • https://rl.ru/</vt:lpstr>
      <vt:lpstr>Профильный комплект оборудования центра «Точка роста» по физике В состав профильной цифровой лаборатории входят один беспроводной мультидатчик Releon Air «Физика-5», программное обеспечение Releon Lite и двухканальная приставка осциллограф.</vt:lpstr>
      <vt:lpstr>Беспроводной мультидатчик Releon Air «Физика-5» Беспроводной мультидатчик выполнен в виде платформы с многоканальным измерителем, который одновременно получает сигналы с различных встроенных датчиков, размещённых в едином корпусе устройства. Беспроводные мультидатчики подключаются к планшету или компьютеру напрямую. При этом необходима поддержка работы по протоколу Bluetooth low energy (BLE) 4.1, без дополнительных регистраторов данных с помощью входящей в комплект флешки </vt:lpstr>
      <vt:lpstr>Схема мультидатчика</vt:lpstr>
      <vt:lpstr>Состав мультидатчика</vt:lpstr>
      <vt:lpstr>Датчик тока</vt:lpstr>
      <vt:lpstr>Презентация PowerPoint</vt:lpstr>
      <vt:lpstr>Презентация PowerPoint</vt:lpstr>
      <vt:lpstr>Датчик ускорения  установлен внутри корпуса мультидатчика, оси датчика указаны на лицевой панели. </vt:lpstr>
      <vt:lpstr>Датчик абсолютного давления</vt:lpstr>
      <vt:lpstr> Для изучения законов постоянного и переменного тока в комплект включены дополнительно элементы электрических цепей: два резистора сопротивлением по 360 Ом, два резистора сопротивлением по 1000 Ом, лампочка, ключ, реостат, диод, светодиод, конденсатор ёмкостью 0,47 мкФ, катушка индуктивностью 33 мГн, набор катушек индуктивности</vt:lpstr>
      <vt:lpstr>Работа с программным обеспечением Releon Lite </vt:lpstr>
      <vt:lpstr>Быстрый старт </vt:lpstr>
      <vt:lpstr>Презентация PowerPoint</vt:lpstr>
      <vt:lpstr>Поиск устройств</vt:lpstr>
      <vt:lpstr>Презентация PowerPoint</vt:lpstr>
      <vt:lpstr>Дополнительные настройки датчиков </vt:lpstr>
      <vt:lpstr>Информация о датчике и особенностях его использования</vt:lpstr>
      <vt:lpstr>Связка датчиков </vt:lpstr>
      <vt:lpstr>Использование вкладки Связка датчиков После этого на экране сбора данных, помимо датчиков, будет доступна связка. При переключении на связку будет отображаться график со всеми выбранными в связке датчиками </vt:lpstr>
      <vt:lpstr>График со всеми выбранными в связке датчиками</vt:lpstr>
      <vt:lpstr>Калибровка датчиков  Все цифровые датчики калибруют непосредственно на производстве. Калибровочные коэффициенты хранятся в памяти датчика. Иногда необходимо изменить калибровочные коэффициенты. Для этого в программе предусмотрен функционал калибровки датчиков.</vt:lpstr>
      <vt:lpstr>Калибровка датчика</vt:lpstr>
      <vt:lpstr>Калибровка датчика</vt:lpstr>
      <vt:lpstr>Презентация PowerPoint</vt:lpstr>
      <vt:lpstr>Экран сбора данных </vt:lpstr>
      <vt:lpstr>Активный датчик (график которого демонстрируется в текущий момент) подсвечивается красным цветом </vt:lpstr>
      <vt:lpstr>В режиме паузы доступны следующие дополнительные возможности по работе с графиком: </vt:lpstr>
      <vt:lpstr>Управление режимом графика</vt:lpstr>
      <vt:lpstr>Переключение режима отображения данных</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Печатная машинка</dc:creator>
  <cp:lastModifiedBy>Печатная машинка</cp:lastModifiedBy>
  <cp:revision>2</cp:revision>
  <cp:lastPrinted>2021-10-27T22:52:29Z</cp:lastPrinted>
  <dcterms:created xsi:type="dcterms:W3CDTF">2021-10-27T21:24:56Z</dcterms:created>
  <dcterms:modified xsi:type="dcterms:W3CDTF">2021-10-27T23:00:27Z</dcterms:modified>
</cp:coreProperties>
</file>