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67" r:id="rId5"/>
    <p:sldId id="274" r:id="rId6"/>
    <p:sldId id="268" r:id="rId7"/>
    <p:sldId id="277" r:id="rId8"/>
    <p:sldId id="269" r:id="rId9"/>
    <p:sldId id="270" r:id="rId10"/>
    <p:sldId id="271" r:id="rId11"/>
    <p:sldId id="263" r:id="rId12"/>
    <p:sldId id="260" r:id="rId13"/>
    <p:sldId id="259" r:id="rId14"/>
    <p:sldId id="261" r:id="rId15"/>
    <p:sldId id="262" r:id="rId16"/>
    <p:sldId id="266" r:id="rId17"/>
    <p:sldId id="275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8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60"/>
  </p:normalViewPr>
  <p:slideViewPr>
    <p:cSldViewPr>
      <p:cViewPr varScale="1">
        <p:scale>
          <a:sx n="83" d="100"/>
          <a:sy n="83" d="100"/>
        </p:scale>
        <p:origin x="-136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5D640-03EB-44A1-AD5D-9B8C790EC5F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DA60-1CA8-4F9D-AE94-C1843F804D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IMG-20211013-WA0026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Муниципальное бюджетное общеобразовательное учреждение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dirty="0" err="1" smtClean="0">
                <a:solidFill>
                  <a:schemeClr val="bg1"/>
                </a:solidFill>
              </a:rPr>
              <a:t>Трубчевская</a:t>
            </a:r>
            <a:r>
              <a:rPr lang="ru-RU" dirty="0" smtClean="0">
                <a:solidFill>
                  <a:schemeClr val="bg1"/>
                </a:solidFill>
              </a:rPr>
              <a:t> средняя общеобразовательная школа №2 им. А. С. Пушкина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«Создание условий для функционирования центров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dirty="0" smtClean="0">
                <a:solidFill>
                  <a:schemeClr val="bg1"/>
                </a:solidFill>
              </a:rPr>
              <a:t>Точка роста» в рамках реализации федерального проекта «Современная школа (обмен опытом)»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Оборудование для оказания ПП</a:t>
            </a:r>
            <a:endParaRPr lang="ru-RU" dirty="0"/>
          </a:p>
        </p:txBody>
      </p:sp>
      <p:pic>
        <p:nvPicPr>
          <p:cNvPr id="5" name="Рисунок 4" descr="IMG_4286.JPG"/>
          <p:cNvPicPr>
            <a:picLocks noChangeAspect="1"/>
          </p:cNvPicPr>
          <p:nvPr/>
        </p:nvPicPr>
        <p:blipFill>
          <a:blip r:embed="rId2" cstate="print"/>
          <a:srcRect l="4878"/>
          <a:stretch>
            <a:fillRect/>
          </a:stretch>
        </p:blipFill>
        <p:spPr>
          <a:xfrm>
            <a:off x="2339752" y="3717032"/>
            <a:ext cx="421246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334048" cy="250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User\Downloads\IMG-20211012-WA0013 (1)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20086E"/>
                </a:solidFill>
              </a:rPr>
              <a:t>3</a:t>
            </a:r>
            <a:r>
              <a:rPr lang="en-US" b="1" dirty="0" smtClean="0">
                <a:solidFill>
                  <a:srgbClr val="20086E"/>
                </a:solidFill>
              </a:rPr>
              <a:t>D </a:t>
            </a:r>
            <a:r>
              <a:rPr lang="ru-RU" b="1" dirty="0" smtClean="0">
                <a:solidFill>
                  <a:srgbClr val="20086E"/>
                </a:solidFill>
              </a:rPr>
              <a:t>принтер</a:t>
            </a:r>
            <a:endParaRPr lang="ru-RU" b="1" dirty="0">
              <a:solidFill>
                <a:srgbClr val="20086E"/>
              </a:solidFill>
            </a:endParaRPr>
          </a:p>
        </p:txBody>
      </p:sp>
      <p:pic>
        <p:nvPicPr>
          <p:cNvPr id="5" name="Рисунок 4" descr="IMG_4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060848"/>
            <a:ext cx="3024336" cy="2016224"/>
          </a:xfrm>
          <a:prstGeom prst="rect">
            <a:avLst/>
          </a:prstGeom>
        </p:spPr>
      </p:pic>
      <p:pic>
        <p:nvPicPr>
          <p:cNvPr id="7169" name="Picture 1" descr="C:\Users\User\Downloads\IMG-20211013-WA0004.jpg"/>
          <p:cNvPicPr>
            <a:picLocks noChangeAspect="1" noChangeArrowheads="1"/>
          </p:cNvPicPr>
          <p:nvPr/>
        </p:nvPicPr>
        <p:blipFill>
          <a:blip r:embed="rId3" cstate="print"/>
          <a:srcRect b="24485"/>
          <a:stretch>
            <a:fillRect/>
          </a:stretch>
        </p:blipFill>
        <p:spPr bwMode="auto">
          <a:xfrm>
            <a:off x="395536" y="1052736"/>
            <a:ext cx="1677465" cy="2251968"/>
          </a:xfrm>
          <a:prstGeom prst="rect">
            <a:avLst/>
          </a:prstGeom>
          <a:noFill/>
        </p:spPr>
      </p:pic>
      <p:pic>
        <p:nvPicPr>
          <p:cNvPr id="7170" name="Picture 2" descr="C:\Users\User\Downloads\IMG-20211013-WA0006.jpg"/>
          <p:cNvPicPr>
            <a:picLocks noChangeAspect="1" noChangeArrowheads="1"/>
          </p:cNvPicPr>
          <p:nvPr/>
        </p:nvPicPr>
        <p:blipFill>
          <a:blip r:embed="rId4" cstate="print"/>
          <a:srcRect t="8505" b="26291"/>
          <a:stretch>
            <a:fillRect/>
          </a:stretch>
        </p:blipFill>
        <p:spPr bwMode="auto">
          <a:xfrm>
            <a:off x="1187624" y="4581128"/>
            <a:ext cx="1273578" cy="1476311"/>
          </a:xfrm>
          <a:prstGeom prst="rect">
            <a:avLst/>
          </a:prstGeom>
          <a:noFill/>
        </p:spPr>
      </p:pic>
      <p:pic>
        <p:nvPicPr>
          <p:cNvPr id="7171" name="Picture 3" descr="C:\Users\User\Downloads\IMG-20211013-WA0005.jpg"/>
          <p:cNvPicPr>
            <a:picLocks noChangeAspect="1" noChangeArrowheads="1"/>
          </p:cNvPicPr>
          <p:nvPr/>
        </p:nvPicPr>
        <p:blipFill>
          <a:blip r:embed="rId5" cstate="print"/>
          <a:srcRect t="20233" b="28738"/>
          <a:stretch>
            <a:fillRect/>
          </a:stretch>
        </p:blipFill>
        <p:spPr bwMode="auto">
          <a:xfrm>
            <a:off x="3491880" y="5085184"/>
            <a:ext cx="1111250" cy="1008112"/>
          </a:xfrm>
          <a:prstGeom prst="rect">
            <a:avLst/>
          </a:prstGeom>
          <a:noFill/>
        </p:spPr>
      </p:pic>
      <p:pic>
        <p:nvPicPr>
          <p:cNvPr id="10" name="Picture 6" descr="C:\Users\User\Downloads\IMG_20211013_102107.jpg"/>
          <p:cNvPicPr>
            <a:picLocks noChangeAspect="1" noChangeArrowheads="1"/>
          </p:cNvPicPr>
          <p:nvPr/>
        </p:nvPicPr>
        <p:blipFill>
          <a:blip r:embed="rId6" cstate="print"/>
          <a:srcRect l="15311" t="49878" r="70590" b="20722"/>
          <a:stretch>
            <a:fillRect/>
          </a:stretch>
        </p:blipFill>
        <p:spPr bwMode="auto">
          <a:xfrm>
            <a:off x="5580112" y="4437112"/>
            <a:ext cx="1287760" cy="2016224"/>
          </a:xfrm>
          <a:prstGeom prst="rect">
            <a:avLst/>
          </a:prstGeom>
          <a:noFill/>
        </p:spPr>
      </p:pic>
      <p:pic>
        <p:nvPicPr>
          <p:cNvPr id="11" name="Picture 6" descr="C:\Users\User\Downloads\IMG_20211013_102107.jpg"/>
          <p:cNvPicPr>
            <a:picLocks noChangeAspect="1" noChangeArrowheads="1"/>
          </p:cNvPicPr>
          <p:nvPr/>
        </p:nvPicPr>
        <p:blipFill>
          <a:blip r:embed="rId7" cstate="print"/>
          <a:srcRect l="72624" t="63600" r="18464" b="23937"/>
          <a:stretch>
            <a:fillRect/>
          </a:stretch>
        </p:blipFill>
        <p:spPr bwMode="auto">
          <a:xfrm>
            <a:off x="6804248" y="1844824"/>
            <a:ext cx="1656184" cy="1738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20086E"/>
                </a:solidFill>
              </a:rPr>
              <a:t>Медиагруппа</a:t>
            </a:r>
            <a:r>
              <a:rPr lang="ru-RU" b="1" dirty="0" smtClean="0">
                <a:solidFill>
                  <a:srgbClr val="20086E"/>
                </a:solidFill>
              </a:rPr>
              <a:t/>
            </a:r>
            <a:br>
              <a:rPr lang="ru-RU" b="1" dirty="0" smtClean="0">
                <a:solidFill>
                  <a:srgbClr val="20086E"/>
                </a:solidFill>
              </a:rPr>
            </a:br>
            <a:endParaRPr lang="ru-RU" b="1" dirty="0">
              <a:solidFill>
                <a:srgbClr val="20086E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 l="32775" t="9051" r="32379" b="11150"/>
          <a:stretch>
            <a:fillRect/>
          </a:stretch>
        </p:blipFill>
        <p:spPr bwMode="auto">
          <a:xfrm>
            <a:off x="251520" y="1700808"/>
            <a:ext cx="268324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AutoShape 6" descr="https://mail.yandex.ru/message_part/IMG_20211012_233838.jpg?_uid=107627143&amp;name=IMG_20211012_233838.jpg&amp;hid=1.2&amp;ids=17732923532777988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 descr="C:\Users\User\Downloads\IMG_20211012_233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700808"/>
            <a:ext cx="1863538" cy="3501036"/>
          </a:xfrm>
          <a:prstGeom prst="rect">
            <a:avLst/>
          </a:prstGeom>
          <a:noFill/>
        </p:spPr>
      </p:pic>
      <p:pic>
        <p:nvPicPr>
          <p:cNvPr id="18" name="Picture 2" descr="F:\фото открытие точки роста\ТР\IMG_4408.JPG"/>
          <p:cNvPicPr>
            <a:picLocks noChangeAspect="1" noChangeArrowheads="1"/>
          </p:cNvPicPr>
          <p:nvPr/>
        </p:nvPicPr>
        <p:blipFill>
          <a:blip r:embed="rId4" cstate="print"/>
          <a:srcRect r="7317"/>
          <a:stretch>
            <a:fillRect/>
          </a:stretch>
        </p:blipFill>
        <p:spPr bwMode="auto">
          <a:xfrm>
            <a:off x="2987824" y="1844824"/>
            <a:ext cx="4104456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20086E"/>
                </a:solidFill>
              </a:rPr>
              <a:t>Шахматное образование</a:t>
            </a:r>
            <a:endParaRPr lang="ru-RU" b="1" dirty="0">
              <a:solidFill>
                <a:srgbClr val="20086E"/>
              </a:solidFill>
            </a:endParaRPr>
          </a:p>
        </p:txBody>
      </p:sp>
      <p:pic>
        <p:nvPicPr>
          <p:cNvPr id="4" name="Рисунок 3" descr="IMG-20211012-WA0035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3909067" cy="2931800"/>
          </a:xfrm>
          <a:prstGeom prst="rect">
            <a:avLst/>
          </a:prstGeom>
        </p:spPr>
      </p:pic>
      <p:pic>
        <p:nvPicPr>
          <p:cNvPr id="5" name="Рисунок 4" descr="IMG-20211012-WA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3888432" cy="2916324"/>
          </a:xfrm>
          <a:prstGeom prst="rect">
            <a:avLst/>
          </a:prstGeom>
        </p:spPr>
      </p:pic>
      <p:pic>
        <p:nvPicPr>
          <p:cNvPr id="1026" name="Picture 2" descr="F:\фото открытие точки роста\IMG_4409.JPG"/>
          <p:cNvPicPr>
            <a:picLocks noChangeAspect="1" noChangeArrowheads="1"/>
          </p:cNvPicPr>
          <p:nvPr/>
        </p:nvPicPr>
        <p:blipFill>
          <a:blip r:embed="rId4" cstate="print"/>
          <a:srcRect t="25668"/>
          <a:stretch>
            <a:fillRect/>
          </a:stretch>
        </p:blipFill>
        <p:spPr bwMode="auto">
          <a:xfrm>
            <a:off x="2555776" y="4581128"/>
            <a:ext cx="4207968" cy="2085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20086E"/>
                </a:solidFill>
              </a:rPr>
              <a:t>Использование </a:t>
            </a:r>
            <a:r>
              <a:rPr lang="ru-RU" b="1" dirty="0" err="1" smtClean="0">
                <a:solidFill>
                  <a:srgbClr val="20086E"/>
                </a:solidFill>
              </a:rPr>
              <a:t>квадрокоптеров</a:t>
            </a:r>
            <a:r>
              <a:rPr lang="ru-RU" b="1" dirty="0" smtClean="0">
                <a:solidFill>
                  <a:srgbClr val="20086E"/>
                </a:solidFill>
              </a:rPr>
              <a:t>  </a:t>
            </a:r>
            <a:br>
              <a:rPr lang="ru-RU" b="1" dirty="0" smtClean="0">
                <a:solidFill>
                  <a:srgbClr val="20086E"/>
                </a:solidFill>
              </a:rPr>
            </a:br>
            <a:endParaRPr lang="ru-RU" b="1" dirty="0">
              <a:solidFill>
                <a:srgbClr val="20086E"/>
              </a:solidFill>
            </a:endParaRPr>
          </a:p>
        </p:txBody>
      </p:sp>
      <p:pic>
        <p:nvPicPr>
          <p:cNvPr id="4" name="Рисунок 3" descr="IMG_4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3995936" cy="2663957"/>
          </a:xfrm>
          <a:prstGeom prst="rect">
            <a:avLst/>
          </a:prstGeom>
        </p:spPr>
      </p:pic>
      <p:pic>
        <p:nvPicPr>
          <p:cNvPr id="9219" name="Picture 3" descr="F:\фото открытие точки роста\ТР\IMG_4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7"/>
            <a:ext cx="4104456" cy="2736304"/>
          </a:xfrm>
          <a:prstGeom prst="rect">
            <a:avLst/>
          </a:prstGeom>
          <a:noFill/>
        </p:spPr>
      </p:pic>
      <p:pic>
        <p:nvPicPr>
          <p:cNvPr id="9218" name="Picture 2" descr="https://downloader.disk.yandex.ru/preview/aeb4ec07f7539dc39466950066aa35debd7610a9243e05862585d1ad7b0fc098/6166fabd/Q-LsADc23K-1E1m2KOIA1l4Sjsf4BHd335mUVc8YLUR9UoNg8ZhMWImEDNUSJH6LxlykZnFOL4cBhXF6yXCwUA%3D%3D?uid=0&amp;filename=IMG_20211012_16093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 t="21573" b="22004"/>
          <a:stretch>
            <a:fillRect/>
          </a:stretch>
        </p:blipFill>
        <p:spPr bwMode="auto">
          <a:xfrm>
            <a:off x="395536" y="4149080"/>
            <a:ext cx="3257769" cy="2448272"/>
          </a:xfrm>
          <a:prstGeom prst="rect">
            <a:avLst/>
          </a:prstGeom>
          <a:noFill/>
        </p:spPr>
      </p:pic>
      <p:pic>
        <p:nvPicPr>
          <p:cNvPr id="9220" name="Picture 4" descr="https://downloader.disk.yandex.ru/preview/42e54f38dc33611130e86283249c851b6596bef71df88c16ebe5c33f49d58957/6166fae3/ZBlwx3HrxjBqakMMb6XTv1JGsde-A2AX4MFvcLKzE_-2w12evTdN4rFYRVYsjwsKNSHSdRz7K_QllgF1yZOpKQ%3D%3D?uid=0&amp;filename=IMG_20211012_16122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 t="17460" b="38095"/>
          <a:stretch>
            <a:fillRect/>
          </a:stretch>
        </p:blipFill>
        <p:spPr bwMode="auto">
          <a:xfrm>
            <a:off x="4499992" y="4221088"/>
            <a:ext cx="413576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 smtClean="0"/>
              <a:t>Использование </a:t>
            </a:r>
            <a:r>
              <a:rPr lang="en-US" dirty="0" smtClean="0"/>
              <a:t>VR- </a:t>
            </a:r>
            <a:r>
              <a:rPr lang="ru-RU" dirty="0" smtClean="0"/>
              <a:t>шлема</a:t>
            </a:r>
            <a:endParaRPr lang="ru-RU" dirty="0"/>
          </a:p>
        </p:txBody>
      </p:sp>
      <p:pic>
        <p:nvPicPr>
          <p:cNvPr id="5" name="Рисунок 4" descr="IMG_20211011_140717.jpg"/>
          <p:cNvPicPr>
            <a:picLocks noChangeAspect="1"/>
          </p:cNvPicPr>
          <p:nvPr/>
        </p:nvPicPr>
        <p:blipFill>
          <a:blip r:embed="rId2" cstate="print"/>
          <a:srcRect b="18101"/>
          <a:stretch>
            <a:fillRect/>
          </a:stretch>
        </p:blipFill>
        <p:spPr>
          <a:xfrm>
            <a:off x="971600" y="836712"/>
            <a:ext cx="3175004" cy="3463062"/>
          </a:xfrm>
          <a:prstGeom prst="rect">
            <a:avLst/>
          </a:prstGeom>
        </p:spPr>
      </p:pic>
      <p:pic>
        <p:nvPicPr>
          <p:cNvPr id="8193" name="Picture 1" descr="C:\Users\User\Downloads\IMG_20211012_233349_610.jpg"/>
          <p:cNvPicPr>
            <a:picLocks noChangeAspect="1" noChangeArrowheads="1"/>
          </p:cNvPicPr>
          <p:nvPr/>
        </p:nvPicPr>
        <p:blipFill>
          <a:blip r:embed="rId3" cstate="print"/>
          <a:srcRect r="15091"/>
          <a:stretch>
            <a:fillRect/>
          </a:stretch>
        </p:blipFill>
        <p:spPr bwMode="auto">
          <a:xfrm>
            <a:off x="4572000" y="1484784"/>
            <a:ext cx="4131840" cy="4866171"/>
          </a:xfrm>
          <a:prstGeom prst="rect">
            <a:avLst/>
          </a:prstGeom>
          <a:noFill/>
        </p:spPr>
      </p:pic>
      <p:pic>
        <p:nvPicPr>
          <p:cNvPr id="7" name="Рисунок 6" descr="IMG_4389.JPG"/>
          <p:cNvPicPr>
            <a:picLocks noChangeAspect="1"/>
          </p:cNvPicPr>
          <p:nvPr/>
        </p:nvPicPr>
        <p:blipFill>
          <a:blip r:embed="rId4" cstate="print"/>
          <a:srcRect l="18391" t="5628"/>
          <a:stretch>
            <a:fillRect/>
          </a:stretch>
        </p:blipFill>
        <p:spPr>
          <a:xfrm>
            <a:off x="971600" y="4443198"/>
            <a:ext cx="3132348" cy="241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5138" t="22700" r="38875" b="19551"/>
          <a:stretch>
            <a:fillRect/>
          </a:stretch>
        </p:blipFill>
        <p:spPr bwMode="auto">
          <a:xfrm>
            <a:off x="1115616" y="2852936"/>
            <a:ext cx="1944216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AutoShape 6" descr="https://4.downloader.disk.yandex.ru/preview/e7f63c661733b636c38c511dec9838df7f14583fafb1f6da8dc310b2985d6ff9/inf/h1i3Wpnsgse9cDeh-P0PS2r33VHmu6dnLn75kBtAV4YB477yrzVN9AOq6YZ-FV3N7QV5v1MH18FOIOEPQojP0Q%3D%3D?uid=107627143&amp;filename=IMG_20201023_142329_1.jpg&amp;disposition=inline&amp;hash=&amp;limit=0&amp;content_type=image%2Fjpeg&amp;owner_uid=107627143&amp;tknv=v2&amp;size=1838x9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4.downloader.disk.yandex.ru/preview/e7f63c661733b636c38c511dec9838df7f14583fafb1f6da8dc310b2985d6ff9/inf/h1i3Wpnsgse9cDeh-P0PS2r33VHmu6dnLn75kBtAV4YB477yrzVN9AOq6YZ-FV3N7QV5v1MH18FOIOEPQojP0Q%3D%3D?uid=107627143&amp;filename=IMG_20201023_142329_1.jpg&amp;disposition=inline&amp;hash=&amp;limit=0&amp;content_type=image%2Fjpeg&amp;owner_uid=107627143&amp;tknv=v2&amp;size=1838x9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C:\Users\User\Downloads\IMG_20201023_142329_1.jpg"/>
          <p:cNvPicPr>
            <a:picLocks noChangeAspect="1" noChangeArrowheads="1"/>
          </p:cNvPicPr>
          <p:nvPr/>
        </p:nvPicPr>
        <p:blipFill>
          <a:blip r:embed="rId3" cstate="print"/>
          <a:srcRect b="23810"/>
          <a:stretch>
            <a:fillRect/>
          </a:stretch>
        </p:blipFill>
        <p:spPr bwMode="auto">
          <a:xfrm>
            <a:off x="3779912" y="2132856"/>
            <a:ext cx="504056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ТОЧКА РОСТА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ТР-это</a:t>
            </a:r>
            <a:r>
              <a:rPr lang="ru-RU" dirty="0" smtClean="0"/>
              <a:t> расширение </a:t>
            </a:r>
            <a:r>
              <a:rPr lang="ru-RU" dirty="0" err="1" smtClean="0"/>
              <a:t>он-лайн</a:t>
            </a:r>
            <a:r>
              <a:rPr lang="ru-RU" dirty="0" smtClean="0"/>
              <a:t> возможностей;</a:t>
            </a:r>
          </a:p>
          <a:p>
            <a:r>
              <a:rPr lang="ru-RU" dirty="0" smtClean="0"/>
              <a:t>  ТР-  это  </a:t>
            </a:r>
            <a:r>
              <a:rPr lang="ru-RU" dirty="0" err="1" smtClean="0"/>
              <a:t>профориентационная</a:t>
            </a:r>
            <a:r>
              <a:rPr lang="ru-RU" dirty="0" smtClean="0"/>
              <a:t> работа с платформами « Билет в будущее», </a:t>
            </a:r>
          </a:p>
          <a:p>
            <a:r>
              <a:rPr lang="ru-RU" dirty="0" smtClean="0"/>
              <a:t>« </a:t>
            </a:r>
            <a:r>
              <a:rPr lang="ru-RU" dirty="0" err="1" smtClean="0"/>
              <a:t>Проектория</a:t>
            </a:r>
            <a:r>
              <a:rPr lang="ru-RU" dirty="0" smtClean="0"/>
              <a:t>» и др.;</a:t>
            </a:r>
          </a:p>
          <a:p>
            <a:r>
              <a:rPr lang="ru-RU" dirty="0" smtClean="0"/>
              <a:t>ТР- это пространство для работы и встреч;</a:t>
            </a:r>
          </a:p>
          <a:p>
            <a:r>
              <a:rPr lang="ru-RU" dirty="0" smtClean="0"/>
              <a:t>ТР- сетевое взаимодействие;</a:t>
            </a:r>
          </a:p>
          <a:p>
            <a:r>
              <a:rPr lang="ru-RU" dirty="0" smtClean="0"/>
              <a:t>ТР- это охват учащихся ДОП не менее 70%;</a:t>
            </a:r>
          </a:p>
          <a:p>
            <a:r>
              <a:rPr lang="ru-RU" dirty="0" smtClean="0"/>
              <a:t>ТР- развитие шахматного образования среди населения;</a:t>
            </a:r>
          </a:p>
          <a:p>
            <a:r>
              <a:rPr lang="ru-RU" dirty="0" smtClean="0"/>
              <a:t>ТР- подготовка не индивидов, а команд.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.depositphotos.com/1745098/3367/i/950/depositphotos_33674453-stock-photo-growth-hi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053" y="260648"/>
            <a:ext cx="8591947" cy="60807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/>
              <a:t>«Я </a:t>
            </a:r>
            <a:r>
              <a:rPr lang="ru-RU" dirty="0" smtClean="0"/>
              <a:t>знаю, что я ничего </a:t>
            </a:r>
            <a:r>
              <a:rPr lang="ru-RU" smtClean="0"/>
              <a:t>не знаю»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mtClean="0"/>
              <a:t>Вперед к ТОЧКЕ РОСТА!</a:t>
            </a: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r">
              <a:buNone/>
            </a:pPr>
            <a:r>
              <a:rPr lang="ru-RU" dirty="0" smtClean="0"/>
              <a:t>Презентацию подготовила </a:t>
            </a:r>
          </a:p>
          <a:p>
            <a:pPr algn="r">
              <a:buNone/>
            </a:pPr>
            <a:r>
              <a:rPr lang="ru-RU" dirty="0" err="1" smtClean="0"/>
              <a:t>медиагруппа</a:t>
            </a:r>
            <a:r>
              <a:rPr lang="ru-RU" dirty="0" smtClean="0"/>
              <a:t> «ТР»</a:t>
            </a:r>
          </a:p>
          <a:p>
            <a:pPr algn="r">
              <a:buNone/>
            </a:pPr>
            <a:r>
              <a:rPr lang="ru-RU" dirty="0" err="1" smtClean="0"/>
              <a:t>Гусакова</a:t>
            </a:r>
            <a:r>
              <a:rPr lang="ru-RU" dirty="0" smtClean="0"/>
              <a:t> Д.</a:t>
            </a:r>
          </a:p>
          <a:p>
            <a:pPr algn="r">
              <a:buNone/>
            </a:pPr>
            <a:r>
              <a:rPr lang="ru-RU" dirty="0" err="1" smtClean="0"/>
              <a:t>Макушкина</a:t>
            </a:r>
            <a:r>
              <a:rPr lang="ru-RU" dirty="0" smtClean="0"/>
              <a:t> В.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ОТКРЫТИЕ «ТОЧКИ РОСТА» </a:t>
            </a:r>
            <a:br>
              <a:rPr lang="ru-RU" sz="2000" b="1" dirty="0" smtClean="0"/>
            </a:br>
            <a:r>
              <a:rPr lang="ru-RU" sz="2000" b="1" dirty="0" smtClean="0"/>
              <a:t>2020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C:\Users\User\Downloads\IMG_20211013_1239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7920880" cy="475252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центра «Точка роста»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Создание условий для внедрения на уровнях начального, основного общего и среднего общего образования  новых методов обучения и воспитания , образовательных технологий , обеспечивающих освоение обучающимися основных и дополнительных программ цифрового ,естественнонаучного и гуманитарного профилей</a:t>
            </a:r>
          </a:p>
          <a:p>
            <a:r>
              <a:rPr lang="ru-RU" sz="2000" dirty="0" smtClean="0"/>
              <a:t>Обновление содержания и совершенствование методов обучения предметных областей « ОБЖ» и « Технология»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20086E"/>
                </a:solidFill>
              </a:rPr>
              <a:t>Функции центра «Точка роста»</a:t>
            </a:r>
            <a:br>
              <a:rPr lang="ru-RU" b="1" dirty="0" smtClean="0">
                <a:solidFill>
                  <a:srgbClr val="20086E"/>
                </a:solidFill>
              </a:rPr>
            </a:br>
            <a:endParaRPr lang="ru-RU" b="1" dirty="0">
              <a:solidFill>
                <a:srgbClr val="20086E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619672" y="1124744"/>
            <a:ext cx="1080120" cy="14401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059832" y="1268760"/>
            <a:ext cx="432048" cy="2304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427984" y="1268760"/>
            <a:ext cx="0" cy="30963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292080" y="1268760"/>
            <a:ext cx="648072" cy="2304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5536" y="25649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образовательная</a:t>
            </a:r>
            <a:endParaRPr lang="ru-RU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084168" y="1124744"/>
            <a:ext cx="1080120" cy="15121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91680" y="357301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Проектная деятельность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635896" y="436510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Шахматное образование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004048" y="357301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Дополнительное образование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516216" y="263691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Downloads\IMG-20211013-WA00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6"/>
            <a:ext cx="4522449" cy="380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-20211013-WA0022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32800"/>
            <a:ext cx="5193640" cy="36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87209"/>
            <a:ext cx="2998011" cy="353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Нормативная база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800" dirty="0" smtClean="0"/>
              <a:t>Приказ о создании центра « ТР»</a:t>
            </a:r>
          </a:p>
          <a:p>
            <a:pPr>
              <a:buNone/>
            </a:pPr>
            <a:r>
              <a:rPr lang="ru-RU" sz="1800" dirty="0" smtClean="0"/>
              <a:t>Штатное расписание</a:t>
            </a:r>
          </a:p>
          <a:p>
            <a:pPr>
              <a:buNone/>
            </a:pPr>
            <a:r>
              <a:rPr lang="ru-RU" sz="1800" dirty="0" smtClean="0"/>
              <a:t>Порядок решения вопросов материального и имущественного характера</a:t>
            </a:r>
          </a:p>
          <a:p>
            <a:pPr>
              <a:buNone/>
            </a:pPr>
            <a:r>
              <a:rPr lang="ru-RU" sz="1800" dirty="0" smtClean="0"/>
              <a:t>Положение о функционировании центра</a:t>
            </a:r>
          </a:p>
          <a:p>
            <a:pPr>
              <a:buNone/>
            </a:pPr>
            <a:r>
              <a:rPr lang="ru-RU" sz="1800" dirty="0" smtClean="0"/>
              <a:t>План работы с учетом </a:t>
            </a:r>
            <a:r>
              <a:rPr lang="ru-RU" sz="1800" dirty="0" err="1" smtClean="0"/>
              <a:t>социокультурных</a:t>
            </a:r>
            <a:r>
              <a:rPr lang="ru-RU" sz="1800" dirty="0" smtClean="0"/>
              <a:t> мероприятий</a:t>
            </a:r>
          </a:p>
          <a:p>
            <a:pPr>
              <a:buNone/>
            </a:pPr>
            <a:r>
              <a:rPr lang="ru-RU" sz="1800" dirty="0" smtClean="0"/>
              <a:t>Программы ДОП  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Списки учащихся</a:t>
            </a:r>
          </a:p>
          <a:p>
            <a:pPr>
              <a:buNone/>
            </a:pPr>
            <a:r>
              <a:rPr lang="ru-RU" sz="1800" dirty="0" smtClean="0"/>
              <a:t>Расписание занятий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Анализ работы за год</a:t>
            </a:r>
          </a:p>
          <a:p>
            <a:pPr>
              <a:buNone/>
            </a:pPr>
            <a:r>
              <a:rPr lang="ru-RU" sz="1800" dirty="0" smtClean="0"/>
              <a:t>Минимальные индикаторы и показатели при реализации основных и дополнительных программ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://nm-school.ru/_si/0/68488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728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Кадры решают все!!!</a:t>
            </a:r>
            <a:br>
              <a:rPr lang="ru-RU" dirty="0" smtClean="0"/>
            </a:br>
            <a:r>
              <a:rPr lang="ru-RU" dirty="0" smtClean="0"/>
              <a:t>Наш девиз: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Понять- </a:t>
            </a:r>
            <a:r>
              <a:rPr lang="ru-RU" dirty="0" err="1" smtClean="0">
                <a:solidFill>
                  <a:srgbClr val="FF0000"/>
                </a:solidFill>
              </a:rPr>
              <a:t>Принять-Применять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44824"/>
            <a:ext cx="8157592" cy="38058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1800" dirty="0" smtClean="0"/>
              <a:t>Курсы  из Федерального реестра программ ДПО:</a:t>
            </a:r>
          </a:p>
          <a:p>
            <a:pPr>
              <a:buNone/>
            </a:pPr>
            <a:r>
              <a:rPr lang="ru-RU" sz="1800" dirty="0" smtClean="0"/>
              <a:t>1.Повышение квалификации педагогов по предмету ОБЖ .</a:t>
            </a:r>
          </a:p>
          <a:p>
            <a:pPr>
              <a:buNone/>
            </a:pPr>
            <a:r>
              <a:rPr lang="ru-RU" sz="1800" dirty="0" smtClean="0"/>
              <a:t>2. Гибкие компетенции проектной деятельности</a:t>
            </a:r>
          </a:p>
          <a:p>
            <a:pPr>
              <a:buNone/>
            </a:pPr>
            <a:r>
              <a:rPr lang="ru-RU" sz="1800" dirty="0" smtClean="0"/>
              <a:t>3.Участие во 2 Всероссийском форуме Центров « ТР»  « Вектор трансформации образования общеобразовательных  организаций сельских территорий и малых городов»</a:t>
            </a:r>
            <a:endParaRPr lang="ru-RU" sz="1800" dirty="0"/>
          </a:p>
        </p:txBody>
      </p:sp>
      <p:pic>
        <p:nvPicPr>
          <p:cNvPr id="4" name="Рисунок 3" descr="C:\Users\User\Downloads\IMG-20211013-WA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861048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20086E"/>
                </a:solidFill>
              </a:rPr>
              <a:t>Интерактивные технологии </a:t>
            </a:r>
            <a:endParaRPr lang="ru-RU" b="1" dirty="0">
              <a:solidFill>
                <a:srgbClr val="20086E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ru-RU" dirty="0" smtClean="0"/>
              <a:t>Игровые</a:t>
            </a:r>
          </a:p>
          <a:p>
            <a:r>
              <a:rPr lang="ru-RU" dirty="0" smtClean="0"/>
              <a:t>Дискуссионные</a:t>
            </a:r>
          </a:p>
          <a:p>
            <a:r>
              <a:rPr lang="ru-RU" dirty="0" err="1" smtClean="0"/>
              <a:t>Тренинговые</a:t>
            </a:r>
            <a:endParaRPr lang="ru-RU" dirty="0"/>
          </a:p>
        </p:txBody>
      </p:sp>
      <p:pic>
        <p:nvPicPr>
          <p:cNvPr id="9" name="Рисунок 8" descr="C:\Users\User\Downloads\IMG-20211012-WA0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32403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ownloads\IMG-20211012-WA0011.jpg"/>
          <p:cNvPicPr/>
          <p:nvPr/>
        </p:nvPicPr>
        <p:blipFill>
          <a:blip r:embed="rId3" cstate="print"/>
          <a:srcRect t="18562"/>
          <a:stretch>
            <a:fillRect/>
          </a:stretch>
        </p:blipFill>
        <p:spPr bwMode="auto">
          <a:xfrm>
            <a:off x="5076056" y="3429000"/>
            <a:ext cx="2664296" cy="285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429000"/>
            <a:ext cx="34575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320</Words>
  <Application>Microsoft Office PowerPoint</Application>
  <PresentationFormat>Экран (4:3)</PresentationFormat>
  <Paragraphs>60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ОТКРЫТИЕ «ТОЧКИ РОСТА»  2020</vt:lpstr>
      <vt:lpstr>Цели центра «Точка роста»</vt:lpstr>
      <vt:lpstr>Функции центра «Точка роста» </vt:lpstr>
      <vt:lpstr>Слайд 5</vt:lpstr>
      <vt:lpstr>Нормативная база</vt:lpstr>
      <vt:lpstr>Слайд 7</vt:lpstr>
      <vt:lpstr>Кадры решают все!!! Наш девиз:  Понять- Принять-Применять</vt:lpstr>
      <vt:lpstr>Интерактивные технологии </vt:lpstr>
      <vt:lpstr>Оборудование для оказания ПП</vt:lpstr>
      <vt:lpstr>3D принтер</vt:lpstr>
      <vt:lpstr>Медиагруппа </vt:lpstr>
      <vt:lpstr>Шахматное образование</vt:lpstr>
      <vt:lpstr>Использование квадрокоптеров   </vt:lpstr>
      <vt:lpstr>Использование VR- шлема</vt:lpstr>
      <vt:lpstr>Слайд 16</vt:lpstr>
      <vt:lpstr>ТОЧКА РОСТА</vt:lpstr>
      <vt:lpstr>«Я знаю, что я ничего не знаю»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ОТКРЫТИЕ «ТОЧКИ РОСТА» 2020</dc:title>
  <dc:creator>User</dc:creator>
  <cp:lastModifiedBy>User</cp:lastModifiedBy>
  <cp:revision>50</cp:revision>
  <dcterms:created xsi:type="dcterms:W3CDTF">2021-10-12T09:14:12Z</dcterms:created>
  <dcterms:modified xsi:type="dcterms:W3CDTF">2021-10-13T17:27:23Z</dcterms:modified>
</cp:coreProperties>
</file>