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3" r:id="rId4"/>
    <p:sldId id="279" r:id="rId5"/>
    <p:sldId id="280" r:id="rId6"/>
    <p:sldId id="281" r:id="rId7"/>
    <p:sldId id="268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D4F3"/>
    <a:srgbClr val="6CD7F4"/>
    <a:srgbClr val="0EA1C7"/>
    <a:srgbClr val="0EA1D5"/>
    <a:srgbClr val="05C0C9"/>
    <a:srgbClr val="15B5B9"/>
    <a:srgbClr val="268F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FFF4-654D-4EF6-A381-F53CB80FF64A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9D403-60CA-4058-AE28-561F6B62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методического сопровождения деятельности педагогических работников по профилактике девиантного поведения обучающихся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(опыт Брянской области)</a:t>
            </a:r>
            <a:endParaRPr lang="ru-RU" dirty="0"/>
          </a:p>
        </p:txBody>
      </p:sp>
      <p:pic>
        <p:nvPicPr>
          <p:cNvPr id="6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57" r="16700" b="5100"/>
          <a:stretch/>
        </p:blipFill>
        <p:spPr bwMode="auto">
          <a:xfrm>
            <a:off x="7803049" y="0"/>
            <a:ext cx="1340951" cy="179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346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Захарова М.В. – проректор по учебно-методической и проектной деятельности, к.б.н.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901310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8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9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071603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4335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79"/>
            <a:ext cx="3357586" cy="25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/>
              <a:t>организационно-методическое сопровождение внедрения моделей «горизонтального обучения» педагогических команд,  апробация модели наставничества</a:t>
            </a:r>
            <a:endParaRPr lang="ru-RU" sz="2400" i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28662" y="1214422"/>
            <a:ext cx="3167212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Образовательная </a:t>
            </a:r>
          </a:p>
          <a:p>
            <a:pPr algn="ctr"/>
            <a:r>
              <a:rPr lang="ru-RU" sz="2000" b="1" dirty="0" smtClean="0"/>
              <a:t>организация</a:t>
            </a:r>
          </a:p>
          <a:p>
            <a:pPr algn="ctr"/>
            <a:r>
              <a:rPr lang="ru-RU" sz="2000" b="1" dirty="0" smtClean="0"/>
              <a:t>Куратор</a:t>
            </a:r>
            <a:endParaRPr lang="ru-RU" sz="2000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72066" y="4000504"/>
            <a:ext cx="3143272" cy="26431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Образовательная </a:t>
            </a:r>
          </a:p>
          <a:p>
            <a:pPr algn="ctr"/>
            <a:r>
              <a:rPr lang="ru-RU" b="1" dirty="0" smtClean="0"/>
              <a:t>организация </a:t>
            </a:r>
            <a:br>
              <a:rPr lang="ru-RU" b="1" dirty="0" smtClean="0"/>
            </a:br>
            <a:r>
              <a:rPr lang="ru-RU" b="1" dirty="0" smtClean="0"/>
              <a:t>ИТР ОО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28934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06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hmatkova\Desktop\Презентации\PNG\education-vector-free-icon-set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957684" cy="957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matkova\Desktop\Презентации\PNG\education-vector-free-icon-set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hmatkova\Desktop\Презентации\PNG\education-vector-free-icon-set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1048172" cy="1048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hmatkova\Desktop\Презентации\PNG\education-vector-free-icon-set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1714488"/>
            <a:ext cx="78581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экспертиза проектов рабочих программ воспитания (РПВ) общеобразовательных организаций Брянской области;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разделение образовательных организаций на кластеры по степени готовности РПВ;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программа повышения квалификации для школьных команд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 деятельность в школе: новые ориентиры и успешные практики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72 часа)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5572140"/>
            <a:ext cx="757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ноябрь 2021 г. – вторая сессия (36 часов,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очно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анализ эффективности апробации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пилотной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модели наставничества; разработка адресных индивидуальных траекторий профессионального развития педагогических работников и школьных команд по организации профилактики девиантного поведения обучающихся, в том числе путем реализации сетевого взаимодействия образовательных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500570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май-октябрь 2021</a:t>
            </a: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- апробация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пилотной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модели наставничества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14324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 2021 г. – первая сессия (36 часов,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очно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определение организаций-кураторов и общеобразовательных организаций, нуждающихся в помощи,  стажировки на базе общеобразовательных организаций – участников федерального проекта «Апробация и внедрение примерной программы воспитания»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928694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/>
              <a:t>организационно-методическое сопровождение внедрения моделей «горизонтального обучения» педагогических команд,  апробация </a:t>
            </a:r>
            <a:r>
              <a:rPr lang="ru-RU" sz="2400" b="1" i="1" smtClean="0"/>
              <a:t>модели наставничества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3804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23144" y="6237312"/>
            <a:ext cx="949547" cy="73395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47464" y="5877272"/>
            <a:ext cx="782677" cy="73395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14942" y="5857892"/>
            <a:ext cx="463347" cy="73395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53911" y="6525344"/>
            <a:ext cx="463347" cy="73395"/>
          </a:xfrm>
          <a:prstGeom prst="rect">
            <a:avLst/>
          </a:prstGeom>
          <a:solidFill>
            <a:srgbClr val="3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6429396"/>
            <a:ext cx="463347" cy="73395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Shmatkova\Desktop\2021-03-04_09-48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290"/>
            <a:ext cx="2324560" cy="92422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7000"/>
              </a:srgbClr>
            </a:outerShdw>
            <a:reflection stA="2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matkova\Desktop\Презентации\Proekt_obrazovanie_logo_golu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1396498" cy="114024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27000"/>
              </a:srgbClr>
            </a:outerShdw>
            <a:reflection stA="2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56926" y="2643708"/>
            <a:ext cx="7000693" cy="2842855"/>
            <a:chOff x="1259632" y="2924944"/>
            <a:chExt cx="7018278" cy="240431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259632" y="2924944"/>
              <a:ext cx="7018278" cy="4192"/>
            </a:xfrm>
            <a:prstGeom prst="line">
              <a:avLst/>
            </a:prstGeom>
            <a:ln>
              <a:solidFill>
                <a:srgbClr val="F15B4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4860032" y="3140968"/>
              <a:ext cx="2160240" cy="21882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300" b="1" dirty="0">
                <a:solidFill>
                  <a:srgbClr val="373C59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496"/>
            <a:ext cx="8286808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Спасибо за внимание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+mj-ea"/>
                <a:cs typeface="+mj-cs"/>
              </a:rPr>
              <a:t>Брянский институт повышения квалификации работников образования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ea typeface="+mj-ea"/>
              <a:cs typeface="+mj-cs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bipkro_br@mail.ru</a:t>
            </a:r>
            <a:endParaRPr lang="ru-RU" b="1" dirty="0" smtClean="0">
              <a:ea typeface="+mj-ea"/>
              <a:cs typeface="+mj-cs"/>
            </a:endParaRPr>
          </a:p>
        </p:txBody>
      </p:sp>
      <p:pic>
        <p:nvPicPr>
          <p:cNvPr id="15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7786710" y="188640"/>
            <a:ext cx="1110598" cy="148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121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Система методического сопровождения деятельности педагогических работников по профилактике девиантного поведения обучающихся  (опыт Брянской области)</vt:lpstr>
      <vt:lpstr>Слайд 2</vt:lpstr>
      <vt:lpstr>Слайд 3</vt:lpstr>
      <vt:lpstr>Слайд 4</vt:lpstr>
      <vt:lpstr>Слайд 5</vt:lpstr>
      <vt:lpstr>Слайд 6</vt:lpstr>
      <vt:lpstr>организационно-методическое сопровождение внедрения моделей «горизонтального обучения» педагогических команд,  апробация модели наставничества</vt:lpstr>
      <vt:lpstr>организационно-методическое сопровождение внедрения моделей «горизонтального обучения» педагогических команд,  апробация модели наставничества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методического сопровождения деятельности педагогических работников по профилактике девиантного поведения обучающихся (опыт Брянской области)</dc:title>
  <dc:creator>Проректор</dc:creator>
  <cp:lastModifiedBy>Пользователь Windows</cp:lastModifiedBy>
  <cp:revision>80</cp:revision>
  <dcterms:created xsi:type="dcterms:W3CDTF">2021-06-25T08:57:21Z</dcterms:created>
  <dcterms:modified xsi:type="dcterms:W3CDTF">2021-07-01T13:21:15Z</dcterms:modified>
</cp:coreProperties>
</file>