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57" r:id="rId4"/>
    <p:sldId id="266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4587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70083" cy="195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214546" y="5857892"/>
            <a:ext cx="657229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Проректор по учебно-методической и проектной деятельности ГАУ ДПО «БИПКРО», к.б.н. Захарова М.В.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500166" y="1643050"/>
            <a:ext cx="764383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Отчет </a:t>
            </a:r>
            <a: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о результатах </a:t>
            </a:r>
            <a: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учебно-методической деятельности </a:t>
            </a:r>
            <a:endParaRPr lang="ru-RU" sz="4000" b="1" i="1" dirty="0" smtClean="0">
              <a:solidFill>
                <a:srgbClr val="00206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ГАУ </a:t>
            </a:r>
            <a: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ДПО «</a:t>
            </a:r>
            <a: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БИПКРО</a:t>
            </a:r>
            <a: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» </a:t>
            </a:r>
            <a:endParaRPr lang="ru-RU" sz="4000" b="1" i="1" dirty="0" smtClean="0">
              <a:solidFill>
                <a:srgbClr val="002060"/>
              </a:solidFill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в </a:t>
            </a:r>
            <a:r>
              <a:rPr lang="ru-RU" sz="4000" b="1" i="1" dirty="0" smtClean="0">
                <a:solidFill>
                  <a:srgbClr val="00206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2020 году</a:t>
            </a:r>
            <a:endParaRPr lang="ru-RU" sz="4000" b="1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928794" y="142853"/>
            <a:ext cx="721520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rgbClr val="002060"/>
                </a:solidFill>
              </a:rPr>
              <a:t>3. Восстановление научно-методического потенциала системы дополнительного профессионального образования способного адекватно реагировать на вызовы современности, быть конкурентоспособным</a:t>
            </a:r>
          </a:p>
        </p:txBody>
      </p:sp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2071429" y="1357298"/>
            <a:ext cx="6929581" cy="4714908"/>
            <a:chOff x="1044" y="3165"/>
            <a:chExt cx="10206" cy="6945"/>
          </a:xfrm>
        </p:grpSpPr>
        <p:sp>
          <p:nvSpPr>
            <p:cNvPr id="17411" name="AutoShape 3"/>
            <p:cNvSpPr>
              <a:spLocks noChangeArrowheads="1"/>
            </p:cNvSpPr>
            <p:nvPr/>
          </p:nvSpPr>
          <p:spPr bwMode="auto">
            <a:xfrm>
              <a:off x="4626" y="3165"/>
              <a:ext cx="2891" cy="144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Председатель РУМО ОО Брянской области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2" name="AutoShape 4"/>
            <p:cNvSpPr>
              <a:spLocks noChangeArrowheads="1"/>
            </p:cNvSpPr>
            <p:nvPr/>
          </p:nvSpPr>
          <p:spPr bwMode="auto">
            <a:xfrm>
              <a:off x="1044" y="5635"/>
              <a:ext cx="2525" cy="1739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Координатор направления от </a:t>
              </a:r>
              <a:b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</a:b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ГАУ ДПО «БИПКРО»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(ДОО)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3" name="AutoShape 5"/>
            <p:cNvSpPr>
              <a:spLocks noChangeArrowheads="1"/>
            </p:cNvSpPr>
            <p:nvPr/>
          </p:nvSpPr>
          <p:spPr bwMode="auto">
            <a:xfrm>
              <a:off x="3675" y="5566"/>
              <a:ext cx="2420" cy="171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Координатор направления от </a:t>
              </a:r>
              <a:b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</a:b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ГАУ ДПО «БИПКРО»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(НОО)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4" name="AutoShape 6"/>
            <p:cNvSpPr>
              <a:spLocks noChangeArrowheads="1"/>
            </p:cNvSpPr>
            <p:nvPr/>
          </p:nvSpPr>
          <p:spPr bwMode="auto">
            <a:xfrm>
              <a:off x="6200" y="5566"/>
              <a:ext cx="2420" cy="1717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Координатор направления от </a:t>
              </a:r>
              <a:b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</a:b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ГАУ ДПО «БИПКРО»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учителей-предметников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15" name="AutoShape 7"/>
            <p:cNvSpPr>
              <a:spLocks noChangeArrowheads="1"/>
            </p:cNvSpPr>
            <p:nvPr/>
          </p:nvSpPr>
          <p:spPr bwMode="auto">
            <a:xfrm>
              <a:off x="8830" y="5566"/>
              <a:ext cx="2420" cy="170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Координатор направления от </a:t>
              </a:r>
              <a:b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</a:b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ГАУ ДПО «БИПКРО»</a:t>
              </a:r>
            </a:p>
            <a:p>
              <a:pPr marL="0" lvl="0" indent="0" algn="ctr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(руководители ОО)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cxnSp>
          <p:nvCxnSpPr>
            <p:cNvPr id="17416" name="AutoShape 8"/>
            <p:cNvCxnSpPr>
              <a:cxnSpLocks noChangeShapeType="1"/>
            </p:cNvCxnSpPr>
            <p:nvPr/>
          </p:nvCxnSpPr>
          <p:spPr bwMode="auto">
            <a:xfrm>
              <a:off x="6085" y="4605"/>
              <a:ext cx="12" cy="4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7417" name="AutoShape 9"/>
            <p:cNvCxnSpPr>
              <a:cxnSpLocks noChangeShapeType="1"/>
            </p:cNvCxnSpPr>
            <p:nvPr/>
          </p:nvCxnSpPr>
          <p:spPr bwMode="auto">
            <a:xfrm>
              <a:off x="2441" y="5160"/>
              <a:ext cx="762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17418" name="AutoShape 10"/>
            <p:cNvCxnSpPr>
              <a:cxnSpLocks noChangeShapeType="1"/>
            </p:cNvCxnSpPr>
            <p:nvPr/>
          </p:nvCxnSpPr>
          <p:spPr bwMode="auto">
            <a:xfrm>
              <a:off x="2441" y="5160"/>
              <a:ext cx="12" cy="4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7419" name="AutoShape 11"/>
            <p:cNvCxnSpPr>
              <a:cxnSpLocks noChangeShapeType="1"/>
            </p:cNvCxnSpPr>
            <p:nvPr/>
          </p:nvCxnSpPr>
          <p:spPr bwMode="auto">
            <a:xfrm>
              <a:off x="4923" y="5160"/>
              <a:ext cx="12" cy="38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7420" name="AutoShape 12"/>
            <p:cNvCxnSpPr>
              <a:cxnSpLocks noChangeShapeType="1"/>
            </p:cNvCxnSpPr>
            <p:nvPr/>
          </p:nvCxnSpPr>
          <p:spPr bwMode="auto">
            <a:xfrm>
              <a:off x="10067" y="5160"/>
              <a:ext cx="12" cy="38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7421" name="AutoShape 13"/>
            <p:cNvCxnSpPr>
              <a:cxnSpLocks noChangeShapeType="1"/>
            </p:cNvCxnSpPr>
            <p:nvPr/>
          </p:nvCxnSpPr>
          <p:spPr bwMode="auto">
            <a:xfrm>
              <a:off x="7517" y="5160"/>
              <a:ext cx="0" cy="38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7422" name="AutoShape 14"/>
            <p:cNvCxnSpPr>
              <a:cxnSpLocks noChangeShapeType="1"/>
            </p:cNvCxnSpPr>
            <p:nvPr/>
          </p:nvCxnSpPr>
          <p:spPr bwMode="auto">
            <a:xfrm>
              <a:off x="2429" y="7283"/>
              <a:ext cx="12" cy="4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7423" name="AutoShape 15"/>
            <p:cNvCxnSpPr>
              <a:cxnSpLocks noChangeShapeType="1"/>
            </p:cNvCxnSpPr>
            <p:nvPr/>
          </p:nvCxnSpPr>
          <p:spPr bwMode="auto">
            <a:xfrm>
              <a:off x="4911" y="7283"/>
              <a:ext cx="12" cy="4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7424" name="AutoShape 16"/>
            <p:cNvCxnSpPr>
              <a:cxnSpLocks noChangeShapeType="1"/>
            </p:cNvCxnSpPr>
            <p:nvPr/>
          </p:nvCxnSpPr>
          <p:spPr bwMode="auto">
            <a:xfrm>
              <a:off x="10079" y="7264"/>
              <a:ext cx="12" cy="4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cxnSp>
          <p:nvCxnSpPr>
            <p:cNvPr id="17425" name="AutoShape 17"/>
            <p:cNvCxnSpPr>
              <a:cxnSpLocks noChangeShapeType="1"/>
            </p:cNvCxnSpPr>
            <p:nvPr/>
          </p:nvCxnSpPr>
          <p:spPr bwMode="auto">
            <a:xfrm>
              <a:off x="7517" y="7283"/>
              <a:ext cx="12" cy="4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</p:cxnSp>
        <p:sp>
          <p:nvSpPr>
            <p:cNvPr id="17426" name="AutoShape 18"/>
            <p:cNvSpPr>
              <a:spLocks noChangeArrowheads="1"/>
            </p:cNvSpPr>
            <p:nvPr/>
          </p:nvSpPr>
          <p:spPr bwMode="auto">
            <a:xfrm>
              <a:off x="1480" y="7758"/>
              <a:ext cx="2066" cy="226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Председатель УМО + представители региональной ассоциации педагогов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(ДОО)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7" name="AutoShape 19"/>
            <p:cNvSpPr>
              <a:spLocks noChangeArrowheads="1"/>
            </p:cNvSpPr>
            <p:nvPr/>
          </p:nvSpPr>
          <p:spPr bwMode="auto">
            <a:xfrm>
              <a:off x="3849" y="7758"/>
              <a:ext cx="2066" cy="226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Председатель УМО + представители региональной ассоциации педагогов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(НОО)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8" name="AutoShape 20"/>
            <p:cNvSpPr>
              <a:spLocks noChangeArrowheads="1"/>
            </p:cNvSpPr>
            <p:nvPr/>
          </p:nvSpPr>
          <p:spPr bwMode="auto">
            <a:xfrm>
              <a:off x="6516" y="7758"/>
              <a:ext cx="2066" cy="235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Председатели УМО (по предметам) + представители региональной ассоциации учителей-предметников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29" name="AutoShape 21"/>
            <p:cNvSpPr>
              <a:spLocks noChangeArrowheads="1"/>
            </p:cNvSpPr>
            <p:nvPr/>
          </p:nvSpPr>
          <p:spPr bwMode="auto">
            <a:xfrm>
              <a:off x="9079" y="7758"/>
              <a:ext cx="2066" cy="226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Arial" pitchFamily="34" charset="0"/>
                </a:rPr>
                <a:t>Председатель УМО + представители региональной ассоциации руководителей</a:t>
              </a: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70083" cy="195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Прямоугольник 24"/>
          <p:cNvSpPr/>
          <p:nvPr/>
        </p:nvSpPr>
        <p:spPr>
          <a:xfrm>
            <a:off x="2214546" y="6215082"/>
            <a:ext cx="664373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Структура РУМО общего образования Брянской области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2214546" y="142852"/>
            <a:ext cx="6858048" cy="6401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algn="ctr" defTabSz="914400" rtl="0" eaLnBrk="1" fontAlgn="base" latinLnBrk="0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2400" b="1" i="1" u="none" strike="noStrike" cap="none" normalizeH="0" baseline="0" dirty="0" smtClean="0">
                <a:ln>
                  <a:noFill/>
                </a:ln>
                <a:solidFill>
                  <a:srgbClr val="002060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Задачи на 2021 год</a:t>
            </a:r>
            <a:endParaRPr kumimoji="0" lang="ru-RU" sz="2400" b="1" i="1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1. Организационно-методическое сопровождение и научно-методическое обеспечение реализации региональных проектов федеральных проектов в рамках национального проекта «Образование», в том числе регионального проекта «Современная школа»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2. Обеспечение высокого качества методических услуг в соответствии со стратегическими направлениями развития региональной системы образования и потребностями педагогических и управленческих кадров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3. Расширение спектра дополнительных профессиональных программам в соответствии с тенденциями развития системы образования Российской Федерации; создание условий для непрерывного обновления профессиональных знаний и приобретение новых профессиональных навыков, повышение доступности и вариативности программ обучения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4. Апробация Региональной модели развития непрерывного профессионального образования на основе выявления и устранения профессиональных затруднений педагогических и управленческих кадров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  <a:p>
            <a:pPr marL="0" marR="0" lvl="0" algn="just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5. Разработка новых и актуализация имеющихся оценочных материалов для изучения и устранения профессиональных затруднений педагогических работников региона перед прохождением курсовой подготовки в Институте и материалов по оценке удовлетворённости слушателей предлагаемыми программами ПК и оценки руководителями результативности курсовой подготовки.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70083" cy="195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1571612"/>
            <a:ext cx="6929486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-360000" algn="ctr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/>
              <a:t>Количество слушателей, прошедших обучение в рамках реализации государственного </a:t>
            </a:r>
            <a:r>
              <a:rPr lang="ru-RU" dirty="0" smtClean="0"/>
              <a:t>задания</a:t>
            </a:r>
          </a:p>
          <a:p>
            <a:pPr lvl="0" indent="-360000" algn="just" fontAlgn="base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0" indent="-36000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6 </a:t>
            </a:r>
            <a:r>
              <a:rPr lang="ru-RU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294 </a:t>
            </a:r>
            <a:r>
              <a:rPr lang="ru-RU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человека (</a:t>
            </a:r>
            <a:r>
              <a:rPr lang="ru-RU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114,3% </a:t>
            </a:r>
            <a:r>
              <a:rPr lang="ru-RU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от плановых показателей), </a:t>
            </a:r>
          </a:p>
          <a:p>
            <a:pPr lvl="0" indent="-360000"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из них:</a:t>
            </a:r>
            <a:endParaRPr lang="ru-RU" dirty="0" smtClean="0">
              <a:latin typeface="Calibri" pitchFamily="34" charset="0"/>
              <a:cs typeface="Calibri" pitchFamily="34" charset="0"/>
            </a:endParaRPr>
          </a:p>
          <a:p>
            <a:pPr lvl="0" indent="-3600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375 – </a:t>
            </a:r>
            <a:r>
              <a:rPr lang="ru-RU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пед</a:t>
            </a:r>
            <a:r>
              <a:rPr lang="ru-RU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 работники дошкольного образования;</a:t>
            </a:r>
            <a:endParaRPr lang="ru-RU" dirty="0" smtClean="0">
              <a:latin typeface="Calibri" pitchFamily="34" charset="0"/>
              <a:cs typeface="Calibri" pitchFamily="34" charset="0"/>
            </a:endParaRPr>
          </a:p>
          <a:p>
            <a:pPr lvl="0" indent="-3600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360</a:t>
            </a:r>
            <a:r>
              <a:rPr lang="ru-RU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ru-RU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–</a:t>
            </a:r>
            <a:r>
              <a:rPr lang="ru-RU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учителя  начальных классов;</a:t>
            </a:r>
            <a:endParaRPr lang="ru-RU" dirty="0" smtClean="0">
              <a:latin typeface="Calibri" pitchFamily="34" charset="0"/>
              <a:cs typeface="Calibri" pitchFamily="34" charset="0"/>
            </a:endParaRPr>
          </a:p>
          <a:p>
            <a:pPr lvl="0" indent="-3600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4 293 – </a:t>
            </a:r>
            <a:r>
              <a:rPr lang="ru-RU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пед</a:t>
            </a:r>
            <a:r>
              <a:rPr lang="ru-RU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 работники основного и среднего общего образования;</a:t>
            </a:r>
            <a:endParaRPr lang="ru-RU" dirty="0" smtClean="0">
              <a:latin typeface="Calibri" pitchFamily="34" charset="0"/>
              <a:cs typeface="Calibri" pitchFamily="34" charset="0"/>
            </a:endParaRPr>
          </a:p>
          <a:p>
            <a:pPr lvl="0" indent="-3600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260</a:t>
            </a:r>
            <a:r>
              <a:rPr lang="ru-RU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–  </a:t>
            </a:r>
            <a:r>
              <a:rPr lang="ru-RU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пед</a:t>
            </a:r>
            <a:r>
              <a:rPr lang="ru-RU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 работники учреждений среднего профессионального образования;</a:t>
            </a:r>
            <a:endParaRPr lang="ru-RU" dirty="0" smtClean="0">
              <a:latin typeface="Calibri" pitchFamily="34" charset="0"/>
              <a:cs typeface="Calibri" pitchFamily="34" charset="0"/>
            </a:endParaRPr>
          </a:p>
          <a:p>
            <a:pPr lvl="0" indent="-3600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359</a:t>
            </a:r>
            <a:r>
              <a:rPr lang="ru-RU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– руководители образовательных организаций;</a:t>
            </a:r>
            <a:endParaRPr lang="ru-RU" dirty="0" smtClean="0">
              <a:latin typeface="Calibri" pitchFamily="34" charset="0"/>
              <a:cs typeface="Calibri" pitchFamily="34" charset="0"/>
            </a:endParaRPr>
          </a:p>
          <a:p>
            <a:pPr lvl="0" indent="-3600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311</a:t>
            </a:r>
            <a:r>
              <a:rPr lang="ru-RU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– </a:t>
            </a:r>
            <a:r>
              <a:rPr lang="ru-RU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пед</a:t>
            </a:r>
            <a:r>
              <a:rPr lang="ru-RU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. работники системы дополнительного образования детей (в т.ч. 34 педагогических работника в рамках реализации федерального проекта «Успех каждого ребенка» национального проекта «Образование»).</a:t>
            </a:r>
            <a:endParaRPr lang="ru-RU" dirty="0" smtClean="0">
              <a:latin typeface="Calibri" pitchFamily="34" charset="0"/>
              <a:cs typeface="Calibri" pitchFamily="34" charset="0"/>
            </a:endParaRPr>
          </a:p>
          <a:p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71670" y="214290"/>
            <a:ext cx="7072330" cy="1214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rgbClr val="002060"/>
                </a:solidFill>
              </a:rPr>
              <a:t>1. Обеспечение </a:t>
            </a:r>
            <a:r>
              <a:rPr lang="ru-RU" i="1" dirty="0" smtClean="0">
                <a:solidFill>
                  <a:srgbClr val="002060"/>
                </a:solidFill>
              </a:rPr>
              <a:t>курсовой подготовки по всем 4 блокам профессиональных педагогических компетенций – предметных, методических, коммуникативных и </a:t>
            </a:r>
            <a:endParaRPr lang="ru-RU" i="1" dirty="0" smtClean="0">
              <a:solidFill>
                <a:srgbClr val="002060"/>
              </a:solidFill>
            </a:endParaRPr>
          </a:p>
          <a:p>
            <a:pPr algn="ctr"/>
            <a:r>
              <a:rPr lang="ru-RU" i="1" dirty="0" smtClean="0">
                <a:solidFill>
                  <a:srgbClr val="002060"/>
                </a:solidFill>
              </a:rPr>
              <a:t>психолого-педагогических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70083" cy="195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71670" y="5715016"/>
            <a:ext cx="6929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Количество слушателей, прошедших обучение в рамках реализации государственного задания за год (человек)</a:t>
            </a:r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70083" cy="195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2071670" y="214290"/>
            <a:ext cx="7072330" cy="1214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rgbClr val="002060"/>
                </a:solidFill>
              </a:rPr>
              <a:t>1. Обеспечение </a:t>
            </a:r>
            <a:r>
              <a:rPr lang="ru-RU" i="1" dirty="0" smtClean="0">
                <a:solidFill>
                  <a:srgbClr val="002060"/>
                </a:solidFill>
              </a:rPr>
              <a:t>курсовой подготовки по всем 4 блокам профессиональных педагогических компетенций – предметных, методических, коммуникативных и </a:t>
            </a:r>
            <a:endParaRPr lang="ru-RU" i="1" dirty="0" smtClean="0">
              <a:solidFill>
                <a:srgbClr val="002060"/>
              </a:solidFill>
            </a:endParaRPr>
          </a:p>
          <a:p>
            <a:pPr algn="ctr"/>
            <a:r>
              <a:rPr lang="ru-RU" i="1" dirty="0" smtClean="0">
                <a:solidFill>
                  <a:srgbClr val="002060"/>
                </a:solidFill>
              </a:rPr>
              <a:t>психолого-педагогических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1500174"/>
            <a:ext cx="6474457" cy="392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357422" y="2143116"/>
            <a:ext cx="6500858" cy="4447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+mj-lt"/>
                <a:cs typeface="Calibri" pitchFamily="34" charset="0"/>
              </a:rPr>
              <a:t>Количество слушателей, прошедших обучение </a:t>
            </a:r>
            <a:r>
              <a:rPr lang="ru-RU" dirty="0" smtClean="0">
                <a:latin typeface="+mj-lt"/>
                <a:cs typeface="Calibri" pitchFamily="34" charset="0"/>
              </a:rPr>
              <a:t>в </a:t>
            </a:r>
            <a:r>
              <a:rPr lang="ru-RU" dirty="0" smtClean="0">
                <a:latin typeface="+mj-lt"/>
                <a:cs typeface="Calibri" pitchFamily="34" charset="0"/>
              </a:rPr>
              <a:t>соответствии с планом-графиком мероприятий по обеспечению введения ФГОС </a:t>
            </a:r>
            <a:endParaRPr lang="ru-RU" dirty="0" smtClean="0">
              <a:latin typeface="+mj-lt"/>
              <a:cs typeface="Calibri" pitchFamily="34" charset="0"/>
            </a:endParaRPr>
          </a:p>
          <a:p>
            <a:endParaRPr lang="ru-RU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5685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человека, </a:t>
            </a:r>
            <a:endParaRPr lang="ru-RU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из них: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по ФГОС ООО и СОО - </a:t>
            </a: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5050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человек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по ФГОС ДОО – </a:t>
            </a: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375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человек;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по ФГОС СПО – </a:t>
            </a: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260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 человек; </a:t>
            </a:r>
            <a:endParaRPr lang="ru-RU" dirty="0" smtClean="0">
              <a:latin typeface="Calibri" pitchFamily="34" charset="0"/>
              <a:cs typeface="Calibri" pitchFamily="34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 smtClean="0">
                <a:latin typeface="Calibri" pitchFamily="34" charset="0"/>
                <a:cs typeface="Calibri" pitchFamily="34" charset="0"/>
              </a:rPr>
              <a:t>по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программам инклюзивного образования и программам по работе с детьми с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ОВЗ - </a:t>
            </a:r>
            <a:r>
              <a:rPr lang="ru-RU" sz="2400" b="1" dirty="0" smtClean="0">
                <a:latin typeface="Calibri" pitchFamily="34" charset="0"/>
                <a:cs typeface="Calibri" pitchFamily="34" charset="0"/>
              </a:rPr>
              <a:t>785 </a:t>
            </a:r>
            <a:r>
              <a:rPr lang="ru-RU" dirty="0" smtClean="0">
                <a:latin typeface="Calibri" pitchFamily="34" charset="0"/>
                <a:cs typeface="Calibri" pitchFamily="34" charset="0"/>
              </a:rPr>
              <a:t>человек</a:t>
            </a: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70083" cy="195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2071670" y="214290"/>
            <a:ext cx="7072330" cy="1214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rgbClr val="002060"/>
                </a:solidFill>
              </a:rPr>
              <a:t>1. Обеспечение </a:t>
            </a:r>
            <a:r>
              <a:rPr lang="ru-RU" i="1" dirty="0" smtClean="0">
                <a:solidFill>
                  <a:srgbClr val="002060"/>
                </a:solidFill>
              </a:rPr>
              <a:t>курсовой подготовки по всем 4 блокам профессиональных педагогических компетенций – предметных, методических, коммуникативных и </a:t>
            </a:r>
            <a:endParaRPr lang="ru-RU" i="1" dirty="0" smtClean="0">
              <a:solidFill>
                <a:srgbClr val="002060"/>
              </a:solidFill>
            </a:endParaRPr>
          </a:p>
          <a:p>
            <a:pPr algn="ctr"/>
            <a:r>
              <a:rPr lang="ru-RU" i="1" dirty="0" smtClean="0">
                <a:solidFill>
                  <a:srgbClr val="002060"/>
                </a:solidFill>
              </a:rPr>
              <a:t>психолого-педагогических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285952" y="5929330"/>
            <a:ext cx="68580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Количество слушателей, прошедших обучение в рамках методического обеспечения </a:t>
            </a:r>
            <a:r>
              <a:rPr lang="ru-RU" dirty="0" smtClean="0"/>
              <a:t>ГИА, за </a:t>
            </a:r>
            <a:r>
              <a:rPr lang="ru-RU" dirty="0" smtClean="0"/>
              <a:t>год (человек)</a:t>
            </a:r>
            <a:endParaRPr lang="ru-RU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70083" cy="195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2071670" y="214290"/>
            <a:ext cx="7072330" cy="1214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rgbClr val="002060"/>
                </a:solidFill>
              </a:rPr>
              <a:t>1. Обеспечение </a:t>
            </a:r>
            <a:r>
              <a:rPr lang="ru-RU" i="1" dirty="0" smtClean="0">
                <a:solidFill>
                  <a:srgbClr val="002060"/>
                </a:solidFill>
              </a:rPr>
              <a:t>курсовой подготовки по всем 4 блокам профессиональных педагогических компетенций – предметных, методических, коммуникативных и </a:t>
            </a:r>
            <a:endParaRPr lang="ru-RU" i="1" dirty="0" smtClean="0">
              <a:solidFill>
                <a:srgbClr val="002060"/>
              </a:solidFill>
            </a:endParaRPr>
          </a:p>
          <a:p>
            <a:pPr algn="ctr"/>
            <a:r>
              <a:rPr lang="ru-RU" i="1" dirty="0" smtClean="0">
                <a:solidFill>
                  <a:srgbClr val="002060"/>
                </a:solidFill>
              </a:rPr>
              <a:t>психолого-педагогических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1638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71736" y="1643050"/>
            <a:ext cx="6348764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214546" y="1428736"/>
            <a:ext cx="678661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/>
              <a:t>Количество педагогических работников Брянской области, прошедших обучение в других организациях ДПО (координатор – ГАУ ДПО «БИПКРО»)</a:t>
            </a:r>
            <a:endParaRPr lang="ru-RU" sz="1400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357422" y="2143116"/>
          <a:ext cx="6643734" cy="4279677"/>
        </p:xfrm>
        <a:graphic>
          <a:graphicData uri="http://schemas.openxmlformats.org/drawingml/2006/table">
            <a:tbl>
              <a:tblPr/>
              <a:tblGrid>
                <a:gridCol w="1357322"/>
                <a:gridCol w="3643338"/>
                <a:gridCol w="1643074"/>
              </a:tblGrid>
              <a:tr h="8246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Организация ДПО (регион)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146" marR="28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Программа ДПО (ПК)</a:t>
                      </a:r>
                    </a:p>
                  </a:txBody>
                  <a:tcPr marL="28146" marR="28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Количество слушателей, куратор от ГАУ ДПО «БИПКРО»</a:t>
                      </a:r>
                    </a:p>
                  </a:txBody>
                  <a:tcPr marL="28146" marR="28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0524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ОГБУ ДПО </a:t>
                      </a:r>
                      <a:r>
                        <a:rPr lang="ru-RU" sz="1200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«РИРО» (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г. Рязань)</a:t>
                      </a:r>
                    </a:p>
                  </a:txBody>
                  <a:tcPr marL="28146" marR="28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4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Проектирование и организация управленческой деятельности по разработке и реализации основной образовательной программы в соответствии с требованиями ФГОС и концепций преподавания учебных предметов/ предметных областей</a:t>
                      </a:r>
                    </a:p>
                  </a:txBody>
                  <a:tcPr marL="28146" marR="28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50 человек</a:t>
                      </a: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Кривонос Т.В.</a:t>
                      </a: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Левая Н.В.</a:t>
                      </a:r>
                    </a:p>
                  </a:txBody>
                  <a:tcPr marL="28146" marR="28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09573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ФГАОУ ДПО «Академия Минпросвещения России»</a:t>
                      </a:r>
                    </a:p>
                  </a:txBody>
                  <a:tcPr marL="28146" marR="28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6675" marR="1454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Совершенствование предметных и методических компетенций педагогических работников (в том числе в области формирования функциональной грамотности) в рамках реализации федерального проекта «Учитель будущего»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146" marR="28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866 человек</a:t>
                      </a: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Гарбузова С.А.</a:t>
                      </a: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Викульева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О.Г. </a:t>
                      </a: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11 </a:t>
                      </a: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тьюторов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из числа педагогов Брянской области</a:t>
                      </a:r>
                    </a:p>
                  </a:txBody>
                  <a:tcPr marL="28146" marR="28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2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6675" marR="1454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Формирование ИКТ-грамотности школьников</a:t>
                      </a:r>
                      <a:endParaRPr lang="ru-RU" sz="12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146" marR="28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156 человек</a:t>
                      </a: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Бирюлина</a:t>
                      </a: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 Е.В.</a:t>
                      </a:r>
                    </a:p>
                  </a:txBody>
                  <a:tcPr marL="28146" marR="28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70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667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Формирование естественнонаучной грамотности обучающихся при изучении раздела «генетика» на уроках биологии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28146" marR="2814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20 человек</a:t>
                      </a:r>
                    </a:p>
                    <a:p>
                      <a:pPr marL="360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Шакина В.Г.</a:t>
                      </a:r>
                    </a:p>
                  </a:txBody>
                  <a:tcPr marL="28146" marR="281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70083" cy="195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Прямоугольник 9"/>
          <p:cNvSpPr/>
          <p:nvPr/>
        </p:nvSpPr>
        <p:spPr>
          <a:xfrm>
            <a:off x="2071670" y="0"/>
            <a:ext cx="7072330" cy="12144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rgbClr val="002060"/>
                </a:solidFill>
              </a:rPr>
              <a:t>1. Обеспечение </a:t>
            </a:r>
            <a:r>
              <a:rPr lang="ru-RU" i="1" dirty="0" smtClean="0">
                <a:solidFill>
                  <a:srgbClr val="002060"/>
                </a:solidFill>
              </a:rPr>
              <a:t>курсовой подготовки по всем 4 блокам профессиональных педагогических компетенций – предметных, методических, коммуникативных и </a:t>
            </a:r>
            <a:endParaRPr lang="ru-RU" i="1" dirty="0" smtClean="0">
              <a:solidFill>
                <a:srgbClr val="002060"/>
              </a:solidFill>
            </a:endParaRPr>
          </a:p>
          <a:p>
            <a:pPr algn="ctr"/>
            <a:r>
              <a:rPr lang="ru-RU" i="1" dirty="0" smtClean="0">
                <a:solidFill>
                  <a:srgbClr val="002060"/>
                </a:solidFill>
              </a:rPr>
              <a:t>психолого-педагогических</a:t>
            </a: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00232" y="214290"/>
            <a:ext cx="70009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rgbClr val="002060"/>
                </a:solidFill>
              </a:rPr>
              <a:t>2 Повышение уровня профессионального мастерства педагогических работников в форматах непрерывного образования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071670" y="5786454"/>
            <a:ext cx="6929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Количество методических семинаров, организованных и проведенных сотрудниками ГАУ ДПО «БИПКРО</a:t>
            </a:r>
            <a:r>
              <a:rPr lang="ru-RU" dirty="0" smtClean="0"/>
              <a:t>» за год</a:t>
            </a:r>
            <a:endParaRPr lang="ru-RU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70083" cy="195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57422" y="1357298"/>
            <a:ext cx="6491617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71670" y="2571744"/>
            <a:ext cx="7072330" cy="36102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Конференции </a:t>
            </a:r>
            <a:endParaRPr lang="ru-RU" sz="2400" b="1" dirty="0" smtClean="0"/>
          </a:p>
          <a:p>
            <a:endParaRPr lang="ru-RU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2018 год – 10 конференций (1052 человек)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2019 год – 10 конференций (897 человек)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2020 год – 6 конференций (428 человек):</a:t>
            </a:r>
          </a:p>
          <a:p>
            <a:pPr>
              <a:lnSpc>
                <a:spcPct val="114000"/>
              </a:lnSpc>
            </a:pPr>
            <a:endParaRPr lang="ru-RU" dirty="0" smtClean="0"/>
          </a:p>
          <a:p>
            <a:pPr>
              <a:lnSpc>
                <a:spcPct val="114000"/>
              </a:lnSpc>
            </a:pPr>
            <a:r>
              <a:rPr lang="ru-RU" dirty="0" smtClean="0"/>
              <a:t>Кафедра </a:t>
            </a:r>
            <a:r>
              <a:rPr lang="ru-RU" dirty="0" smtClean="0"/>
              <a:t>управления образованием – 1</a:t>
            </a:r>
          </a:p>
          <a:p>
            <a:pPr>
              <a:lnSpc>
                <a:spcPct val="114000"/>
              </a:lnSpc>
            </a:pPr>
            <a:r>
              <a:rPr lang="ru-RU" dirty="0" smtClean="0"/>
              <a:t>Центр дошкольного и начального образования – 1</a:t>
            </a:r>
          </a:p>
          <a:p>
            <a:pPr>
              <a:lnSpc>
                <a:spcPct val="114000"/>
              </a:lnSpc>
            </a:pPr>
            <a:r>
              <a:rPr lang="ru-RU" dirty="0" smtClean="0"/>
              <a:t>Кафедра стратегического развития общего образования – 2</a:t>
            </a:r>
          </a:p>
          <a:p>
            <a:pPr>
              <a:lnSpc>
                <a:spcPct val="114000"/>
              </a:lnSpc>
            </a:pPr>
            <a:r>
              <a:rPr lang="ru-RU" dirty="0" smtClean="0"/>
              <a:t>Центр профессионального и технологического образования – 2</a:t>
            </a:r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70083" cy="195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2000232" y="214290"/>
            <a:ext cx="70009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rgbClr val="002060"/>
                </a:solidFill>
              </a:rPr>
              <a:t>2 Повышение уровня профессионального мастерства педагогических работников в форматах непрерывного образования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143108" y="1571612"/>
            <a:ext cx="6858048" cy="48628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endParaRPr lang="ru-RU" sz="2400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sz="2400" b="1" dirty="0" smtClean="0"/>
              <a:t>Конкурсы </a:t>
            </a:r>
            <a:r>
              <a:rPr lang="ru-RU" sz="2400" b="1" dirty="0" smtClean="0"/>
              <a:t>профессионального мастерства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«Учитель года»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«Воспитатель года»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«Сердце отдаю детям»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«Профессионал-новатор»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endParaRPr lang="ru-RU" dirty="0" smtClean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b="1" i="1" dirty="0" smtClean="0"/>
              <a:t>Курсовая </a:t>
            </a:r>
            <a:r>
              <a:rPr lang="ru-RU" b="1" i="1" dirty="0" smtClean="0"/>
              <a:t>подготовка для участников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2018 год – 58 человек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2019 год – 111 человек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ru-RU" dirty="0" smtClean="0"/>
              <a:t>2020 год – 138 человек (77 </a:t>
            </a:r>
            <a:r>
              <a:rPr lang="ru-RU" dirty="0" smtClean="0"/>
              <a:t>– курсы</a:t>
            </a:r>
            <a:r>
              <a:rPr lang="ru-RU" dirty="0" smtClean="0"/>
              <a:t>; 61 – семинары)</a:t>
            </a:r>
            <a:endParaRPr lang="ru-RU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070083" cy="1958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Прямоугольник 7"/>
          <p:cNvSpPr/>
          <p:nvPr/>
        </p:nvSpPr>
        <p:spPr>
          <a:xfrm>
            <a:off x="2000232" y="214290"/>
            <a:ext cx="70009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i="1" dirty="0" smtClean="0">
                <a:solidFill>
                  <a:srgbClr val="002060"/>
                </a:solidFill>
              </a:rPr>
              <a:t>2 Повышение уровня профессионального мастерства педагогических работников в форматах непрерывного образования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312</TotalTime>
  <Words>849</Words>
  <PresentationFormat>Экран (4:3)</PresentationFormat>
  <Paragraphs>103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Эркер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Проректор</dc:creator>
  <cp:lastModifiedBy>Пользователь Windows</cp:lastModifiedBy>
  <cp:revision>27</cp:revision>
  <dcterms:created xsi:type="dcterms:W3CDTF">2021-01-28T06:04:17Z</dcterms:created>
  <dcterms:modified xsi:type="dcterms:W3CDTF">2021-01-28T11:27:33Z</dcterms:modified>
</cp:coreProperties>
</file>