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14546" y="5857892"/>
            <a:ext cx="6572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Проректор по учебно-методической и проектной деятельности ГАУ ДПО «БИПКРО», к.б.н. Захарова М.В.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643050"/>
            <a:ext cx="76438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 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 результатах 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учебно-методической деятельности </a:t>
            </a:r>
            <a:endParaRPr lang="ru-RU" sz="4000" b="1" i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ГАУ 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ДПО «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БИПКРО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 </a:t>
            </a:r>
            <a:endParaRPr lang="ru-RU" sz="4000" b="1" i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2020 году</a:t>
            </a:r>
            <a:endParaRPr lang="ru-RU" sz="4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142853"/>
            <a:ext cx="7215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3. Восстановление научно-методического потенциала системы дополнительного профессионального образования способного адекватно реагировать на вызовы современности, быть конкурентоспособным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071429" y="1357298"/>
            <a:ext cx="6929581" cy="4714908"/>
            <a:chOff x="1044" y="3165"/>
            <a:chExt cx="10206" cy="6945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4626" y="3165"/>
              <a:ext cx="2891" cy="14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Председатель РУМО ОО Брянской области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1044" y="5635"/>
              <a:ext cx="2525" cy="173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Координатор направления от </a:t>
              </a:r>
              <a:b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ГАУ ДПО «БИПКРО»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(ДОО)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3675" y="5566"/>
              <a:ext cx="2420" cy="17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Координатор направления от </a:t>
              </a:r>
              <a:b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ГАУ ДПО «БИПКРО»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(НОО)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6200" y="5566"/>
              <a:ext cx="2420" cy="17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Координатор направления от </a:t>
              </a:r>
              <a:b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ГАУ ДПО «БИПКРО»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учителей-предметников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8830" y="5566"/>
              <a:ext cx="2420" cy="17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Координатор направления от </a:t>
              </a:r>
              <a:b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ГАУ ДПО «БИПКРО»</a:t>
              </a:r>
            </a:p>
            <a:p>
              <a:pPr marL="0" lvl="0" indent="0" algn="ctr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(руководители ОО)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416" name="AutoShape 8"/>
            <p:cNvCxnSpPr>
              <a:cxnSpLocks noChangeShapeType="1"/>
            </p:cNvCxnSpPr>
            <p:nvPr/>
          </p:nvCxnSpPr>
          <p:spPr bwMode="auto">
            <a:xfrm>
              <a:off x="6085" y="4605"/>
              <a:ext cx="12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17" name="AutoShape 9"/>
            <p:cNvCxnSpPr>
              <a:cxnSpLocks noChangeShapeType="1"/>
            </p:cNvCxnSpPr>
            <p:nvPr/>
          </p:nvCxnSpPr>
          <p:spPr bwMode="auto">
            <a:xfrm>
              <a:off x="2441" y="5160"/>
              <a:ext cx="762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18" name="AutoShape 10"/>
            <p:cNvCxnSpPr>
              <a:cxnSpLocks noChangeShapeType="1"/>
            </p:cNvCxnSpPr>
            <p:nvPr/>
          </p:nvCxnSpPr>
          <p:spPr bwMode="auto">
            <a:xfrm>
              <a:off x="2441" y="5160"/>
              <a:ext cx="12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19" name="AutoShape 11"/>
            <p:cNvCxnSpPr>
              <a:cxnSpLocks noChangeShapeType="1"/>
            </p:cNvCxnSpPr>
            <p:nvPr/>
          </p:nvCxnSpPr>
          <p:spPr bwMode="auto">
            <a:xfrm>
              <a:off x="4923" y="5160"/>
              <a:ext cx="12" cy="3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0" name="AutoShape 12"/>
            <p:cNvCxnSpPr>
              <a:cxnSpLocks noChangeShapeType="1"/>
            </p:cNvCxnSpPr>
            <p:nvPr/>
          </p:nvCxnSpPr>
          <p:spPr bwMode="auto">
            <a:xfrm>
              <a:off x="10067" y="5160"/>
              <a:ext cx="12" cy="3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1" name="AutoShape 13"/>
            <p:cNvCxnSpPr>
              <a:cxnSpLocks noChangeShapeType="1"/>
            </p:cNvCxnSpPr>
            <p:nvPr/>
          </p:nvCxnSpPr>
          <p:spPr bwMode="auto">
            <a:xfrm>
              <a:off x="7517" y="5160"/>
              <a:ext cx="0" cy="3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2" name="AutoShape 14"/>
            <p:cNvCxnSpPr>
              <a:cxnSpLocks noChangeShapeType="1"/>
            </p:cNvCxnSpPr>
            <p:nvPr/>
          </p:nvCxnSpPr>
          <p:spPr bwMode="auto">
            <a:xfrm>
              <a:off x="2429" y="7283"/>
              <a:ext cx="12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3" name="AutoShape 15"/>
            <p:cNvCxnSpPr>
              <a:cxnSpLocks noChangeShapeType="1"/>
            </p:cNvCxnSpPr>
            <p:nvPr/>
          </p:nvCxnSpPr>
          <p:spPr bwMode="auto">
            <a:xfrm>
              <a:off x="4911" y="7283"/>
              <a:ext cx="12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4" name="AutoShape 16"/>
            <p:cNvCxnSpPr>
              <a:cxnSpLocks noChangeShapeType="1"/>
            </p:cNvCxnSpPr>
            <p:nvPr/>
          </p:nvCxnSpPr>
          <p:spPr bwMode="auto">
            <a:xfrm>
              <a:off x="10079" y="7264"/>
              <a:ext cx="12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5" name="AutoShape 17"/>
            <p:cNvCxnSpPr>
              <a:cxnSpLocks noChangeShapeType="1"/>
            </p:cNvCxnSpPr>
            <p:nvPr/>
          </p:nvCxnSpPr>
          <p:spPr bwMode="auto">
            <a:xfrm>
              <a:off x="7517" y="7283"/>
              <a:ext cx="12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426" name="AutoShape 18"/>
            <p:cNvSpPr>
              <a:spLocks noChangeArrowheads="1"/>
            </p:cNvSpPr>
            <p:nvPr/>
          </p:nvSpPr>
          <p:spPr bwMode="auto">
            <a:xfrm>
              <a:off x="1480" y="7758"/>
              <a:ext cx="2066" cy="22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Председатель УМО + представители региональной ассоциации педагогов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(ДОО)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3849" y="7758"/>
              <a:ext cx="2066" cy="22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Председатель УМО + представители региональной ассоциации педагогов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(НОО)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6516" y="7758"/>
              <a:ext cx="2066" cy="23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Председатели УМО (по предметам) + представители региональной ассоциации учителей-предметников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>
              <a:off x="9079" y="7758"/>
              <a:ext cx="2066" cy="22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Председатель УМО + представители региональной ассоциации руководителей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2214546" y="6215082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Структура РУМО общего образования Брянской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14546" y="142852"/>
            <a:ext cx="685804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Задачи на 2021 год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 Организационно-методическое сопровождение и научно-методическое обеспечение реализации региональных проектов федеральных проектов в рамках национального проекта «Образование», в том числе регионального проекта «Современная школа»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Обеспечение высокого качества методических услуг в соответствии со стратегическими направлениями развития региональной системы образования и потребностями педагогических и управленческих кадров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3. Расширение спектра дополнительных профессиональных программам в соответствии с тенденциями развития системы образования Российской Федерации; создание условий для непрерывного обновления профессиональных знаний и приобретение новых профессиональных навыков, повышение доступности и вариативности программ обучения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4. Апробация Региональной модели развития непрерывного профессионального образования на основе выявления и устранения профессиональных затруднений педагогических и управленческих кадров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5. Разработка новых и актуализация имеющихся оценочных материалов для изучения и устранения профессиональных затруднений педагогических работников региона перед прохождением курсовой подготовки в Институте и материалов по оценке удовлетворённости слушателей предлагаемыми программами ПК и оценки руководителями результативности курсовой подготовки.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1571612"/>
            <a:ext cx="692948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6000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Количество слушателей, прошедших обучение в рамках реализации государственного </a:t>
            </a:r>
            <a:r>
              <a:rPr lang="ru-RU" dirty="0" smtClean="0"/>
              <a:t>задания</a:t>
            </a:r>
          </a:p>
          <a:p>
            <a:pPr lvl="0" indent="-360000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indent="-3600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6 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294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человека (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114,3%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от плановых показателей), </a:t>
            </a:r>
          </a:p>
          <a:p>
            <a:pPr lvl="0" indent="-3600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из них: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 indent="-36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375 – </a:t>
            </a:r>
            <a:r>
              <a:rPr lang="ru-RU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пед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работники дошкольного образования;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 indent="-36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360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учителя  начальных классов;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 indent="-36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4 293 – </a:t>
            </a:r>
            <a:r>
              <a:rPr lang="ru-RU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пед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работники основного и среднего общего образования;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 indent="-36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260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–  </a:t>
            </a:r>
            <a:r>
              <a:rPr lang="ru-RU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пед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работники учреждений среднего профессионального образования;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 indent="-36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359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– руководители образовательных организаций;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 indent="-36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311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– </a:t>
            </a:r>
            <a:r>
              <a:rPr lang="ru-RU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пед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работники системы дополнительного образования детей (в т.ч. 34 педагогических работника в рамках реализации федерального проекта «Успех каждого ребенка» национального проекта «Образование»).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214290"/>
            <a:ext cx="7072330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1. Обеспечение </a:t>
            </a:r>
            <a:r>
              <a:rPr lang="ru-RU" i="1" dirty="0" smtClean="0">
                <a:solidFill>
                  <a:srgbClr val="002060"/>
                </a:solidFill>
              </a:rPr>
              <a:t>курсовой подготовки по всем 4 блокам профессиональных педагогических компетенций – предметных, методических, коммуникативных и 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психолого-педагогических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71670" y="5715016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Количество слушателей, прошедших обучение в рамках реализации государственного задания за год (человек)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071670" y="214290"/>
            <a:ext cx="7072330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1. Обеспечение </a:t>
            </a:r>
            <a:r>
              <a:rPr lang="ru-RU" i="1" dirty="0" smtClean="0">
                <a:solidFill>
                  <a:srgbClr val="002060"/>
                </a:solidFill>
              </a:rPr>
              <a:t>курсовой подготовки по всем 4 блокам профессиональных педагогических компетенций – предметных, методических, коммуникативных и 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психолого-педагогических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00174"/>
            <a:ext cx="647445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143116"/>
            <a:ext cx="650085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  <a:cs typeface="Calibri" pitchFamily="34" charset="0"/>
              </a:rPr>
              <a:t>Количество слушателей, прошедших обучение </a:t>
            </a:r>
            <a:r>
              <a:rPr lang="ru-RU" dirty="0" smtClean="0">
                <a:latin typeface="+mj-lt"/>
                <a:cs typeface="Calibri" pitchFamily="34" charset="0"/>
              </a:rPr>
              <a:t>в </a:t>
            </a:r>
            <a:r>
              <a:rPr lang="ru-RU" dirty="0" smtClean="0">
                <a:latin typeface="+mj-lt"/>
                <a:cs typeface="Calibri" pitchFamily="34" charset="0"/>
              </a:rPr>
              <a:t>соответствии с планом-графиком мероприятий по обеспечению введения ФГОС </a:t>
            </a:r>
            <a:endParaRPr lang="ru-RU" dirty="0" smtClean="0">
              <a:latin typeface="+mj-lt"/>
              <a:cs typeface="Calibri" pitchFamily="34" charset="0"/>
            </a:endParaRP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5685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человека, 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из них: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 ФГОС ООО и СОО -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5050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человек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 ФГОС ДОО –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375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человек;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 ФГОС СПО –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260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человек; 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программам инклюзивного образования и программам по работе с детьми с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ОВЗ -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785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человек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71670" y="214290"/>
            <a:ext cx="7072330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1. Обеспечение </a:t>
            </a:r>
            <a:r>
              <a:rPr lang="ru-RU" i="1" dirty="0" smtClean="0">
                <a:solidFill>
                  <a:srgbClr val="002060"/>
                </a:solidFill>
              </a:rPr>
              <a:t>курсовой подготовки по всем 4 блокам профессиональных педагогических компетенций – предметных, методических, коммуникативных и 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психолого-педагогических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5952" y="5929330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Количество слушателей, прошедших обучение в рамках методического обеспечения </a:t>
            </a:r>
            <a:r>
              <a:rPr lang="ru-RU" dirty="0" smtClean="0"/>
              <a:t>ГИА, за </a:t>
            </a:r>
            <a:r>
              <a:rPr lang="ru-RU" dirty="0" smtClean="0"/>
              <a:t>год (человек)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071670" y="214290"/>
            <a:ext cx="7072330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1. Обеспечение </a:t>
            </a:r>
            <a:r>
              <a:rPr lang="ru-RU" i="1" dirty="0" smtClean="0">
                <a:solidFill>
                  <a:srgbClr val="002060"/>
                </a:solidFill>
              </a:rPr>
              <a:t>курсовой подготовки по всем 4 блокам профессиональных педагогических компетенций – предметных, методических, коммуникативных и 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психолого-педагогических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643050"/>
            <a:ext cx="634876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1428736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Количество педагогических работников Брянской области, прошедших обучение в других организациях ДПО (координатор – ГАУ ДПО «БИПКРО»)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2143116"/>
          <a:ext cx="6643734" cy="4279677"/>
        </p:xfrm>
        <a:graphic>
          <a:graphicData uri="http://schemas.openxmlformats.org/drawingml/2006/table">
            <a:tbl>
              <a:tblPr/>
              <a:tblGrid>
                <a:gridCol w="1357322"/>
                <a:gridCol w="3643338"/>
                <a:gridCol w="1643074"/>
              </a:tblGrid>
              <a:tr h="824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ДПО (регион)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46" marR="28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Программа ДПО (ПК)</a:t>
                      </a:r>
                    </a:p>
                  </a:txBody>
                  <a:tcPr marL="28146" marR="28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слушателей, куратор от ГАУ ДПО «БИПКРО»</a:t>
                      </a:r>
                    </a:p>
                  </a:txBody>
                  <a:tcPr marL="28146" marR="28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ОГБУ ДПО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«РИРО» (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 Рязань)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Проектирование и организация управленческой деятельности по разработке и реализации основной образовательной программы в соответствии с требованиями ФГОС и концепций преподавания учебных предметов/ предметных областей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человек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Кривонос Т.В.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Левая Н.В.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57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ФГАОУ ДПО «Академия Минпросвещения России»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45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Совершенствование предметных и методических компетенций педагогических работников (в том числе в области формирования функциональной грамотности) в рамках реализации федерального проекта «Учитель будущего»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46" marR="28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866 человек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Гарбузова С.А.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Викульева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О.Г. 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тьюторов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 числа педагогов Брянской области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145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ИКТ-грамотности школьников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46" marR="28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156 человек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Бирюлина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Е.В.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естественнонаучной грамотности обучающихся при изучении раздела «генетика» на уроках биологии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46" marR="28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человек</a:t>
                      </a: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Шакина В.Г.</a:t>
                      </a:r>
                    </a:p>
                  </a:txBody>
                  <a:tcPr marL="28146" marR="2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071670" y="0"/>
            <a:ext cx="7072330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1. Обеспечение </a:t>
            </a:r>
            <a:r>
              <a:rPr lang="ru-RU" i="1" dirty="0" smtClean="0">
                <a:solidFill>
                  <a:srgbClr val="002060"/>
                </a:solidFill>
              </a:rPr>
              <a:t>курсовой подготовки по всем 4 блокам профессиональных педагогических компетенций – предметных, методических, коммуникативных и 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психолого-педагогических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0232" y="214290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2 Повышение уровня профессионального мастерства педагогических работников в форматах непрерывного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5786454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Количество методических семинаров, организованных и проведенных сотрудниками ГАУ ДПО «БИПКРО</a:t>
            </a:r>
            <a:r>
              <a:rPr lang="ru-RU" dirty="0" smtClean="0"/>
              <a:t>» за год</a:t>
            </a:r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357298"/>
            <a:ext cx="649161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2571744"/>
            <a:ext cx="7072330" cy="361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Конференции </a:t>
            </a:r>
            <a:endParaRPr lang="ru-RU" sz="2400" b="1" dirty="0" smtClean="0"/>
          </a:p>
          <a:p>
            <a:endParaRPr lang="ru-RU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2018 год – 10 конференций (1052 человек)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2019 год – 10 конференций (897 человек)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2020 год – 6 конференций (428 человек):</a:t>
            </a:r>
          </a:p>
          <a:p>
            <a:pPr>
              <a:lnSpc>
                <a:spcPct val="114000"/>
              </a:lnSpc>
            </a:pPr>
            <a:endParaRPr lang="ru-RU" dirty="0" smtClean="0"/>
          </a:p>
          <a:p>
            <a:pPr>
              <a:lnSpc>
                <a:spcPct val="114000"/>
              </a:lnSpc>
            </a:pPr>
            <a:r>
              <a:rPr lang="ru-RU" dirty="0" smtClean="0"/>
              <a:t>Кафедра </a:t>
            </a:r>
            <a:r>
              <a:rPr lang="ru-RU" dirty="0" smtClean="0"/>
              <a:t>управления образованием – 1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Центр дошкольного и начального образования – 1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Кафедра стратегического развития общего образования – 2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Центр профессионального и технологического образования – 2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000232" y="214290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2 Повышение уровня профессионального мастерства педагогических работников в форматах непрерывного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1571612"/>
            <a:ext cx="68580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/>
              <a:t>Конкурсы </a:t>
            </a:r>
            <a:r>
              <a:rPr lang="ru-RU" sz="2400" b="1" dirty="0" smtClean="0"/>
              <a:t>профессионального мастерства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«Учитель года»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«Воспитатель года»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«Сердце отдаю детям»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«Профессионал-новатор»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i="1" dirty="0" smtClean="0"/>
              <a:t>Курсовая </a:t>
            </a:r>
            <a:r>
              <a:rPr lang="ru-RU" b="1" i="1" dirty="0" smtClean="0"/>
              <a:t>подготовка для участников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2018 год – 58 человек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2019 год – 111 человек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2020 год – 138 человек (77 </a:t>
            </a:r>
            <a:r>
              <a:rPr lang="ru-RU" dirty="0" smtClean="0"/>
              <a:t>– курсы</a:t>
            </a:r>
            <a:r>
              <a:rPr lang="ru-RU" dirty="0" smtClean="0"/>
              <a:t>; 61 – семинары)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008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000232" y="214290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2 Повышение уровня профессионального мастерства педагогических работников в форматах непрерывного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849</Words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Проректор</dc:creator>
  <cp:lastModifiedBy>Пользователь Windows</cp:lastModifiedBy>
  <cp:revision>27</cp:revision>
  <dcterms:created xsi:type="dcterms:W3CDTF">2021-01-28T06:04:17Z</dcterms:created>
  <dcterms:modified xsi:type="dcterms:W3CDTF">2021-01-28T11:27:33Z</dcterms:modified>
</cp:coreProperties>
</file>