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7" r:id="rId5"/>
    <p:sldId id="274" r:id="rId6"/>
    <p:sldId id="275" r:id="rId7"/>
    <p:sldId id="292" r:id="rId8"/>
    <p:sldId id="293" r:id="rId9"/>
    <p:sldId id="294" r:id="rId10"/>
    <p:sldId id="295" r:id="rId11"/>
    <p:sldId id="296" r:id="rId12"/>
    <p:sldId id="298" r:id="rId13"/>
    <p:sldId id="299" r:id="rId14"/>
    <p:sldId id="297" r:id="rId15"/>
    <p:sldId id="300" r:id="rId16"/>
    <p:sldId id="301" r:id="rId17"/>
    <p:sldId id="302" r:id="rId18"/>
    <p:sldId id="303" r:id="rId19"/>
    <p:sldId id="304" r:id="rId20"/>
    <p:sldId id="305" r:id="rId21"/>
    <p:sldId id="306" r:id="rId22"/>
    <p:sldId id="286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1"/>
  <p:clrMru>
    <a:srgbClr val="FFFF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73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5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Group 9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681" y="4499676"/>
              <a:ext cx="4295219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8538" y="4319027"/>
              <a:ext cx="8280254" cy="1208092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4014" y="4334834"/>
              <a:ext cx="8164231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7164" y="4316769"/>
              <a:ext cx="4939265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 useBgFill="1">
          <p:nvSpPr>
            <p:cNvPr id="10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FC2527-C0E7-427E-837A-3F957B36DE2F}" type="datetimeFigureOut">
              <a:rPr lang="ru-RU"/>
              <a:pPr>
                <a:defRPr/>
              </a:pPr>
              <a:t>05.06.2014</a:t>
            </a:fld>
            <a:endParaRPr lang="ru-RU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18D41B-529D-4EDA-900C-C2591B839C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B46F93-8203-4F2F-967B-9672008611D2}" type="datetimeFigureOut">
              <a:rPr lang="ru-RU"/>
              <a:pPr>
                <a:defRPr/>
              </a:pPr>
              <a:t>05.06.2014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8448E2-6043-4936-8B3A-E67D51463A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20"/>
          <p:cNvSpPr/>
          <p:nvPr/>
        </p:nvSpPr>
        <p:spPr bwMode="hidden"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Group 14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681" y="4501687"/>
              <a:ext cx="4295219" cy="101494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8538" y="4318998"/>
              <a:ext cx="8280254" cy="1208906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4014" y="4334786"/>
              <a:ext cx="8164231" cy="1102902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7164" y="4316742"/>
              <a:ext cx="4939265" cy="926979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 useBgFill="1">
          <p:nvSpPr>
            <p:cNvPr id="1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BC5372-F1E7-4112-B798-E598BF284B21}" type="datetimeFigureOut">
              <a:rPr lang="ru-RU"/>
              <a:pPr>
                <a:defRPr/>
              </a:pPr>
              <a:t>05.06.2014</a:t>
            </a:fld>
            <a:endParaRPr lang="ru-RU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944442-5CB9-4B0D-9104-39F6CE8F4F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369A79-EA03-4D73-B8F4-C70ACF6D0B69}" type="datetimeFigureOut">
              <a:rPr lang="ru-RU"/>
              <a:pPr>
                <a:defRPr/>
              </a:pPr>
              <a:t>05.06.2014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F92080-3B10-40F3-974A-228EA0A4F0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3"/>
          <p:cNvSpPr/>
          <p:nvPr/>
        </p:nvSpPr>
        <p:spPr>
          <a:xfrm>
            <a:off x="228600" y="228600"/>
            <a:ext cx="8696325" cy="473710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Freeform 14"/>
          <p:cNvSpPr>
            <a:spLocks/>
          </p:cNvSpPr>
          <p:nvPr/>
        </p:nvSpPr>
        <p:spPr bwMode="hidden">
          <a:xfrm>
            <a:off x="6046788" y="4203700"/>
            <a:ext cx="2876550" cy="714375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Freeform 18"/>
          <p:cNvSpPr>
            <a:spLocks/>
          </p:cNvSpPr>
          <p:nvPr/>
        </p:nvSpPr>
        <p:spPr bwMode="hidden">
          <a:xfrm>
            <a:off x="2619375" y="4075113"/>
            <a:ext cx="5545138" cy="850900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Freeform 22"/>
          <p:cNvSpPr>
            <a:spLocks/>
          </p:cNvSpPr>
          <p:nvPr/>
        </p:nvSpPr>
        <p:spPr bwMode="hidden">
          <a:xfrm>
            <a:off x="2828925" y="4087813"/>
            <a:ext cx="5467350" cy="774700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Freeform 26"/>
          <p:cNvSpPr>
            <a:spLocks/>
          </p:cNvSpPr>
          <p:nvPr/>
        </p:nvSpPr>
        <p:spPr bwMode="hidden">
          <a:xfrm>
            <a:off x="5610225" y="4073525"/>
            <a:ext cx="3306763" cy="652463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 useBgFill="1">
        <p:nvSpPr>
          <p:cNvPr id="9" name="Freeform 10"/>
          <p:cNvSpPr>
            <a:spLocks/>
          </p:cNvSpPr>
          <p:nvPr/>
        </p:nvSpPr>
        <p:spPr bwMode="hidden">
          <a:xfrm>
            <a:off x="211138" y="4059238"/>
            <a:ext cx="8723312" cy="1328737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61952D-0DA2-4DEB-911C-FD99E621833D}" type="datetimeFigureOut">
              <a:rPr lang="ru-RU"/>
              <a:pPr>
                <a:defRPr/>
              </a:pPr>
              <a:t>05.06.2014</a:t>
            </a:fld>
            <a:endParaRPr lang="ru-RU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D7B9C4-2113-4171-844F-FE5BA759E6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5BBEAE-86D6-4D60-A473-0424EF15E586}" type="datetimeFigureOut">
              <a:rPr lang="ru-RU"/>
              <a:pPr>
                <a:defRPr/>
              </a:pPr>
              <a:t>05.06.2014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0DDB46-5D87-4CA9-96D0-BE2460D7AA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A00920-31F7-48DA-8A9A-C720AD9D0671}" type="datetimeFigureOut">
              <a:rPr lang="ru-RU"/>
              <a:pPr>
                <a:defRPr/>
              </a:pPr>
              <a:t>05.06.2014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0602A1-D4D4-48FD-B71A-05C4ACF6BA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4F748B-A3FE-4CE2-9C24-ED1715C04C5E}" type="datetimeFigureOut">
              <a:rPr lang="ru-RU"/>
              <a:pPr>
                <a:defRPr/>
              </a:pPr>
              <a:t>05.06.2014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B47690-4110-4582-9DBF-46F87663C6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1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3" name="Group 5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0325"/>
            <a:chOff x="-3905251" y="4294188"/>
            <a:chExt cx="13027839" cy="1892300"/>
          </a:xfrm>
        </p:grpSpPr>
        <p:sp>
          <p:nvSpPr>
            <p:cNvPr id="4" name="Freeform 14"/>
            <p:cNvSpPr>
              <a:spLocks/>
            </p:cNvSpPr>
            <p:nvPr/>
          </p:nvSpPr>
          <p:spPr bwMode="hidden">
            <a:xfrm>
              <a:off x="4810006" y="4499677"/>
              <a:ext cx="4295986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5" name="Freeform 18"/>
            <p:cNvSpPr>
              <a:spLocks/>
            </p:cNvSpPr>
            <p:nvPr/>
          </p:nvSpPr>
          <p:spPr bwMode="hidden">
            <a:xfrm>
              <a:off x="-308667" y="4319028"/>
              <a:ext cx="8279020" cy="1208091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6" name="Freeform 22"/>
            <p:cNvSpPr>
              <a:spLocks/>
            </p:cNvSpPr>
            <p:nvPr/>
          </p:nvSpPr>
          <p:spPr bwMode="hidden">
            <a:xfrm>
              <a:off x="4286" y="4334834"/>
              <a:ext cx="8165219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" name="Freeform 26"/>
            <p:cNvSpPr>
              <a:spLocks/>
            </p:cNvSpPr>
            <p:nvPr/>
          </p:nvSpPr>
          <p:spPr bwMode="hidden">
            <a:xfrm>
              <a:off x="4155651" y="4316769"/>
              <a:ext cx="4940859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 useBgFill="1">
          <p:nvSpPr>
            <p:cNvPr id="8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72690D-746E-421E-858A-748035909941}" type="datetimeFigureOut">
              <a:rPr lang="ru-RU"/>
              <a:pPr>
                <a:defRPr/>
              </a:pPr>
              <a:t>05.06.2014</a:t>
            </a:fld>
            <a:endParaRPr lang="ru-RU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7AF2B2-92DB-4E68-99AF-2F32E4CF36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6" name="Group 23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681" y="4501687"/>
              <a:ext cx="4295219" cy="101494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8538" y="4318998"/>
              <a:ext cx="8280254" cy="1208906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4014" y="4334786"/>
              <a:ext cx="8164231" cy="1102902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7164" y="4316742"/>
              <a:ext cx="4939265" cy="926979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 useBgFill="1">
          <p:nvSpPr>
            <p:cNvPr id="11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BD2725-40DB-4786-986F-61D5824C4ED4}" type="datetimeFigureOut">
              <a:rPr lang="ru-RU"/>
              <a:pPr>
                <a:defRPr/>
              </a:pPr>
              <a:t>05.06.2014</a:t>
            </a:fld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8A12EC-0CE7-4948-8624-B182F59748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6" name="Group 8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681" y="4499676"/>
              <a:ext cx="4295219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8538" y="4319027"/>
              <a:ext cx="8280254" cy="1208092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4014" y="4334834"/>
              <a:ext cx="8164231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7164" y="4316769"/>
              <a:ext cx="4939265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 rtlCol="0">
            <a:norm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60F042-F59E-4F9D-81B2-EFB69983B674}" type="datetimeFigureOut">
              <a:rPr lang="ru-RU"/>
              <a:pPr>
                <a:defRPr/>
              </a:pPr>
              <a:t>05.06.2014</a:t>
            </a:fld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563EDB-9E8B-461C-B41A-343A05567A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6325" cy="2468563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1027" name="Group 15"/>
          <p:cNvGrpSpPr>
            <a:grpSpLocks noChangeAspect="1"/>
          </p:cNvGrpSpPr>
          <p:nvPr/>
        </p:nvGrpSpPr>
        <p:grpSpPr bwMode="auto">
          <a:xfrm>
            <a:off x="211138" y="1679575"/>
            <a:ext cx="8723312" cy="1330325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006" y="4499677"/>
              <a:ext cx="4295986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8667" y="4319028"/>
              <a:ext cx="8279020" cy="1208091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4286" y="4334834"/>
              <a:ext cx="8165219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5651" y="4316769"/>
              <a:ext cx="4940859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338138"/>
            <a:ext cx="8229600" cy="1252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4138" y="6249988"/>
            <a:ext cx="37861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85DBD2FB-6116-4C86-8C66-FD629794C803}" type="datetimeFigureOut">
              <a:rPr lang="ru-RU"/>
              <a:pPr>
                <a:defRPr/>
              </a:pPr>
              <a:t>05.06.2014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75" y="6249988"/>
            <a:ext cx="3786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0975" y="6249988"/>
            <a:ext cx="1162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5FDDDF34-E023-4E4A-8276-903C93D33F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3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71538" y="2674938"/>
            <a:ext cx="7408862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0" r:id="rId4"/>
    <p:sldLayoutId id="2147483669" r:id="rId5"/>
    <p:sldLayoutId id="2147483668" r:id="rId6"/>
    <p:sldLayoutId id="2147483674" r:id="rId7"/>
    <p:sldLayoutId id="2147483675" r:id="rId8"/>
    <p:sldLayoutId id="2147483676" r:id="rId9"/>
    <p:sldLayoutId id="2147483667" r:id="rId10"/>
    <p:sldLayoutId id="214748367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462088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Прямоугольник 1"/>
          <p:cNvSpPr>
            <a:spLocks noChangeArrowheads="1"/>
          </p:cNvSpPr>
          <p:nvPr/>
        </p:nvSpPr>
        <p:spPr bwMode="auto">
          <a:xfrm>
            <a:off x="3635375" y="5988050"/>
            <a:ext cx="18002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latin typeface="Times New Roman" pitchFamily="18" charset="0"/>
                <a:cs typeface="Times New Roman" pitchFamily="18" charset="0"/>
              </a:rPr>
              <a:t>201</a:t>
            </a:r>
            <a:r>
              <a:rPr lang="en-US" b="1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b="1">
                <a:latin typeface="Times New Roman" pitchFamily="18" charset="0"/>
                <a:cs typeface="Times New Roman" pitchFamily="18" charset="0"/>
              </a:rPr>
              <a:t> г.</a:t>
            </a:r>
          </a:p>
        </p:txBody>
      </p:sp>
      <p:sp>
        <p:nvSpPr>
          <p:cNvPr id="13314" name="Rectangle 4"/>
          <p:cNvSpPr>
            <a:spLocks noGrp="1"/>
          </p:cNvSpPr>
          <p:nvPr>
            <p:ph type="title" idx="4294967295"/>
          </p:nvPr>
        </p:nvSpPr>
        <p:spPr>
          <a:xfrm>
            <a:off x="468313" y="836613"/>
            <a:ext cx="8435975" cy="4679950"/>
          </a:xfrm>
        </p:spPr>
        <p:txBody>
          <a:bodyPr/>
          <a:lstStyle/>
          <a:p>
            <a:r>
              <a:rPr lang="ru-RU" smtClean="0">
                <a:solidFill>
                  <a:schemeClr val="tx2"/>
                </a:solidFill>
                <a:latin typeface="Arial" charset="0"/>
              </a:rPr>
              <a:t>Основные аспекты финансово-экономического регулирования дошкольного образования в условиях введения ФГОС дошкольного образования</a:t>
            </a:r>
          </a:p>
        </p:txBody>
      </p:sp>
      <p:sp>
        <p:nvSpPr>
          <p:cNvPr id="13316" name="Прямоугольник 1"/>
          <p:cNvSpPr>
            <a:spLocks noChangeArrowheads="1"/>
          </p:cNvSpPr>
          <p:nvPr/>
        </p:nvSpPr>
        <p:spPr bwMode="auto">
          <a:xfrm flipH="1">
            <a:off x="5651500" y="5516563"/>
            <a:ext cx="25209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latin typeface="Times New Roman" pitchFamily="18" charset="0"/>
                <a:cs typeface="Times New Roman" pitchFamily="18" charset="0"/>
              </a:rPr>
              <a:t>Норкин В.В.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6"/>
          <p:cNvSpPr>
            <a:spLocks noChangeArrowheads="1"/>
          </p:cNvSpPr>
          <p:nvPr/>
        </p:nvSpPr>
        <p:spPr bwMode="auto">
          <a:xfrm>
            <a:off x="468313" y="920750"/>
            <a:ext cx="8207375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342900" indent="-342900" algn="just"/>
            <a:r>
              <a:rPr lang="ru-RU" sz="2000"/>
              <a:t>С 1 января 2014 г. начало действовать новое распределение полномочий:</a:t>
            </a:r>
          </a:p>
          <a:p>
            <a:pPr marL="342900" indent="-342900" algn="just">
              <a:buFontTx/>
              <a:buAutoNum type="arabicPeriod"/>
            </a:pPr>
            <a:r>
              <a:rPr lang="ru-RU" sz="2000"/>
              <a:t>За счет субъекта реализуются дошкольные общеобразовательные программы в муниципальных учреждениях путем предоставления субвенций местным бюджетам. Включаются расходы на оплату труда, на приобретение учебных пособий, средств обучения, игрушек. </a:t>
            </a:r>
          </a:p>
          <a:p>
            <a:pPr marL="342900" indent="-342900" algn="just">
              <a:buFontTx/>
              <a:buAutoNum type="arabicPeriod"/>
            </a:pPr>
            <a:r>
              <a:rPr lang="ru-RU" sz="2000"/>
              <a:t>Иные затраты, в том числе на содержание зданий и оплату коммунальных услуг, покрываются из бюджетов муниципальных образований.</a:t>
            </a:r>
          </a:p>
        </p:txBody>
      </p:sp>
      <p:sp>
        <p:nvSpPr>
          <p:cNvPr id="22530" name="Rectangle 7"/>
          <p:cNvSpPr>
            <a:spLocks noChangeArrowheads="1"/>
          </p:cNvSpPr>
          <p:nvPr/>
        </p:nvSpPr>
        <p:spPr bwMode="auto">
          <a:xfrm>
            <a:off x="468313" y="4533900"/>
            <a:ext cx="80645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>
                <a:solidFill>
                  <a:schemeClr val="tx2"/>
                </a:solidFill>
              </a:rPr>
              <a:t>Таким образом, возникла необходимость разработать комплекс нормативных правовых актов, определяющих объемы финансового обеспечения не только реализации основной общеобразовательной программы, но и создания условий для присмотра и ухода, а также установления компенсации части родительской платы для отдельных категорий лиц.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5"/>
          <p:cNvSpPr>
            <a:spLocks noChangeArrowheads="1"/>
          </p:cNvSpPr>
          <p:nvPr/>
        </p:nvSpPr>
        <p:spPr bwMode="auto">
          <a:xfrm>
            <a:off x="755650" y="271463"/>
            <a:ext cx="7416800" cy="585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/>
              <a:t>Виды актов. </a:t>
            </a:r>
          </a:p>
          <a:p>
            <a:pPr algn="ctr"/>
            <a:r>
              <a:rPr lang="ru-RU"/>
              <a:t>- на уровне субъекта Российской Федерации:</a:t>
            </a:r>
          </a:p>
          <a:p>
            <a:r>
              <a:rPr lang="ru-RU">
                <a:solidFill>
                  <a:schemeClr val="tx2"/>
                </a:solidFill>
              </a:rPr>
              <a:t>1) методика расчета нормативов затрат на обеспечение государственных гарантий реализации прав на получение общедоступного и бесплатного дошкольного образования в муниципальных дошкольных образовательных организациях;</a:t>
            </a:r>
          </a:p>
          <a:p>
            <a:r>
              <a:rPr lang="ru-RU"/>
              <a:t>2) методика расчета общего объема субвенций, предоставляемых местным бюджетам для осуществления государственных полномочий по обеспечению государственных гарантий реализации прав граждан на получение общедоступного и бесплатного дошкольного образования в муниципальных дошкольных образовательных организациях;</a:t>
            </a:r>
          </a:p>
          <a:p>
            <a:r>
              <a:rPr lang="ru-RU">
                <a:solidFill>
                  <a:schemeClr val="tx2"/>
                </a:solidFill>
              </a:rPr>
              <a:t>3) порядок установления среднего размера родительской платы за присмотр и уход за детьми, посещающими государственные и муниципальные образовательные организации, реализующие образовательные программы дошкольного образования;</a:t>
            </a:r>
          </a:p>
          <a:p>
            <a:r>
              <a:rPr lang="ru-RU"/>
              <a:t>4) порядок обращения за получением компенсации части родительской платы за присмотр и уход за детьми, посещающими государственные и муниципальные образовательные организации, реализующие образовательные программы дошкольного образования, и порядок ее выплат.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6"/>
          <p:cNvSpPr>
            <a:spLocks noChangeArrowheads="1"/>
          </p:cNvSpPr>
          <p:nvPr/>
        </p:nvSpPr>
        <p:spPr bwMode="auto">
          <a:xfrm>
            <a:off x="395288" y="636588"/>
            <a:ext cx="8137525" cy="558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/>
              <a:t>- на уровне учредителя:</a:t>
            </a:r>
          </a:p>
          <a:p>
            <a:r>
              <a:rPr lang="ru-RU">
                <a:solidFill>
                  <a:schemeClr val="tx2"/>
                </a:solidFill>
              </a:rPr>
              <a:t>1) методика расчета нормативов затрат на оказание услуги по обеспечению организации предоставления общедоступного и бесплатного дошкольного образования по основным общеобразовательным программам в государственных (муниципальных) образовательных организациях, а также создание условий для осуществления присмотра и ухода за детьми, содержания детей в государственных (муниципальных) образовательных организациях;</a:t>
            </a:r>
          </a:p>
          <a:p>
            <a:r>
              <a:rPr lang="ru-RU"/>
              <a:t>2) методика расчета размера родительской платы за присмотр и уход за детьми, осваивающими образовательные программы дошкольного образования в образовательных организациях;</a:t>
            </a:r>
          </a:p>
          <a:p>
            <a:r>
              <a:rPr lang="ru-RU">
                <a:solidFill>
                  <a:schemeClr val="tx2"/>
                </a:solidFill>
              </a:rPr>
              <a:t>3) методика расчета нормативов затрат на оказание услуги по присмотру и уходу за детьми, осваивающими образовательные программы дошкольного образования в дошкольных образовательных организациях, из категорий семей, для которых установлены льготы по снижению или отмене родительской платы;</a:t>
            </a:r>
          </a:p>
          <a:p>
            <a:r>
              <a:rPr lang="ru-RU"/>
              <a:t>4) порядок установления категорий родителей (законных представителей), которые освобождаются от оплаты услуг по присмотру и уходу или для которых размер платы снижается, а также порядок снижения размера платы.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5"/>
          <p:cNvSpPr>
            <a:spLocks noChangeArrowheads="1"/>
          </p:cNvSpPr>
          <p:nvPr/>
        </p:nvSpPr>
        <p:spPr bwMode="auto">
          <a:xfrm>
            <a:off x="395288" y="222250"/>
            <a:ext cx="7777162" cy="640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/>
              <a:t>Подходы к установлению нормативов финансового обеспечения дошкольного образования в муниципальных дошкольных образовательных организациях.</a:t>
            </a:r>
          </a:p>
          <a:p>
            <a:pPr algn="ctr"/>
            <a:r>
              <a:rPr lang="ru-RU"/>
              <a:t>Требования к кадровому обеспечению образовательного процесса, являются основанием для определения необходимых затрат, учитываемых при расчете нормативов финансового обеспечения. </a:t>
            </a:r>
          </a:p>
          <a:p>
            <a:pPr algn="ctr"/>
            <a:r>
              <a:rPr lang="ru-RU">
                <a:solidFill>
                  <a:schemeClr val="tx2"/>
                </a:solidFill>
              </a:rPr>
              <a:t>За счет бюджета субъекта Российской Федерации должна быть обеспечена оплата труда следующих категорий работников, осуществляющих в соответствии с ФГОС ДО реализацию Программы:</a:t>
            </a:r>
          </a:p>
          <a:p>
            <a:r>
              <a:rPr lang="ru-RU"/>
              <a:t>- воспитатели, в том числе старшие воспитатели;</a:t>
            </a:r>
          </a:p>
          <a:p>
            <a:r>
              <a:rPr lang="ru-RU"/>
              <a:t>- прочие педагогические работники, с учетом требований примерных образовательных программ дошкольного образования, в том числе руководители, работники, инструкторы по физкультуре, концертмейстеры, педагоги дополнительного образования, педагоги-организаторы, социальные педагоги, педагоги-психологи, руководители физического воспитания, учителя-дефектологи, учителя-логопеды, методисты и пр.;</a:t>
            </a:r>
          </a:p>
          <a:p>
            <a:r>
              <a:rPr lang="ru-RU"/>
              <a:t>- учебно-вспомогательный персонал, в том числе младшие воспитатели, помощники воспитателей и пр.;</a:t>
            </a:r>
          </a:p>
          <a:p>
            <a:r>
              <a:rPr lang="ru-RU"/>
              <a:t>- административно-управленческий и обслуживающий персонал, за исключением персонала, обеспечивающего создание условий для осуществления присмотра и ухода и оказание услуг по присмотру и уходу за детьми.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6"/>
          <p:cNvSpPr>
            <a:spLocks noChangeArrowheads="1"/>
          </p:cNvSpPr>
          <p:nvPr/>
        </p:nvSpPr>
        <p:spPr bwMode="auto">
          <a:xfrm>
            <a:off x="250825" y="1322388"/>
            <a:ext cx="8569325" cy="436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800"/>
              <a:t>Разрабатываемые требования должны учитывать:</a:t>
            </a:r>
          </a:p>
          <a:p>
            <a:pPr algn="ctr"/>
            <a:r>
              <a:rPr lang="ru-RU" sz="2800"/>
              <a:t>- направленность групп (в том числе для групп коррекционной, комбинированной и оздоровительной направленности);</a:t>
            </a:r>
          </a:p>
          <a:p>
            <a:pPr algn="ctr"/>
            <a:r>
              <a:rPr lang="ru-RU" sz="2800"/>
              <a:t>- режим пребывания детей в группе (количество часов пребывания в сутки);</a:t>
            </a:r>
          </a:p>
          <a:p>
            <a:pPr algn="ctr"/>
            <a:r>
              <a:rPr lang="ru-RU" sz="2800"/>
              <a:t>- возраст воспитанников;</a:t>
            </a:r>
          </a:p>
          <a:p>
            <a:pPr algn="ctr"/>
            <a:r>
              <a:rPr lang="ru-RU" sz="2800"/>
              <a:t>- число групп в образовательной организации;</a:t>
            </a:r>
          </a:p>
          <a:p>
            <a:pPr algn="ctr"/>
            <a:r>
              <a:rPr lang="ru-RU" sz="2800"/>
              <a:t>- другие особенности реализации программы.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4"/>
          <p:cNvSpPr>
            <a:spLocks noGrp="1"/>
          </p:cNvSpPr>
          <p:nvPr>
            <p:ph type="title" idx="4294967295"/>
          </p:nvPr>
        </p:nvSpPr>
        <p:spPr>
          <a:xfrm>
            <a:off x="468313" y="338138"/>
            <a:ext cx="8218487" cy="2730500"/>
          </a:xfrm>
        </p:spPr>
        <p:txBody>
          <a:bodyPr/>
          <a:lstStyle/>
          <a:p>
            <a:r>
              <a:rPr lang="ru-RU" sz="2800" b="1" smtClean="0">
                <a:solidFill>
                  <a:schemeClr val="tx1"/>
                </a:solidFill>
              </a:rPr>
              <a:t>Методика</a:t>
            </a:r>
            <a:br>
              <a:rPr lang="ru-RU" sz="2800" b="1" smtClean="0">
                <a:solidFill>
                  <a:schemeClr val="tx1"/>
                </a:solidFill>
              </a:rPr>
            </a:br>
            <a:r>
              <a:rPr lang="ru-RU" sz="2800" b="1" smtClean="0">
                <a:solidFill>
                  <a:schemeClr val="tx1"/>
                </a:solidFill>
              </a:rPr>
              <a:t>расчета нормативов затрат на обеспечение государственных гарантий реализации прав на получение общедоступного и бесплатного дошкольного образовании в муниципальных дошкольных образовательных организациях</a:t>
            </a:r>
          </a:p>
        </p:txBody>
      </p:sp>
      <p:sp>
        <p:nvSpPr>
          <p:cNvPr id="27650" name="Rectangle 5"/>
          <p:cNvSpPr>
            <a:spLocks noChangeArrowheads="1"/>
          </p:cNvSpPr>
          <p:nvPr/>
        </p:nvSpPr>
        <p:spPr bwMode="auto">
          <a:xfrm>
            <a:off x="611188" y="3151188"/>
            <a:ext cx="7993062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/>
              <a:t>Норматив затрат на реализацию Программы - гарантированный минимально допустимый объем финансовых средств в год в расчете на одного воспитанника, необходимый для реализации Программы, включая:</a:t>
            </a:r>
          </a:p>
          <a:p>
            <a:pPr algn="ctr"/>
            <a:r>
              <a:rPr lang="ru-RU"/>
              <a:t>- расходы на оплату труда работников, реализующих Программу;</a:t>
            </a:r>
          </a:p>
          <a:p>
            <a:pPr algn="ctr"/>
            <a:r>
              <a:rPr lang="ru-RU"/>
              <a:t>- расходы на средства обучения и воспитания;</a:t>
            </a:r>
          </a:p>
          <a:p>
            <a:pPr algn="ctr"/>
            <a:r>
              <a:rPr lang="ru-RU"/>
              <a:t>- прочие расходы (за исключением расходов на содержание зданий и коммунальных расходов, осуществляемых из местных бюджетов), в том числе связанные с дополнительным профессиональным образованием педагогических работников по профилю их деятельности.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4"/>
          <p:cNvSpPr>
            <a:spLocks noChangeArrowheads="1"/>
          </p:cNvSpPr>
          <p:nvPr/>
        </p:nvSpPr>
        <p:spPr bwMode="auto">
          <a:xfrm>
            <a:off x="468313" y="401638"/>
            <a:ext cx="7920037" cy="605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300"/>
              <a:t>Значения используемых коэффициентов и параметров определяются на уровне субъекта Российской Федерации самостоятельно. При определении коэффициентов и параметров в том числе учитываются:</a:t>
            </a:r>
          </a:p>
          <a:p>
            <a:pPr algn="ctr"/>
            <a:r>
              <a:rPr lang="ru-RU" sz="2300"/>
              <a:t>- особенности реализации дошкольных общеобразовательных программ в государственных и муниципальных организациях субъекта Российской Федерации;</a:t>
            </a:r>
          </a:p>
          <a:p>
            <a:pPr algn="ctr"/>
            <a:r>
              <a:rPr lang="ru-RU" sz="2300"/>
              <a:t>- установленные ФГОС ДО требования к реализации дошкольных общеобразовательных программ;</a:t>
            </a:r>
          </a:p>
          <a:p>
            <a:pPr algn="ctr"/>
            <a:r>
              <a:rPr lang="ru-RU" sz="2300"/>
              <a:t>- требования СанПиН 2.4.1.3049-13 в части наполняемости групп и продолжительности пребывания детей в дошкольной образовательной организации;</a:t>
            </a:r>
          </a:p>
          <a:p>
            <a:pPr algn="ctr"/>
            <a:r>
              <a:rPr lang="ru-RU" sz="2300"/>
              <a:t>- рекомендации по реализации Программ, установленные на уровне субъекта Российской Федерации, в случае их наличия.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4"/>
          <p:cNvSpPr>
            <a:spLocks noGrp="1"/>
          </p:cNvSpPr>
          <p:nvPr>
            <p:ph type="title" idx="4294967295"/>
          </p:nvPr>
        </p:nvSpPr>
        <p:spPr>
          <a:xfrm>
            <a:off x="457200" y="338138"/>
            <a:ext cx="8218488" cy="1795462"/>
          </a:xfrm>
        </p:spPr>
        <p:txBody>
          <a:bodyPr/>
          <a:lstStyle/>
          <a:p>
            <a:r>
              <a:rPr lang="ru-RU" sz="2800" b="1" smtClean="0">
                <a:solidFill>
                  <a:schemeClr val="tx1"/>
                </a:solidFill>
              </a:rPr>
              <a:t>Вариант №  1 определения нормативов затрат на реализацию основной общеобразовательной программы дошкольного образования</a:t>
            </a:r>
            <a:br>
              <a:rPr lang="ru-RU" sz="2800" b="1" smtClean="0">
                <a:solidFill>
                  <a:schemeClr val="tx1"/>
                </a:solidFill>
              </a:rPr>
            </a:br>
            <a:endParaRPr lang="ru-RU" sz="2800" b="1" smtClean="0">
              <a:solidFill>
                <a:schemeClr val="tx1"/>
              </a:solidFill>
            </a:endParaRPr>
          </a:p>
        </p:txBody>
      </p:sp>
      <p:pic>
        <p:nvPicPr>
          <p:cNvPr id="29698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6375" y="1773238"/>
            <a:ext cx="6264275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9" name="Rectangle 7"/>
          <p:cNvSpPr>
            <a:spLocks noChangeArrowheads="1"/>
          </p:cNvSpPr>
          <p:nvPr/>
        </p:nvSpPr>
        <p:spPr bwMode="auto">
          <a:xfrm>
            <a:off x="539750" y="2868613"/>
            <a:ext cx="7848600" cy="3662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/>
              <a:t>где:</a:t>
            </a:r>
          </a:p>
          <a:p>
            <a:pPr algn="ctr"/>
            <a:r>
              <a:rPr lang="ru-RU"/>
              <a:t>* </a:t>
            </a:r>
            <a:r>
              <a:rPr lang="en-US"/>
              <a:t>N</a:t>
            </a:r>
            <a:r>
              <a:rPr lang="ru-RU"/>
              <a:t>пед- норматив затрат на оплату труда и начислений на выплаты по оплате труда педагогических работников;</a:t>
            </a:r>
          </a:p>
          <a:p>
            <a:pPr algn="ctr"/>
            <a:r>
              <a:rPr lang="ru-RU"/>
              <a:t>* </a:t>
            </a:r>
            <a:r>
              <a:rPr lang="en-US"/>
              <a:t>N</a:t>
            </a:r>
            <a:r>
              <a:rPr lang="ru-RU"/>
              <a:t>увп- норматив затрат на оплату труда и начислений на выплаты по оплате труда учебно-вспомогательных работников;</a:t>
            </a:r>
          </a:p>
          <a:p>
            <a:pPr algn="ctr"/>
            <a:r>
              <a:rPr lang="ru-RU"/>
              <a:t>* </a:t>
            </a:r>
            <a:r>
              <a:rPr lang="en-US"/>
              <a:t>N</a:t>
            </a:r>
            <a:r>
              <a:rPr lang="ru-RU"/>
              <a:t>пр- норматив затрат на оплату труда и начислений на выплаты по оплате труда административно-управленческих и обслуживающих работников, участвующих в реализации Программы;</a:t>
            </a:r>
          </a:p>
          <a:p>
            <a:pPr algn="ctr"/>
            <a:r>
              <a:rPr lang="ru-RU"/>
              <a:t>* </a:t>
            </a:r>
            <a:r>
              <a:rPr lang="en-US"/>
              <a:t>N</a:t>
            </a:r>
            <a:r>
              <a:rPr lang="ru-RU"/>
              <a:t>с- норматив затрат на обеспечение расходов на средства обучения и воспитания, используемых при реализации Программы;</a:t>
            </a:r>
          </a:p>
          <a:p>
            <a:pPr algn="ctr"/>
            <a:r>
              <a:rPr lang="ru-RU"/>
              <a:t>* </a:t>
            </a:r>
            <a:r>
              <a:rPr lang="en-US"/>
              <a:t>N</a:t>
            </a:r>
            <a:r>
              <a:rPr lang="ru-RU"/>
              <a:t>пк- норматив затрат на обеспечение дополнительного профессионального образования педагогическим работникам, реализующим Программу.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4"/>
          <p:cNvSpPr>
            <a:spLocks noGrp="1"/>
          </p:cNvSpPr>
          <p:nvPr>
            <p:ph type="title" idx="4294967295"/>
          </p:nvPr>
        </p:nvSpPr>
        <p:spPr>
          <a:xfrm>
            <a:off x="323850" y="908050"/>
            <a:ext cx="8569325" cy="5329238"/>
          </a:xfrm>
        </p:spPr>
        <p:txBody>
          <a:bodyPr/>
          <a:lstStyle/>
          <a:p>
            <a:r>
              <a:rPr lang="ru-RU" sz="2400" b="1" smtClean="0">
                <a:solidFill>
                  <a:schemeClr val="tx1"/>
                </a:solidFill>
              </a:rPr>
              <a:t>Вариант №  2 определения нормативов затрат на реализацию основной общеобразовательной программы дошкольного образования</a:t>
            </a:r>
            <a:br>
              <a:rPr lang="ru-RU" sz="2400" b="1" smtClean="0">
                <a:solidFill>
                  <a:schemeClr val="tx1"/>
                </a:solidFill>
              </a:rPr>
            </a:br>
            <a:r>
              <a:rPr lang="ru-RU" sz="2400" smtClean="0">
                <a:solidFill>
                  <a:schemeClr val="tx1"/>
                </a:solidFill>
              </a:rPr>
              <a:t>2.1. Расчет нормативов затрат на реализацию основной общеобразовательной программы Nобраз осуществляется по формуле:</a:t>
            </a:r>
            <a:br>
              <a:rPr lang="ru-RU" sz="2400" smtClean="0">
                <a:solidFill>
                  <a:schemeClr val="tx1"/>
                </a:solidFill>
              </a:rPr>
            </a:br>
            <a:r>
              <a:rPr lang="ru-RU" sz="2400" b="1" smtClean="0">
                <a:solidFill>
                  <a:schemeClr val="tx1"/>
                </a:solidFill>
              </a:rPr>
              <a:t>Nобраз = Not + Nco</a:t>
            </a:r>
            <a:r>
              <a:rPr lang="ru-RU" sz="2400" smtClean="0">
                <a:solidFill>
                  <a:schemeClr val="tx1"/>
                </a:solidFill>
              </a:rPr>
              <a:t>,</a:t>
            </a:r>
            <a:br>
              <a:rPr lang="ru-RU" sz="2400" smtClean="0">
                <a:solidFill>
                  <a:schemeClr val="tx1"/>
                </a:solidFill>
              </a:rPr>
            </a:br>
            <a:r>
              <a:rPr lang="ru-RU" sz="2400" smtClean="0">
                <a:solidFill>
                  <a:schemeClr val="tx1"/>
                </a:solidFill>
              </a:rPr>
              <a:t>где:</a:t>
            </a:r>
            <a:br>
              <a:rPr lang="ru-RU" sz="2400" smtClean="0">
                <a:solidFill>
                  <a:schemeClr val="tx1"/>
                </a:solidFill>
              </a:rPr>
            </a:br>
            <a:r>
              <a:rPr lang="ru-RU" sz="2400" b="1" smtClean="0">
                <a:solidFill>
                  <a:schemeClr val="tx1"/>
                </a:solidFill>
              </a:rPr>
              <a:t>Not</a:t>
            </a:r>
            <a:r>
              <a:rPr lang="ru-RU" sz="2400" smtClean="0">
                <a:solidFill>
                  <a:schemeClr val="tx1"/>
                </a:solidFill>
              </a:rPr>
              <a:t> - норматив затрат на оплату труда с начислениями педагогических работников; учебно-вспомогательного персонала; части административно-управленческих и обслуживающих работников;</a:t>
            </a:r>
            <a:br>
              <a:rPr lang="ru-RU" sz="2400" smtClean="0">
                <a:solidFill>
                  <a:schemeClr val="tx1"/>
                </a:solidFill>
              </a:rPr>
            </a:br>
            <a:r>
              <a:rPr lang="ru-RU" sz="2400" b="1" smtClean="0">
                <a:solidFill>
                  <a:schemeClr val="tx1"/>
                </a:solidFill>
              </a:rPr>
              <a:t>Nco</a:t>
            </a:r>
            <a:r>
              <a:rPr lang="ru-RU" sz="2400" smtClean="0">
                <a:solidFill>
                  <a:schemeClr val="tx1"/>
                </a:solidFill>
              </a:rPr>
              <a:t> - норматив затрат на обеспечение расходов на средства обучения и воспитания, используемых при реализации Программы.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4"/>
          <p:cNvSpPr>
            <a:spLocks noChangeArrowheads="1"/>
          </p:cNvSpPr>
          <p:nvPr/>
        </p:nvSpPr>
        <p:spPr bwMode="auto">
          <a:xfrm>
            <a:off x="323850" y="520700"/>
            <a:ext cx="8424863" cy="337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400" b="1"/>
              <a:t>Методика</a:t>
            </a:r>
            <a:br>
              <a:rPr lang="ru-RU" sz="2400" b="1"/>
            </a:br>
            <a:r>
              <a:rPr lang="ru-RU" sz="2400" b="1"/>
              <a:t>расчета общего объема субвенции, предоставляемой местным бюджетам для осуществления государственных полномочий по обеспечению государственных гарантий реализации прав граждан на получение общедоступного и бесплатного дошкольного образования в муниципальных дошкольных образовательных организациях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75795" y="354881"/>
            <a:ext cx="3151503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Понятие ФГОС</a:t>
            </a:r>
          </a:p>
        </p:txBody>
      </p:sp>
      <p:sp>
        <p:nvSpPr>
          <p:cNvPr id="14338" name="Скругленный прямоугольник 5"/>
          <p:cNvSpPr>
            <a:spLocks noChangeArrowheads="1"/>
          </p:cNvSpPr>
          <p:nvPr/>
        </p:nvSpPr>
        <p:spPr bwMode="auto">
          <a:xfrm>
            <a:off x="395288" y="1268413"/>
            <a:ext cx="8497887" cy="5329237"/>
          </a:xfrm>
          <a:prstGeom prst="roundRect">
            <a:avLst>
              <a:gd name="adj" fmla="val 16667"/>
            </a:avLst>
          </a:prstGeom>
          <a:solidFill>
            <a:srgbClr val="00CCFF"/>
          </a:solidFill>
          <a:ln w="15875" algn="ctr">
            <a:solidFill>
              <a:srgbClr val="165D83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ru-RU" sz="3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ФГОС ДО</a:t>
            </a:r>
            <a:r>
              <a:rPr lang="ru-RU" sz="3600" b="1">
                <a:latin typeface="Times New Roman" pitchFamily="18" charset="0"/>
                <a:cs typeface="Times New Roman" pitchFamily="18" charset="0"/>
              </a:rPr>
              <a:t> отражает согласованные социально-культурные, общественно-государственные ожидания относительно уровня ДО, которые являются ориентирами для учредителей дошкольных организаций, специалистов системы образования, семей воспитанников и широкой общественности.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4"/>
          <p:cNvSpPr>
            <a:spLocks noGrp="1"/>
          </p:cNvSpPr>
          <p:nvPr>
            <p:ph type="title" idx="4294967295"/>
          </p:nvPr>
        </p:nvSpPr>
        <p:spPr>
          <a:xfrm>
            <a:off x="457200" y="338138"/>
            <a:ext cx="8291513" cy="4459287"/>
          </a:xfrm>
        </p:spPr>
        <p:txBody>
          <a:bodyPr/>
          <a:lstStyle/>
          <a:p>
            <a:r>
              <a:rPr lang="ru-RU" sz="2800" b="1" smtClean="0">
                <a:solidFill>
                  <a:schemeClr val="tx1"/>
                </a:solidFill>
              </a:rPr>
              <a:t>Методика</a:t>
            </a:r>
            <a:br>
              <a:rPr lang="ru-RU" sz="2800" b="1" smtClean="0">
                <a:solidFill>
                  <a:schemeClr val="tx1"/>
                </a:solidFill>
              </a:rPr>
            </a:br>
            <a:r>
              <a:rPr lang="ru-RU" sz="2800" b="1" smtClean="0">
                <a:solidFill>
                  <a:schemeClr val="tx1"/>
                </a:solidFill>
              </a:rPr>
              <a:t>расчета нормативов затрат на оказание услуги по обеспечению организации предоставления общедоступного и бесплатного дошкольного образования по основным общеобразовательным программам в государственных (муниципальных) образовательных организациях, а также создание условий для осуществления присмотра и ухода за детьми, содержания детей в государственных (муниципальных) образовательных организациях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4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sz="2800" b="1" smtClean="0">
                <a:solidFill>
                  <a:schemeClr val="tx1"/>
                </a:solidFill>
              </a:rPr>
              <a:t>Методика</a:t>
            </a:r>
            <a:br>
              <a:rPr lang="ru-RU" sz="2800" b="1" smtClean="0">
                <a:solidFill>
                  <a:schemeClr val="tx1"/>
                </a:solidFill>
              </a:rPr>
            </a:br>
            <a:r>
              <a:rPr lang="ru-RU" sz="2800" b="1" smtClean="0">
                <a:solidFill>
                  <a:schemeClr val="tx1"/>
                </a:solidFill>
              </a:rPr>
              <a:t>расчета нормативов затрат на присмотр и уход за детьми в образовательных организациях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Прямоугольник 1"/>
          <p:cNvSpPr>
            <a:spLocks noChangeArrowheads="1"/>
          </p:cNvSpPr>
          <p:nvPr/>
        </p:nvSpPr>
        <p:spPr bwMode="auto">
          <a:xfrm>
            <a:off x="227013" y="2565400"/>
            <a:ext cx="8737600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1600" b="1">
                <a:latin typeface="Times New Roman" pitchFamily="18" charset="0"/>
                <a:cs typeface="Times New Roman" pitchFamily="18" charset="0"/>
              </a:rPr>
              <a:t>Используемые материалы:</a:t>
            </a:r>
          </a:p>
          <a:p>
            <a:pPr>
              <a:buFont typeface="Wingdings" pitchFamily="2" charset="2"/>
              <a:buChar char="ü"/>
            </a:pPr>
            <a:r>
              <a:rPr lang="ru-RU" sz="1600">
                <a:latin typeface="Times New Roman" pitchFamily="18" charset="0"/>
                <a:cs typeface="Times New Roman" pitchFamily="18" charset="0"/>
              </a:rPr>
              <a:t>Федеральный государственный образовательный стандарт  дошкольного образования от 14.11.2013 г.;</a:t>
            </a:r>
          </a:p>
          <a:p>
            <a:pPr>
              <a:buFont typeface="Wingdings" pitchFamily="2" charset="2"/>
              <a:buChar char="ü"/>
            </a:pPr>
            <a:r>
              <a:rPr lang="ru-RU" sz="1600">
                <a:latin typeface="Times New Roman" pitchFamily="18" charset="0"/>
                <a:cs typeface="Times New Roman" pitchFamily="18" charset="0"/>
              </a:rPr>
              <a:t>План перехода на ФГОС ДО;</a:t>
            </a:r>
          </a:p>
          <a:p>
            <a:pPr>
              <a:buFont typeface="Wingdings" pitchFamily="2" charset="2"/>
              <a:buChar char="ü"/>
            </a:pPr>
            <a:r>
              <a:rPr lang="en-US" sz="16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/>
              <a:t>Письмо Министерства образования и науки РФ от 1 октября 2013 г. № 08-1408 "О направлении методических рекомендаций по реализации полномочий органов государственной власти субъектов Российской Федерации" </a:t>
            </a:r>
            <a:endParaRPr lang="ru-RU" sz="160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endParaRPr lang="ru-RU">
              <a:latin typeface="Candara" pitchFamily="34" charset="0"/>
            </a:endParaRPr>
          </a:p>
          <a:p>
            <a:pPr>
              <a:buFont typeface="Wingdings" pitchFamily="2" charset="2"/>
              <a:buChar char="ü"/>
            </a:pPr>
            <a:endParaRPr lang="ru-RU">
              <a:latin typeface="Candara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03864" y="295921"/>
            <a:ext cx="7059625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Методологическая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и теоретическая основа ФГОС ДО</a:t>
            </a:r>
          </a:p>
        </p:txBody>
      </p:sp>
      <p:sp>
        <p:nvSpPr>
          <p:cNvPr id="15362" name="Скругленный прямоугольник 5"/>
          <p:cNvSpPr>
            <a:spLocks noChangeArrowheads="1"/>
          </p:cNvSpPr>
          <p:nvPr/>
        </p:nvSpPr>
        <p:spPr bwMode="auto">
          <a:xfrm>
            <a:off x="250825" y="1484313"/>
            <a:ext cx="8642350" cy="5121275"/>
          </a:xfrm>
          <a:prstGeom prst="roundRect">
            <a:avLst>
              <a:gd name="adj" fmla="val 16667"/>
            </a:avLst>
          </a:prstGeom>
          <a:solidFill>
            <a:srgbClr val="00CCFF"/>
          </a:solidFill>
          <a:ln w="15875" algn="ctr">
            <a:solidFill>
              <a:srgbClr val="165D83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ru-RU" sz="2400" b="1">
                <a:solidFill>
                  <a:schemeClr val="tx2"/>
                </a:solidFill>
              </a:rPr>
              <a:t>Приказом Министерства образования и науки Российской Федерации</a:t>
            </a:r>
          </a:p>
          <a:p>
            <a:pPr algn="ctr"/>
            <a:r>
              <a:rPr lang="ru-RU" sz="2400" b="1">
                <a:solidFill>
                  <a:schemeClr val="tx2"/>
                </a:solidFill>
              </a:rPr>
              <a:t>от 17 октября 2013 г. N 1155 утвержден</a:t>
            </a:r>
          </a:p>
          <a:p>
            <a:pPr algn="ctr"/>
            <a:r>
              <a:rPr lang="ru-RU" sz="2400" b="1">
                <a:solidFill>
                  <a:schemeClr val="tx2"/>
                </a:solidFill>
              </a:rPr>
              <a:t> ФЕДЕРАЛЬНЫЙ ГОСУДАРСТВЕННЫЙ ОБРАЗОВАТЕЛЬНЫЙ СТАНДАРТ ДОШКОЛЬНОГО ОБРАЗОВАНИЯ</a:t>
            </a:r>
          </a:p>
          <a:p>
            <a:pPr algn="ctr"/>
            <a:r>
              <a:rPr lang="ru-RU" sz="2800" b="1"/>
              <a:t>Письмо Министерства образования и науки РФ от 1 октября 2013 г. № 08-1408 "О направлении методических рекомендаций по реализации полномочий органов государственной власти субъектов Российской Федерации"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763713" y="476250"/>
            <a:ext cx="5256212" cy="2089150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ru-RU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Образовательные области:</a:t>
            </a:r>
          </a:p>
          <a:p>
            <a:pPr>
              <a:buFontTx/>
              <a:buChar char="•"/>
              <a:defRPr/>
            </a:pPr>
            <a:r>
              <a:rPr lang="ru-RU" i="1">
                <a:solidFill>
                  <a:schemeClr val="tx1"/>
                </a:solidFill>
                <a:latin typeface="Arial" charset="0"/>
              </a:rPr>
              <a:t>социально-коммуникативное развитие;</a:t>
            </a:r>
          </a:p>
          <a:p>
            <a:pPr>
              <a:buFontTx/>
              <a:buChar char="•"/>
              <a:defRPr/>
            </a:pPr>
            <a:r>
              <a:rPr lang="ru-RU" i="1">
                <a:solidFill>
                  <a:schemeClr val="tx1"/>
                </a:solidFill>
                <a:latin typeface="Arial" charset="0"/>
              </a:rPr>
              <a:t>познавательное развитие;</a:t>
            </a:r>
          </a:p>
          <a:p>
            <a:pPr>
              <a:buFontTx/>
              <a:buChar char="•"/>
              <a:defRPr/>
            </a:pPr>
            <a:r>
              <a:rPr lang="ru-RU" i="1">
                <a:solidFill>
                  <a:schemeClr val="tx1"/>
                </a:solidFill>
                <a:latin typeface="Arial" charset="0"/>
              </a:rPr>
              <a:t>речевое развитие;</a:t>
            </a:r>
          </a:p>
          <a:p>
            <a:pPr>
              <a:buFontTx/>
              <a:buChar char="•"/>
              <a:defRPr/>
            </a:pPr>
            <a:r>
              <a:rPr lang="ru-RU" i="1">
                <a:solidFill>
                  <a:schemeClr val="tx1"/>
                </a:solidFill>
                <a:latin typeface="Arial" charset="0"/>
              </a:rPr>
              <a:t>художественно-эстетическое развитие;</a:t>
            </a:r>
          </a:p>
          <a:p>
            <a:pPr>
              <a:buFontTx/>
              <a:buChar char="•"/>
              <a:defRPr/>
            </a:pPr>
            <a:r>
              <a:rPr lang="ru-RU" i="1">
                <a:solidFill>
                  <a:schemeClr val="tx1"/>
                </a:solidFill>
                <a:latin typeface="Arial" charset="0"/>
              </a:rPr>
              <a:t>физическое развитие.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95288" y="2781300"/>
            <a:ext cx="8353425" cy="3743325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ru-RU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Обязательная часть </a:t>
            </a:r>
            <a:r>
              <a:rPr lang="ru-RU"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(60 %) </a:t>
            </a:r>
            <a:r>
              <a:rPr lang="ru-RU"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предполагает комплексность подхода, обеспечивая развитие воспитанников во всех пяти взаимодополняющих образовательных областях</a:t>
            </a:r>
          </a:p>
          <a:p>
            <a:pPr algn="just">
              <a:defRPr/>
            </a:pPr>
            <a:r>
              <a:rPr lang="ru-RU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Часть, формируемая  участниками образовательных отношений</a:t>
            </a:r>
            <a:r>
              <a:rPr lang="ru-RU"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(40 %) </a:t>
            </a:r>
            <a:r>
              <a:rPr lang="ru-RU"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составляют выбранные и/или разработанные самостоятельно участниками образовательных отношений парциальные программы, методики, формы организации образовательной работы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47664" y="237122"/>
            <a:ext cx="7344816" cy="95392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Требования к материально-техническим условиям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19075" y="1341438"/>
            <a:ext cx="8529638" cy="5183187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ru-RU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1) требования, определяемые в соответствии с санитарно-эпидемиологическими правилами и нормативами</a:t>
            </a:r>
            <a:r>
              <a:rPr lang="ru-RU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в том числе:</a:t>
            </a:r>
          </a:p>
          <a:p>
            <a:pPr algn="just">
              <a:lnSpc>
                <a:spcPct val="150000"/>
              </a:lnSpc>
              <a:defRPr/>
            </a:pPr>
            <a:r>
              <a:rPr lang="ru-RU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● к зданиям (помещениям) и участкам Организации (группы);</a:t>
            </a:r>
          </a:p>
          <a:p>
            <a:pPr algn="just">
              <a:lnSpc>
                <a:spcPct val="150000"/>
              </a:lnSpc>
              <a:defRPr/>
            </a:pPr>
            <a:r>
              <a:rPr lang="ru-RU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● к водоснабжению, канализации, отоплению и вентиляции зданий;</a:t>
            </a:r>
          </a:p>
          <a:p>
            <a:pPr algn="just">
              <a:lnSpc>
                <a:spcPct val="150000"/>
              </a:lnSpc>
              <a:defRPr/>
            </a:pPr>
            <a:r>
              <a:rPr lang="ru-RU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● к набору и площадям образовательных помещений, их отделке и оборудованию;</a:t>
            </a:r>
          </a:p>
          <a:p>
            <a:pPr algn="just">
              <a:lnSpc>
                <a:spcPct val="150000"/>
              </a:lnSpc>
              <a:defRPr/>
            </a:pPr>
            <a:r>
              <a:rPr lang="ru-RU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● к искусственному и естественному освещению образовательных помещений;</a:t>
            </a:r>
          </a:p>
          <a:p>
            <a:pPr algn="just">
              <a:lnSpc>
                <a:spcPct val="150000"/>
              </a:lnSpc>
              <a:defRPr/>
            </a:pPr>
            <a:r>
              <a:rPr lang="ru-RU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● к санитарному состоянию и содержанию помещений;</a:t>
            </a:r>
          </a:p>
          <a:p>
            <a:pPr algn="just">
              <a:lnSpc>
                <a:spcPct val="150000"/>
              </a:lnSpc>
              <a:defRPr/>
            </a:pPr>
            <a:r>
              <a:rPr lang="ru-RU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● к оснащению помещений для качественного питания воспитанников;</a:t>
            </a:r>
          </a:p>
          <a:p>
            <a:pPr algn="just">
              <a:defRPr/>
            </a:pPr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defRPr/>
            </a:pPr>
            <a:r>
              <a:rPr lang="ru-RU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2) требования, определяемые в соответствии с правилами пожарной безопасности;</a:t>
            </a:r>
          </a:p>
          <a:p>
            <a:pPr algn="just">
              <a:defRPr/>
            </a:pPr>
            <a:endParaRPr lang="ru-RU" b="1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defRPr/>
            </a:pPr>
            <a:r>
              <a:rPr lang="ru-RU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3) оснащённость помещений для работы медицинского персонала в Организации.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260647"/>
            <a:ext cx="7992888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Требования к финансовым условиям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17488" y="908050"/>
            <a:ext cx="8497887" cy="2736850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ru-RU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Финансовые условия реализации Программы должны:</a:t>
            </a:r>
          </a:p>
          <a:p>
            <a:pPr algn="just">
              <a:defRPr/>
            </a:pPr>
            <a:r>
              <a:rPr lang="ru-RU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● обеспечивать Организации возможность выполнения требований Стандарта к условиям реализации и структуре Программы;</a:t>
            </a:r>
          </a:p>
          <a:p>
            <a:pPr algn="just">
              <a:defRPr/>
            </a:pPr>
            <a:r>
              <a:rPr lang="ru-RU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● обеспечивать реализацию обязательной части Программы и части, формируемой участниками образовательного процесса, учитывая вариативность индивидуальных траекторий развития воспитанников;</a:t>
            </a:r>
          </a:p>
          <a:p>
            <a:pPr algn="just">
              <a:defRPr/>
            </a:pPr>
            <a:r>
              <a:rPr lang="ru-RU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● отражать структуру и объём расходов, необходимых для реализации Программы, а также механизм их формирования.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87325" y="3860800"/>
            <a:ext cx="8496300" cy="2808288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Объём финансового обеспечения реализации Программы </a:t>
            </a:r>
            <a:r>
              <a:rPr lang="ru-RU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определяется исходя из Требований к условиям реализации ООП ДО  данного Стандарта и должен быть достаточным и необходимым для осуществления Организацией расходов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● на оплату труда работников, реализующих Программу;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● на средства обучения, соответствующие материалы, в том числе расходные, игровое, спортивное, оздоровительное оборудование, инвентарь, оплату услуг связи, в том числе расходов, связанных с подключением к информационной сети Интернет;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● связанных с дополнительным профессиональным образованием педагогических работников по профилю их деятельности; </a:t>
            </a:r>
          </a:p>
          <a:p>
            <a:pPr marL="285750" indent="-285750"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иных, связанных с реализацией Программы.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260647"/>
            <a:ext cx="7992888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Требования к финансовым условиям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74650" y="908050"/>
            <a:ext cx="8496300" cy="1728788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ru-RU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Финансовое обеспечение государственных гарантий на получение гражданами общедоступного и бесплатного ДО за счёт средств соответствующих бюджетов </a:t>
            </a:r>
            <a:r>
              <a:rPr lang="ru-RU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бюджетной системы Российской Федерации в государственных, муниципальных и негосударственных организациях </a:t>
            </a:r>
            <a:r>
              <a:rPr lang="ru-RU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осуществляется на основе нормативов финансирования образовательных услуг</a:t>
            </a:r>
            <a:r>
              <a:rPr lang="ru-RU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обеспечивающих реализацию Программы в соответствии со Стандартом.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88938" y="2708275"/>
            <a:ext cx="8496300" cy="2160588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ru-RU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Финансовое обеспечение реализации Программы бюджетного </a:t>
            </a:r>
            <a:r>
              <a:rPr lang="ru-RU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и/или автономного </a:t>
            </a:r>
            <a:r>
              <a:rPr lang="ru-RU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образовательного учреждения осуществляется исходя из стоимости услуг на основе государственного (муниципального) задания</a:t>
            </a:r>
            <a:r>
              <a:rPr lang="ru-RU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учредителя на оказание государственных (муниципальных) услуг по реализации Программы в соответствии с требованиями Стандарта по каждому виду и направленности образовательных программ с учётом форм обучения в соответствии с ведомственным перечнем услуг.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95288" y="4941888"/>
            <a:ext cx="8497887" cy="1655762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ru-RU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 составлении проектов бюджетов должны учитываться нормативы финансирования, определяемые органами государственной власти субъектов РФ, в соответствии с которыми </a:t>
            </a:r>
            <a:r>
              <a:rPr lang="ru-RU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местным бюджетам предоставляются субвенции </a:t>
            </a:r>
            <a:r>
              <a:rPr lang="ru-RU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обеспечение государственных гарантий реализации прав на получение общедоступного и бесплатного дошкольного образования в муниципальных дошкольных образовательных организациях.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620713"/>
            <a:ext cx="8291513" cy="2447925"/>
          </a:xfrm>
        </p:spPr>
        <p:txBody>
          <a:bodyPr/>
          <a:lstStyle/>
          <a:p>
            <a:r>
              <a:rPr lang="ru-RU" sz="2800" smtClean="0">
                <a:solidFill>
                  <a:schemeClr val="tx1"/>
                </a:solidFill>
              </a:rPr>
              <a:t>Письмо Министерства образования и науки РФ от   1 октября 2013 г. № 08-1408 "О направлении методических рекомендаций по реализации полномочий органов государственной власти субъектов Российской Федерации"</a:t>
            </a:r>
          </a:p>
        </p:txBody>
      </p:sp>
      <p:sp>
        <p:nvSpPr>
          <p:cNvPr id="20482" name="Rectangle 3"/>
          <p:cNvSpPr>
            <a:spLocks noGrp="1"/>
          </p:cNvSpPr>
          <p:nvPr>
            <p:ph type="body" idx="4294967295"/>
          </p:nvPr>
        </p:nvSpPr>
        <p:spPr>
          <a:xfrm>
            <a:off x="871538" y="3213100"/>
            <a:ext cx="7445375" cy="3384550"/>
          </a:xfrm>
        </p:spPr>
        <p:txBody>
          <a:bodyPr/>
          <a:lstStyle/>
          <a:p>
            <a:pPr algn="ctr">
              <a:buFont typeface="Symbol" pitchFamily="18" charset="2"/>
              <a:buNone/>
            </a:pPr>
            <a:r>
              <a:rPr lang="ru-RU" sz="2800" smtClean="0"/>
              <a:t>Согласно части 2 статьи 99 Федерального закона от 29 декабря 2012 г. №  273-ФЗ "Об образовании в Российской Федерации" органы государственной власти регионов устанавливают нормативы затрат на оказание государственных и муниципальных услуг в сфере дошкольного образования.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8"/>
          <p:cNvSpPr>
            <a:spLocks noChangeArrowheads="1"/>
          </p:cNvSpPr>
          <p:nvPr/>
        </p:nvSpPr>
        <p:spPr bwMode="auto">
          <a:xfrm>
            <a:off x="539750" y="4783138"/>
            <a:ext cx="8353425" cy="146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>
                <a:solidFill>
                  <a:schemeClr val="tx2"/>
                </a:solidFill>
              </a:rPr>
              <a:t>Порядок формирования, ведения и утверждения ведомственных перечней таких услуг определяется высшими исполнительными органами власти субъектов Российской Федерации, местными администрациями муниципальных образований. Учитываются установленные Правительством РФ требования. </a:t>
            </a:r>
          </a:p>
        </p:txBody>
      </p:sp>
      <p:sp>
        <p:nvSpPr>
          <p:cNvPr id="21506" name="Rectangle 12"/>
          <p:cNvSpPr>
            <a:spLocks noChangeArrowheads="1"/>
          </p:cNvSpPr>
          <p:nvPr/>
        </p:nvSpPr>
        <p:spPr bwMode="auto">
          <a:xfrm>
            <a:off x="755650" y="795338"/>
            <a:ext cx="7848600" cy="3662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/>
              <a:t>Применительно к дошкольному образованию Федеральный закон от 29 декабря 2012 г. №  273-ФЗ содержит нормы, позволяющие выделить услуги, оказываемые дошкольными образовательными организациями, которые могут быть включены в перечень:</a:t>
            </a:r>
          </a:p>
          <a:p>
            <a:r>
              <a:rPr lang="ru-RU"/>
              <a:t>- обеспечение государственных гарантий реализации прав на получение общедоступного и бесплатного дошкольного образования в муниципальных дошкольных образовательных организациях;</a:t>
            </a:r>
          </a:p>
          <a:p>
            <a:r>
              <a:rPr lang="ru-RU"/>
              <a:t>- организация предоставления общедоступного и бесплатного дошкольного образования по основным общеобразовательным программам в муниципальных образовательных организациях, а также создание условий для осуществления присмотра и ухода за детьми, содержания детей в муниципальных образовательных организациях;</a:t>
            </a:r>
          </a:p>
          <a:p>
            <a:r>
              <a:rPr lang="ru-RU"/>
              <a:t>- осуществление присмотра и ухода за детьми.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4F4F4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1151</TotalTime>
  <Words>1582</Words>
  <Application>Microsoft Office PowerPoint</Application>
  <PresentationFormat>Экран (4:3)</PresentationFormat>
  <Paragraphs>99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Шаблон оформления</vt:lpstr>
      </vt:variant>
      <vt:variant>
        <vt:i4>7</vt:i4>
      </vt:variant>
      <vt:variant>
        <vt:lpstr>Заголовки слайдов</vt:lpstr>
      </vt:variant>
      <vt:variant>
        <vt:i4>22</vt:i4>
      </vt:variant>
    </vt:vector>
  </HeadingPairs>
  <TitlesOfParts>
    <vt:vector size="35" baseType="lpstr">
      <vt:lpstr>Arial</vt:lpstr>
      <vt:lpstr>Candara</vt:lpstr>
      <vt:lpstr>Symbol</vt:lpstr>
      <vt:lpstr>Calibri</vt:lpstr>
      <vt:lpstr>Times New Roman</vt:lpstr>
      <vt:lpstr>Wingdings</vt:lpstr>
      <vt:lpstr>Волна</vt:lpstr>
      <vt:lpstr>Волна</vt:lpstr>
      <vt:lpstr>Волна</vt:lpstr>
      <vt:lpstr>Волна</vt:lpstr>
      <vt:lpstr>Волна</vt:lpstr>
      <vt:lpstr>Волна</vt:lpstr>
      <vt:lpstr>Волна</vt:lpstr>
      <vt:lpstr>Основные аспекты финансово-экономического регулирования дошкольного образования в условиях введения ФГОС дошкольного образования</vt:lpstr>
      <vt:lpstr>Слайд 2</vt:lpstr>
      <vt:lpstr>Слайд 3</vt:lpstr>
      <vt:lpstr>Слайд 4</vt:lpstr>
      <vt:lpstr>Слайд 5</vt:lpstr>
      <vt:lpstr>Слайд 6</vt:lpstr>
      <vt:lpstr>Слайд 7</vt:lpstr>
      <vt:lpstr>Письмо Министерства образования и науки РФ от   1 октября 2013 г. № 08-1408 "О направлении методических рекомендаций по реализации полномочий органов государственной власти субъектов Российской Федерации"</vt:lpstr>
      <vt:lpstr>Слайд 9</vt:lpstr>
      <vt:lpstr>Слайд 10</vt:lpstr>
      <vt:lpstr>Слайд 11</vt:lpstr>
      <vt:lpstr>Слайд 12</vt:lpstr>
      <vt:lpstr>Слайд 13</vt:lpstr>
      <vt:lpstr>Слайд 14</vt:lpstr>
      <vt:lpstr>Методика расчета нормативов затрат на обеспечение государственных гарантий реализации прав на получение общедоступного и бесплатного дошкольного образовании в муниципальных дошкольных образовательных организациях</vt:lpstr>
      <vt:lpstr>Слайд 16</vt:lpstr>
      <vt:lpstr>Вариант №  1 определения нормативов затрат на реализацию основной общеобразовательной программы дошкольного образования </vt:lpstr>
      <vt:lpstr>Вариант №  2 определения нормативов затрат на реализацию основной общеобразовательной программы дошкольного образования 2.1. Расчет нормативов затрат на реализацию основной общеобразовательной программы Nобраз осуществляется по формуле: Nобраз = Not + Nco, где: Not - норматив затрат на оплату труда с начислениями педагогических работников; учебно-вспомогательного персонала; части административно-управленческих и обслуживающих работников; Nco - норматив затрат на обеспечение расходов на средства обучения и воспитания, используемых при реализации Программы.</vt:lpstr>
      <vt:lpstr>Слайд 19</vt:lpstr>
      <vt:lpstr>Методика расчета нормативов затрат на оказание услуги по обеспечению организации предоставления общедоступного и бесплатного дошкольного образования по основным общеобразовательным программам в государственных (муниципальных) образовательных организациях, а также создание условий для осуществления присмотра и ухода за детьми, содержания детей в государственных (муниципальных) образовательных организациях</vt:lpstr>
      <vt:lpstr>Методика расчета нормативов затрат на присмотр и уход за детьми в образовательных организациях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Admin</cp:lastModifiedBy>
  <cp:revision>69</cp:revision>
  <dcterms:modified xsi:type="dcterms:W3CDTF">2014-06-05T07:50:45Z</dcterms:modified>
</cp:coreProperties>
</file>