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34" r:id="rId3"/>
    <p:sldId id="352" r:id="rId4"/>
    <p:sldId id="360" r:id="rId5"/>
    <p:sldId id="349" r:id="rId6"/>
    <p:sldId id="340" r:id="rId7"/>
    <p:sldId id="345" r:id="rId8"/>
    <p:sldId id="347" r:id="rId9"/>
    <p:sldId id="355" r:id="rId10"/>
    <p:sldId id="348" r:id="rId11"/>
    <p:sldId id="322" r:id="rId12"/>
    <p:sldId id="341" r:id="rId13"/>
    <p:sldId id="342" r:id="rId14"/>
    <p:sldId id="343" r:id="rId15"/>
    <p:sldId id="318" r:id="rId16"/>
    <p:sldId id="324" r:id="rId17"/>
    <p:sldId id="304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8BBE"/>
    <a:srgbClr val="BED6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4660"/>
  </p:normalViewPr>
  <p:slideViewPr>
    <p:cSldViewPr snapToGrid="0">
      <p:cViewPr varScale="1">
        <p:scale>
          <a:sx n="83" d="100"/>
          <a:sy n="83" d="100"/>
        </p:scale>
        <p:origin x="58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8036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4455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693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9894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9115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9217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1945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6658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2206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7141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41C7E-75DC-4401-A1DF-A9AC6FEABF54}" type="datetimeFigureOut">
              <a:rPr lang="ru-RU" smtClean="0"/>
              <a:t>14.11.2020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1AA6-AF92-4F1D-A0E8-F3FC49A5457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292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41C7E-75DC-4401-A1DF-A9AC6FEABF54}" type="datetimeFigureOut">
              <a:rPr lang="ru-RU" smtClean="0"/>
              <a:t>14.11.2020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E11AA6-AF92-4F1D-A0E8-F3FC49A5457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2400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368C8433-DFC3-444D-B841-B7DB0ED10271}"/>
              </a:ext>
            </a:extLst>
          </p:cNvPr>
          <p:cNvSpPr txBox="1"/>
          <p:nvPr/>
        </p:nvSpPr>
        <p:spPr>
          <a:xfrm>
            <a:off x="3857626" y="460330"/>
            <a:ext cx="5735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VI </a:t>
            </a:r>
            <a:r>
              <a:rPr lang="ru-RU" sz="2000" b="1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ВСЕРОССИЙСКИЙ СЪЕЗД РАБОТНИКОВ ДОШКОЛЬНОГО ОБРАЗОВАНИЯ</a:t>
            </a:r>
          </a:p>
        </p:txBody>
      </p:sp>
      <p:pic>
        <p:nvPicPr>
          <p:cNvPr id="12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59" y="170232"/>
            <a:ext cx="204812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281458" y="417240"/>
            <a:ext cx="2299816" cy="449112"/>
            <a:chOff x="267174" y="188640"/>
            <a:chExt cx="2299816" cy="449112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174" y="188640"/>
              <a:ext cx="369735" cy="430060"/>
            </a:xfrm>
            <a:prstGeom prst="rect">
              <a:avLst/>
            </a:prstGeom>
          </p:spPr>
        </p:pic>
        <p:sp>
          <p:nvSpPr>
            <p:cNvPr id="15" name="Title 1"/>
            <p:cNvSpPr txBox="1">
              <a:spLocks/>
            </p:cNvSpPr>
            <p:nvPr/>
          </p:nvSpPr>
          <p:spPr bwMode="auto">
            <a:xfrm>
              <a:off x="589905" y="315818"/>
              <a:ext cx="1977085" cy="321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64" tIns="49736" rIns="99464" bIns="49736"/>
            <a:lstStyle>
              <a:lvl1pPr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200">
                  <a:solidFill>
                    <a:schemeClr val="tx2"/>
                  </a:solidFill>
                  <a:latin typeface="Open Sans Light" pitchFamily="34" charset="0"/>
                  <a:ea typeface="MS PGothic" pitchFamily="34" charset="-128"/>
                  <a:cs typeface="Open Sans Light" pitchFamily="34" charset="0"/>
                </a:defRPr>
              </a:lvl1pPr>
              <a:lvl2pPr marL="742950" indent="-28575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2pPr>
              <a:lvl3pPr marL="11430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3pPr>
              <a:lvl4pPr marL="16002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4pPr>
              <a:lvl5pPr marL="20574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5pPr>
              <a:lvl6pPr marL="25146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6pPr>
              <a:lvl7pPr marL="29718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7pPr>
              <a:lvl8pPr marL="34290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8pPr>
              <a:lvl9pPr marL="38862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9pPr>
            </a:lstStyle>
            <a:p>
              <a:pPr algn="l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800" b="1" dirty="0">
                  <a:solidFill>
                    <a:prstClr val="white"/>
                  </a:solidFill>
                  <a:latin typeface="+mn-lt"/>
                  <a:ea typeface="Roboto" pitchFamily="2" charset="0"/>
                  <a:cs typeface="Roboto" panose="020B0604020202020204" charset="0"/>
                </a:rPr>
                <a:t>МИНИСТЕРСТВО ПРОСВЕЩЕНИЯ </a:t>
              </a:r>
            </a:p>
            <a:p>
              <a:pPr algn="l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800" b="1" dirty="0">
                  <a:solidFill>
                    <a:prstClr val="white"/>
                  </a:solidFill>
                  <a:latin typeface="+mn-lt"/>
                  <a:ea typeface="Roboto" pitchFamily="2" charset="0"/>
                  <a:cs typeface="Roboto" panose="020B0604020202020204" charset="0"/>
                </a:rPr>
                <a:t>РОССИЙСКОЙ ФЕДЕРАЦИИ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102D4ADD-2FA9-4A03-9ACE-B38EC60E0218}"/>
              </a:ext>
            </a:extLst>
          </p:cNvPr>
          <p:cNvSpPr txBox="1"/>
          <p:nvPr/>
        </p:nvSpPr>
        <p:spPr>
          <a:xfrm>
            <a:off x="3251923" y="4183380"/>
            <a:ext cx="8459787" cy="1631216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ru-RU" altLang="ru-RU" sz="2000" dirty="0">
                <a:solidFill>
                  <a:srgbClr val="002060"/>
                </a:solidFill>
                <a:latin typeface="+mn-lt"/>
                <a:ea typeface="Verdana" pitchFamily="34" charset="0"/>
              </a:rPr>
              <a:t>Воронкова Татьяна Валерьевна,</a:t>
            </a:r>
          </a:p>
          <a:p>
            <a:pPr algn="r">
              <a:defRPr/>
            </a:pPr>
            <a:r>
              <a:rPr lang="ru-RU" altLang="ru-RU" sz="2000" dirty="0">
                <a:solidFill>
                  <a:srgbClr val="002060"/>
                </a:solidFill>
                <a:latin typeface="+mn-lt"/>
                <a:ea typeface="Verdana" pitchFamily="34" charset="0"/>
              </a:rPr>
              <a:t>старший воспитатель </a:t>
            </a:r>
          </a:p>
          <a:p>
            <a:pPr algn="r">
              <a:defRPr/>
            </a:pPr>
            <a:r>
              <a:rPr lang="ru-RU" altLang="ru-RU" sz="2000" dirty="0">
                <a:solidFill>
                  <a:srgbClr val="002060"/>
                </a:solidFill>
                <a:latin typeface="+mn-lt"/>
                <a:ea typeface="Verdana" pitchFamily="34" charset="0"/>
              </a:rPr>
              <a:t>муниципального бюджетного дошкольного образовательного учреждения города Костромы </a:t>
            </a:r>
          </a:p>
          <a:p>
            <a:pPr algn="r">
              <a:defRPr/>
            </a:pPr>
            <a:r>
              <a:rPr lang="ru-RU" altLang="ru-RU" sz="2000" dirty="0">
                <a:solidFill>
                  <a:srgbClr val="002060"/>
                </a:solidFill>
                <a:latin typeface="+mn-lt"/>
                <a:ea typeface="Verdana" pitchFamily="34" charset="0"/>
              </a:rPr>
              <a:t>«Центр развития ребёнка – Детский сад №73»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E0BB931-DD9E-4AAA-BC36-DE6E4546B895}"/>
              </a:ext>
            </a:extLst>
          </p:cNvPr>
          <p:cNvSpPr txBox="1"/>
          <p:nvPr/>
        </p:nvSpPr>
        <p:spPr>
          <a:xfrm>
            <a:off x="2904547" y="1672248"/>
            <a:ext cx="893647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</a:rPr>
              <a:t>Технологические подходы </a:t>
            </a:r>
          </a:p>
          <a:p>
            <a:pPr algn="ctr">
              <a:defRPr/>
            </a:pPr>
            <a:r>
              <a:rPr lang="ru-RU" alt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</a:rPr>
              <a:t>к построению индивидуального сопровождения детей с ограниченными возможностями здоровья </a:t>
            </a:r>
          </a:p>
          <a:p>
            <a:pPr algn="ctr">
              <a:defRPr/>
            </a:pPr>
            <a:r>
              <a:rPr lang="ru-RU" alt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</a:rPr>
              <a:t>в условиях дошкольной образовательной организации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29655140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Box 7">
            <a:extLst>
              <a:ext uri="{FF2B5EF4-FFF2-40B4-BE49-F238E27FC236}">
                <a16:creationId xmlns:a16="http://schemas.microsoft.com/office/drawing/2014/main" id="{F11091E8-89C4-42F9-87C1-84DAC1B3F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673" y="197775"/>
            <a:ext cx="105465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Содержательный раздел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EF30D744-E62C-487E-8583-51F1D5835F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106544"/>
              </p:ext>
            </p:extLst>
          </p:nvPr>
        </p:nvGraphicFramePr>
        <p:xfrm>
          <a:off x="344052" y="3910816"/>
          <a:ext cx="11459065" cy="1117557"/>
        </p:xfrm>
        <a:graphic>
          <a:graphicData uri="http://schemas.openxmlformats.org/drawingml/2006/table">
            <a:tbl>
              <a:tblPr/>
              <a:tblGrid>
                <a:gridCol w="3492224">
                  <a:extLst>
                    <a:ext uri="{9D8B030D-6E8A-4147-A177-3AD203B41FA5}">
                      <a16:colId xmlns:a16="http://schemas.microsoft.com/office/drawing/2014/main" val="3746949164"/>
                    </a:ext>
                  </a:extLst>
                </a:gridCol>
                <a:gridCol w="3846786">
                  <a:extLst>
                    <a:ext uri="{9D8B030D-6E8A-4147-A177-3AD203B41FA5}">
                      <a16:colId xmlns:a16="http://schemas.microsoft.com/office/drawing/2014/main" val="911469881"/>
                    </a:ext>
                  </a:extLst>
                </a:gridCol>
                <a:gridCol w="4120055">
                  <a:extLst>
                    <a:ext uri="{9D8B030D-6E8A-4147-A177-3AD203B41FA5}">
                      <a16:colId xmlns:a16="http://schemas.microsoft.com/office/drawing/2014/main" val="4269039852"/>
                    </a:ext>
                  </a:extLst>
                </a:gridCol>
              </a:tblGrid>
              <a:tr h="27393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Специалисты сопровождения</a:t>
                      </a:r>
                    </a:p>
                  </a:txBody>
                  <a:tcPr marL="29241" marR="292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Направления коррекционной работы</a:t>
                      </a:r>
                    </a:p>
                  </a:txBody>
                  <a:tcPr marL="29241" marR="292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Используемые программы и технологии</a:t>
                      </a:r>
                    </a:p>
                  </a:txBody>
                  <a:tcPr marL="29241" marR="292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8509409"/>
                  </a:ext>
                </a:extLst>
              </a:tr>
              <a:tr h="2945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Учитель-дефектолог</a:t>
                      </a:r>
                    </a:p>
                  </a:txBody>
                  <a:tcPr marL="29241" marR="292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8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9241" marR="292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29241" marR="292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0078678"/>
                  </a:ext>
                </a:extLst>
              </a:tr>
              <a:tr h="26893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Учитель-логопед</a:t>
                      </a:r>
                    </a:p>
                  </a:txBody>
                  <a:tcPr marL="29241" marR="292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8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9241" marR="292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8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9241" marR="292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4986377"/>
                  </a:ext>
                </a:extLst>
              </a:tr>
              <a:tr h="16933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Педагог-психолог</a:t>
                      </a:r>
                    </a:p>
                  </a:txBody>
                  <a:tcPr marL="29241" marR="292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8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9241" marR="292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8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9241" marR="292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806129"/>
                  </a:ext>
                </a:extLst>
              </a:tr>
            </a:tbl>
          </a:graphicData>
        </a:graphic>
      </p:graphicFrame>
      <p:sp>
        <p:nvSpPr>
          <p:cNvPr id="23578" name="Прямоугольник 1">
            <a:extLst>
              <a:ext uri="{FF2B5EF4-FFF2-40B4-BE49-F238E27FC236}">
                <a16:creationId xmlns:a16="http://schemas.microsoft.com/office/drawing/2014/main" id="{35D2581F-20E2-413C-8B27-C7A5620651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052" y="5076066"/>
            <a:ext cx="1142076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marL="0" lvl="3"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2.3. Взаимодействие с семьёй воспитанника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5FFD4CD2-83F6-4813-ACB6-702001A9DA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166205"/>
              </p:ext>
            </p:extLst>
          </p:nvPr>
        </p:nvGraphicFramePr>
        <p:xfrm>
          <a:off x="408709" y="5523869"/>
          <a:ext cx="11394408" cy="1136356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591247">
                  <a:extLst>
                    <a:ext uri="{9D8B030D-6E8A-4147-A177-3AD203B41FA5}">
                      <a16:colId xmlns:a16="http://schemas.microsoft.com/office/drawing/2014/main" val="3442236228"/>
                    </a:ext>
                  </a:extLst>
                </a:gridCol>
                <a:gridCol w="2814761">
                  <a:extLst>
                    <a:ext uri="{9D8B030D-6E8A-4147-A177-3AD203B41FA5}">
                      <a16:colId xmlns:a16="http://schemas.microsoft.com/office/drawing/2014/main" val="3582673075"/>
                    </a:ext>
                  </a:extLst>
                </a:gridCol>
                <a:gridCol w="3199457">
                  <a:extLst>
                    <a:ext uri="{9D8B030D-6E8A-4147-A177-3AD203B41FA5}">
                      <a16:colId xmlns:a16="http://schemas.microsoft.com/office/drawing/2014/main" val="1175274081"/>
                    </a:ext>
                  </a:extLst>
                </a:gridCol>
                <a:gridCol w="1788943">
                  <a:extLst>
                    <a:ext uri="{9D8B030D-6E8A-4147-A177-3AD203B41FA5}">
                      <a16:colId xmlns:a16="http://schemas.microsoft.com/office/drawing/2014/main" val="1028956991"/>
                    </a:ext>
                  </a:extLst>
                </a:gridCol>
              </a:tblGrid>
              <a:tr h="3133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Направления работы</a:t>
                      </a:r>
                    </a:p>
                  </a:txBody>
                  <a:tcPr marL="19419" marR="194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Формы работы</a:t>
                      </a:r>
                    </a:p>
                  </a:txBody>
                  <a:tcPr marL="19419" marR="194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Планируемые результаты</a:t>
                      </a:r>
                    </a:p>
                  </a:txBody>
                  <a:tcPr marL="19419" marR="194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Срок</a:t>
                      </a:r>
                    </a:p>
                  </a:txBody>
                  <a:tcPr marL="19419" marR="194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1927556"/>
                  </a:ext>
                </a:extLst>
              </a:tr>
              <a:tr h="266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Аналитическое</a:t>
                      </a: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8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19419" marR="194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8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19419" marR="194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8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19419" marR="194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912378"/>
                  </a:ext>
                </a:extLst>
              </a:tr>
              <a:tr h="266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Коммуникативно-деятельностное</a:t>
                      </a: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8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19419" marR="194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8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19419" marR="194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8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19419" marR="194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620102"/>
                  </a:ext>
                </a:extLst>
              </a:tr>
              <a:tr h="266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Информационное</a:t>
                      </a:r>
                    </a:p>
                  </a:txBody>
                  <a:tcPr marL="68579" marR="68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"/>
                      </a:pPr>
                      <a:endParaRPr lang="ru-RU" sz="18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419" marR="194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"/>
                        <a:tabLst>
                          <a:tab pos="963295" algn="l"/>
                        </a:tabLst>
                      </a:pPr>
                      <a:endParaRPr lang="ru-RU" sz="18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419" marR="194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419" marR="194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7081790"/>
                  </a:ext>
                </a:extLst>
              </a:tr>
            </a:tbl>
          </a:graphicData>
        </a:graphic>
      </p:graphicFrame>
      <p:pic>
        <p:nvPicPr>
          <p:cNvPr id="2" name="Picture 2" descr="В Москве открылся V Всероссийский съезд работников дошкольного образования">
            <a:extLst>
              <a:ext uri="{FF2B5EF4-FFF2-40B4-BE49-F238E27FC236}">
                <a16:creationId xmlns:a16="http://schemas.microsoft.com/office/drawing/2014/main" id="{1AC184E8-78C4-4831-8C0E-A01EFF83FB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6" r="12991"/>
          <a:stretch/>
        </p:blipFill>
        <p:spPr bwMode="auto">
          <a:xfrm>
            <a:off x="10768271" y="311840"/>
            <a:ext cx="147247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D416460-ACD4-4A8D-BEAD-464430710F8A}"/>
              </a:ext>
            </a:extLst>
          </p:cNvPr>
          <p:cNvSpPr txBox="1"/>
          <p:nvPr/>
        </p:nvSpPr>
        <p:spPr>
          <a:xfrm>
            <a:off x="282862" y="3191636"/>
            <a:ext cx="114207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buClrTx/>
              <a:buSzTx/>
              <a:buNone/>
            </a:pPr>
            <a:r>
              <a:rPr lang="ru-RU" alt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2.2. Содержание образовательной деятельности по профессиональной коррекции нарушений развития детей (педагоги сопровождения)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A2E4D716-E0C9-4012-9950-76FB5AE1F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329782"/>
              </p:ext>
            </p:extLst>
          </p:nvPr>
        </p:nvGraphicFramePr>
        <p:xfrm>
          <a:off x="385618" y="1239056"/>
          <a:ext cx="11420764" cy="2001721"/>
        </p:xfrm>
        <a:graphic>
          <a:graphicData uri="http://schemas.openxmlformats.org/drawingml/2006/table">
            <a:tbl>
              <a:tblPr/>
              <a:tblGrid>
                <a:gridCol w="41910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4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5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155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Образовательные области</a:t>
                      </a:r>
                    </a:p>
                  </a:txBody>
                  <a:tcPr marL="31401" marR="3140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19075" algn="l"/>
                          <a:tab pos="727075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19075" algn="l"/>
                          <a:tab pos="727075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19075" algn="l"/>
                          <a:tab pos="727075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19075" algn="l"/>
                          <a:tab pos="727075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219075" algn="l"/>
                          <a:tab pos="727075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219075" algn="l"/>
                          <a:tab pos="727075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219075" algn="l"/>
                          <a:tab pos="727075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219075" algn="l"/>
                          <a:tab pos="727075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219075" algn="l"/>
                          <a:tab pos="727075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9075" algn="l"/>
                          <a:tab pos="727075" algn="l"/>
                        </a:tabLst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Содержание и педагогические условия </a:t>
                      </a:r>
                    </a:p>
                  </a:txBody>
                  <a:tcPr marL="31401" marR="3140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19075" algn="l"/>
                          <a:tab pos="727075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19075" algn="l"/>
                          <a:tab pos="727075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19075" algn="l"/>
                          <a:tab pos="727075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19075" algn="l"/>
                          <a:tab pos="727075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219075" algn="l"/>
                          <a:tab pos="727075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219075" algn="l"/>
                          <a:tab pos="727075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219075" algn="l"/>
                          <a:tab pos="727075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219075" algn="l"/>
                          <a:tab pos="727075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219075" algn="l"/>
                          <a:tab pos="727075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9075" algn="l"/>
                          <a:tab pos="727075" algn="l"/>
                        </a:tabLst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Используемые программы и технологии</a:t>
                      </a:r>
                    </a:p>
                  </a:txBody>
                  <a:tcPr marL="31401" marR="3140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24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Социально-коммуникативное развитие</a:t>
                      </a:r>
                    </a:p>
                  </a:txBody>
                  <a:tcPr marL="31401" marR="3140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8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1401" marR="3140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31401" marR="3140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8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Познавательное развитие</a:t>
                      </a:r>
                    </a:p>
                  </a:txBody>
                  <a:tcPr marL="31401" marR="3140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8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1401" marR="3140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31401" marR="3140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263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Речевое развитие</a:t>
                      </a:r>
                    </a:p>
                  </a:txBody>
                  <a:tcPr marL="31401" marR="3140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8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1401" marR="3140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31401" marR="3140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24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Художественно-эстетическое развитие</a:t>
                      </a:r>
                    </a:p>
                  </a:txBody>
                  <a:tcPr marL="31401" marR="3140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8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1401" marR="3140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31401" marR="3140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99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Физическое развитие</a:t>
                      </a:r>
                    </a:p>
                  </a:txBody>
                  <a:tcPr marL="31401" marR="3140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8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1401" marR="3140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31401" marR="3140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6882408-BC32-400C-8BF4-F43D3D59B7EC}"/>
              </a:ext>
            </a:extLst>
          </p:cNvPr>
          <p:cNvSpPr txBox="1"/>
          <p:nvPr/>
        </p:nvSpPr>
        <p:spPr>
          <a:xfrm>
            <a:off x="282862" y="580311"/>
            <a:ext cx="1060778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2.1. Содержание образовательной деятельности в соответствии с направлениями развития ребенка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Box 7">
            <a:extLst>
              <a:ext uri="{FF2B5EF4-FFF2-40B4-BE49-F238E27FC236}">
                <a16:creationId xmlns:a16="http://schemas.microsoft.com/office/drawing/2014/main" id="{A023C6C8-6A16-4BC9-9F68-CDBC7FEA61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597" y="239588"/>
            <a:ext cx="1149003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Организационный раздел</a:t>
            </a:r>
          </a:p>
          <a:p>
            <a:pPr algn="just">
              <a:spcBef>
                <a:spcPct val="0"/>
              </a:spcBef>
              <a:buClrTx/>
              <a:buSzTx/>
              <a:buNone/>
            </a:pPr>
            <a:r>
              <a:rPr lang="ru-RU" alt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3.1. Условия реализации адаптированной образовательной программы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25AEF2FA-1BED-4CC4-9DBF-64D2E2F7FA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543774"/>
              </p:ext>
            </p:extLst>
          </p:nvPr>
        </p:nvGraphicFramePr>
        <p:xfrm>
          <a:off x="322407" y="1345125"/>
          <a:ext cx="11331288" cy="2141784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640817">
                  <a:extLst>
                    <a:ext uri="{9D8B030D-6E8A-4147-A177-3AD203B41FA5}">
                      <a16:colId xmlns:a16="http://schemas.microsoft.com/office/drawing/2014/main" val="3717840100"/>
                    </a:ext>
                  </a:extLst>
                </a:gridCol>
                <a:gridCol w="4696753">
                  <a:extLst>
                    <a:ext uri="{9D8B030D-6E8A-4147-A177-3AD203B41FA5}">
                      <a16:colId xmlns:a16="http://schemas.microsoft.com/office/drawing/2014/main" val="2150945525"/>
                    </a:ext>
                  </a:extLst>
                </a:gridCol>
                <a:gridCol w="3993718">
                  <a:extLst>
                    <a:ext uri="{9D8B030D-6E8A-4147-A177-3AD203B41FA5}">
                      <a16:colId xmlns:a16="http://schemas.microsoft.com/office/drawing/2014/main" val="415690395"/>
                    </a:ext>
                  </a:extLst>
                </a:gridCol>
              </a:tblGrid>
              <a:tr h="5257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Специалисты сопровождения</a:t>
                      </a:r>
                    </a:p>
                  </a:txBody>
                  <a:tcPr marL="68586" marR="68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Форма организации образовательной деятельности</a:t>
                      </a:r>
                    </a:p>
                  </a:txBody>
                  <a:tcPr marL="68586" marR="68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Продолжительность и частота</a:t>
                      </a:r>
                    </a:p>
                  </a:txBody>
                  <a:tcPr marL="68586" marR="68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1487443"/>
                  </a:ext>
                </a:extLst>
              </a:tr>
              <a:tr h="5492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Учитель-дефектолог</a:t>
                      </a:r>
                    </a:p>
                  </a:txBody>
                  <a:tcPr marL="68586" marR="68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Индивидуальная и подгрупповая коррекционная работа</a:t>
                      </a:r>
                    </a:p>
                  </a:txBody>
                  <a:tcPr marL="68586" marR="68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X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раз в неделю по </a:t>
                      </a: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X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минут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(исходя из ИУП этого ребёнка)</a:t>
                      </a:r>
                    </a:p>
                  </a:txBody>
                  <a:tcPr marL="68586" marR="68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4758753"/>
                  </a:ext>
                </a:extLst>
              </a:tr>
              <a:tr h="501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Учитель-логопед</a:t>
                      </a:r>
                    </a:p>
                  </a:txBody>
                  <a:tcPr marL="68586" marR="68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Индивидуальная коррекционная работа</a:t>
                      </a:r>
                    </a:p>
                  </a:txBody>
                  <a:tcPr marL="68586" marR="68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X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раз в неделю по </a:t>
                      </a: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X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минут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(исходя из ИУП этого ребёнка)</a:t>
                      </a:r>
                    </a:p>
                  </a:txBody>
                  <a:tcPr marL="68586" marR="68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6510444"/>
                  </a:ext>
                </a:extLst>
              </a:tr>
              <a:tr h="558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Педагог-психолог</a:t>
                      </a:r>
                    </a:p>
                  </a:txBody>
                  <a:tcPr marL="68586" marR="68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Групповая коррекционная работа</a:t>
                      </a:r>
                    </a:p>
                  </a:txBody>
                  <a:tcPr marL="68586" marR="68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X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раз в неделю по </a:t>
                      </a: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X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минут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(исходя из ИУП этого ребёнка)</a:t>
                      </a:r>
                    </a:p>
                  </a:txBody>
                  <a:tcPr marL="68586" marR="68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3303663"/>
                  </a:ext>
                </a:extLst>
              </a:tr>
            </a:tbl>
          </a:graphicData>
        </a:graphic>
      </p:graphicFrame>
      <p:sp>
        <p:nvSpPr>
          <p:cNvPr id="24602" name="Прямоугольник 2">
            <a:extLst>
              <a:ext uri="{FF2B5EF4-FFF2-40B4-BE49-F238E27FC236}">
                <a16:creationId xmlns:a16="http://schemas.microsoft.com/office/drawing/2014/main" id="{83D905C7-86E5-4FC9-A32A-68E6BE56D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597" y="952618"/>
            <a:ext cx="1140690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marL="0" lvl="3" algn="just">
              <a:spcBef>
                <a:spcPct val="0"/>
              </a:spcBef>
              <a:buClrTx/>
              <a:buSzTx/>
              <a:buNone/>
            </a:pP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3.1.1. Психолого-педагогическое сопровождение образовательного процесса</a:t>
            </a:r>
          </a:p>
        </p:txBody>
      </p:sp>
      <p:pic>
        <p:nvPicPr>
          <p:cNvPr id="3" name="Picture 2" descr="В Москве открылся V Всероссийский съезд работников дошкольного образования">
            <a:extLst>
              <a:ext uri="{FF2B5EF4-FFF2-40B4-BE49-F238E27FC236}">
                <a16:creationId xmlns:a16="http://schemas.microsoft.com/office/drawing/2014/main" id="{0256111E-1C43-40A9-BF22-A288278440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6" r="12991"/>
          <a:stretch/>
        </p:blipFill>
        <p:spPr bwMode="auto">
          <a:xfrm>
            <a:off x="10768271" y="311840"/>
            <a:ext cx="147247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2">
            <a:extLst>
              <a:ext uri="{FF2B5EF4-FFF2-40B4-BE49-F238E27FC236}">
                <a16:creationId xmlns:a16="http://schemas.microsoft.com/office/drawing/2014/main" id="{8E7501E0-6F2D-4EEF-AA9E-6859F2BDD8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597" y="3536898"/>
            <a:ext cx="38903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marL="0" lvl="3" algn="just">
              <a:spcBef>
                <a:spcPct val="0"/>
              </a:spcBef>
              <a:buClrTx/>
              <a:buSzTx/>
              <a:buNone/>
            </a:pP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3.1.2. Специальные условия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6AE124C6-FF13-4799-8F74-00853842D5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915750"/>
              </p:ext>
            </p:extLst>
          </p:nvPr>
        </p:nvGraphicFramePr>
        <p:xfrm>
          <a:off x="322407" y="3906230"/>
          <a:ext cx="11315411" cy="2240835"/>
        </p:xfrm>
        <a:graphic>
          <a:graphicData uri="http://schemas.openxmlformats.org/drawingml/2006/table">
            <a:tbl>
              <a:tblPr/>
              <a:tblGrid>
                <a:gridCol w="6064784">
                  <a:extLst>
                    <a:ext uri="{9D8B030D-6E8A-4147-A177-3AD203B41FA5}">
                      <a16:colId xmlns:a16="http://schemas.microsoft.com/office/drawing/2014/main" val="1076947928"/>
                    </a:ext>
                  </a:extLst>
                </a:gridCol>
                <a:gridCol w="5250627">
                  <a:extLst>
                    <a:ext uri="{9D8B030D-6E8A-4147-A177-3AD203B41FA5}">
                      <a16:colId xmlns:a16="http://schemas.microsoft.com/office/drawing/2014/main" val="616710313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Режим</a:t>
                      </a:r>
                    </a:p>
                  </a:txBody>
                  <a:tcPr marL="30120" marR="3012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0120" marR="3012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0974566"/>
                  </a:ext>
                </a:extLst>
              </a:tr>
              <a:tr h="12818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Организация пространства группы</a:t>
                      </a:r>
                    </a:p>
                  </a:txBody>
                  <a:tcPr marL="30120" marR="3012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06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0120" marR="3012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0015432"/>
                  </a:ext>
                </a:extLst>
              </a:tr>
              <a:tr h="3539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Организация рабочего места</a:t>
                      </a:r>
                    </a:p>
                  </a:txBody>
                  <a:tcPr marL="30120" marR="3012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0638" indent="-206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0120" marR="3012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605232"/>
                  </a:ext>
                </a:extLst>
              </a:tr>
              <a:tr h="32659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Вспомогательные средства </a:t>
                      </a:r>
                    </a:p>
                  </a:txBody>
                  <a:tcPr marL="30120" marR="3012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0120" marR="3012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5612572"/>
                  </a:ext>
                </a:extLst>
              </a:tr>
              <a:tr h="3509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Специальный дидактический,  методический материал </a:t>
                      </a:r>
                    </a:p>
                  </a:txBody>
                  <a:tcPr marL="30120" marR="3012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06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0120" marR="3012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3870423"/>
                  </a:ext>
                </a:extLst>
              </a:tr>
              <a:tr h="2955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Технические средства  обучения </a:t>
                      </a:r>
                    </a:p>
                  </a:txBody>
                  <a:tcPr marL="30120" marR="3012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0120" marR="3012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6738351"/>
                  </a:ext>
                </a:extLst>
              </a:tr>
              <a:tr h="3650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Специальное оборудование</a:t>
                      </a:r>
                    </a:p>
                  </a:txBody>
                  <a:tcPr marL="30120" marR="3012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06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0120" marR="3012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9769953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5F7BBCB-BE7E-4744-ADBC-C975D4DFC9F6}"/>
              </a:ext>
            </a:extLst>
          </p:cNvPr>
          <p:cNvSpPr txBox="1"/>
          <p:nvPr/>
        </p:nvSpPr>
        <p:spPr>
          <a:xfrm>
            <a:off x="284597" y="6166276"/>
            <a:ext cx="61222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buClrTx/>
              <a:buSzTx/>
              <a:buNone/>
            </a:pPr>
            <a:r>
              <a:rPr lang="ru-RU" alt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3.2. Индивидуальный учебный план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Box 5">
            <a:extLst>
              <a:ext uri="{FF2B5EF4-FFF2-40B4-BE49-F238E27FC236}">
                <a16:creationId xmlns:a16="http://schemas.microsoft.com/office/drawing/2014/main" id="{D2D752C0-7B2E-4376-814D-52A6A69DAD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350" y="926445"/>
            <a:ext cx="106385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marL="285750" indent="-285750" algn="just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СанПиН 2.4.1.3049-13 "Санитарно-эпидемиологические требования к устройству, содержанию и организации режима работы дошкольных образовательных организаций» 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8E5E688E-EDC0-4100-8FCE-14EFBB03D4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060162"/>
              </p:ext>
            </p:extLst>
          </p:nvPr>
        </p:nvGraphicFramePr>
        <p:xfrm>
          <a:off x="408133" y="2221282"/>
          <a:ext cx="11432885" cy="4389120"/>
        </p:xfrm>
        <a:graphic>
          <a:graphicData uri="http://schemas.openxmlformats.org/drawingml/2006/table">
            <a:tbl>
              <a:tblPr/>
              <a:tblGrid>
                <a:gridCol w="12140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58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76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97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618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437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339348">
                <a:tc>
                  <a:txBody>
                    <a:bodyPr/>
                    <a:lstStyle>
                      <a:lvl1pPr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-1778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Возраст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-1778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Продолжительность непрерывной непосредственно образовательной деятельности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-1778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Максимально допустимый объём образовательной нагрузки в первой половине дня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-1778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Осуществление образовательной деятельности во второй половине дня после дневного сна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-1778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Максимально допустимый объём образовательной нагрузки на детей в течение дня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-1778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Максимально допустимый объём образовательной нагрузки на детей в течение недели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671">
                <a:tc>
                  <a:txBody>
                    <a:bodyPr/>
                    <a:lstStyle>
                      <a:lvl1pPr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-1778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от 1,5 до 3 лет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5875"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15875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более 10 минут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5875"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15875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8-10 минут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5875"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15875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8-10 минут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5875"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15875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более 20 минут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5875"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15875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более  100 минут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06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от 3 до 4 лет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5875"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15875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более 15 минут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5875"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15875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более 30 минут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5875"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15875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осуществляется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более 30 минут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5875"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15875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более  150 минут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06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от 4 до 5 лет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5875"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15875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более 20 минут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5875"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15875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более 40 минут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5875"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15875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осуществляется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более 40 минут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5875"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15875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более  200  минут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06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от 5 до 6 лет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5875"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15875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более 25 минут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5875"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15875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более 45 минут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5875"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15875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более 25-30 минут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более 75 минут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5875"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15875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более  375 минут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06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от 6 до 7 лет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5875"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15875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более 30 минут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5875"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15875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более 90 минут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5875"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15875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более 25-30 минут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более 120 минут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5875" indent="-1778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15875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более   600 минут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7703" name="Rectangle 2">
            <a:extLst>
              <a:ext uri="{FF2B5EF4-FFF2-40B4-BE49-F238E27FC236}">
                <a16:creationId xmlns:a16="http://schemas.microsoft.com/office/drawing/2014/main" id="{3CBE5D6B-E88E-4756-BFD0-87836AE560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24873" y="1712363"/>
            <a:ext cx="122658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4445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i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Максимально допустимый объём образовательной нагрузки на детей раннего и дошкольного возраста</a:t>
            </a:r>
            <a:endParaRPr lang="ru-RU" altLang="ru-RU" sz="1800" dirty="0">
              <a:solidFill>
                <a:schemeClr val="tx1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EA95F810-836E-4DA0-96EC-CE79833C4F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982" y="325193"/>
            <a:ext cx="114900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None/>
            </a:pPr>
            <a:r>
              <a:rPr lang="ru-RU" altLang="ru-RU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Индивидуальный учебный план</a:t>
            </a:r>
          </a:p>
        </p:txBody>
      </p:sp>
      <p:pic>
        <p:nvPicPr>
          <p:cNvPr id="3" name="Picture 2" descr="В Москве открылся V Всероссийский съезд работников дошкольного образования">
            <a:extLst>
              <a:ext uri="{FF2B5EF4-FFF2-40B4-BE49-F238E27FC236}">
                <a16:creationId xmlns:a16="http://schemas.microsoft.com/office/drawing/2014/main" id="{EC92918F-85FE-4523-B3FD-55E1D9C571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6" r="12991"/>
          <a:stretch/>
        </p:blipFill>
        <p:spPr bwMode="auto">
          <a:xfrm>
            <a:off x="10768271" y="311840"/>
            <a:ext cx="147247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Box 8">
            <a:extLst>
              <a:ext uri="{FF2B5EF4-FFF2-40B4-BE49-F238E27FC236}">
                <a16:creationId xmlns:a16="http://schemas.microsoft.com/office/drawing/2014/main" id="{F5F03B0E-7F18-4BEF-B700-017BC4686E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822" y="1160827"/>
            <a:ext cx="73358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marL="285750" indent="-28575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Заключение психолого-медико-педагогической комиссии</a:t>
            </a:r>
          </a:p>
        </p:txBody>
      </p:sp>
      <p:sp>
        <p:nvSpPr>
          <p:cNvPr id="28676" name="TextBox 1">
            <a:extLst>
              <a:ext uri="{FF2B5EF4-FFF2-40B4-BE49-F238E27FC236}">
                <a16:creationId xmlns:a16="http://schemas.microsoft.com/office/drawing/2014/main" id="{3B61DF58-73C7-45DC-8C28-B1EAF813A9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822" y="1767251"/>
            <a:ext cx="11274135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914400" indent="-4572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i="1" dirty="0">
                <a:solidFill>
                  <a:schemeClr val="tx1"/>
                </a:solidFill>
                <a:latin typeface="Calibri" panose="020F0502020204030204" pitchFamily="34" charset="0"/>
              </a:rPr>
              <a:t>Рекомендации (выписка из заключения)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>
                <a:solidFill>
                  <a:schemeClr val="tx1"/>
                </a:solidFill>
                <a:latin typeface="Calibri" panose="020F0502020204030204" pitchFamily="34" charset="0"/>
              </a:rPr>
              <a:t>Нуждается в создании специальных условий для получения образования: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ru-RU" altLang="ru-RU" sz="2000" dirty="0">
                <a:solidFill>
                  <a:schemeClr val="tx1"/>
                </a:solidFill>
                <a:latin typeface="Calibri" panose="020F0502020204030204" pitchFamily="34" charset="0"/>
              </a:rPr>
              <a:t>Обучение по адаптированной основной образовательной программе дошкольного образования для детей с тяжёлыми нарушениями речи в организации, осуществляющей образовательную деятельность.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ru-RU" altLang="ru-RU" sz="2000" dirty="0">
                <a:solidFill>
                  <a:schemeClr val="tx1"/>
                </a:solidFill>
                <a:latin typeface="Calibri" panose="020F0502020204030204" pitchFamily="34" charset="0"/>
              </a:rPr>
              <a:t>Форма получения образования – в организации, осуществляющей образовательную деятельность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ru-RU" altLang="ru-RU" sz="2000" dirty="0">
                <a:solidFill>
                  <a:schemeClr val="tx1"/>
                </a:solidFill>
                <a:latin typeface="Calibri" panose="020F0502020204030204" pitchFamily="34" charset="0"/>
              </a:rPr>
              <a:t>Специальные методы и приёмы обучения: в соответствии с программой.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ru-RU" altLang="ru-RU" sz="2000" dirty="0">
                <a:solidFill>
                  <a:schemeClr val="tx1"/>
                </a:solidFill>
                <a:latin typeface="Calibri" panose="020F0502020204030204" pitchFamily="34" charset="0"/>
              </a:rPr>
              <a:t>Специальные учебные пособия, дидактический и игровой материал: в соответствии с программой.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ru-RU" altLang="ru-RU" sz="2000" dirty="0">
                <a:solidFill>
                  <a:schemeClr val="tx1"/>
                </a:solidFill>
                <a:latin typeface="Calibri" panose="020F0502020204030204" pitchFamily="34" charset="0"/>
              </a:rPr>
              <a:t>Направления коррекционно-развивающей работы и психолого-педагогической помощи. Организация занятий:</a:t>
            </a:r>
          </a:p>
          <a:p>
            <a:pPr lvl="1" algn="just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000" dirty="0">
                <a:solidFill>
                  <a:schemeClr val="tx1"/>
                </a:solidFill>
                <a:latin typeface="Calibri" panose="020F0502020204030204" pitchFamily="34" charset="0"/>
              </a:rPr>
              <a:t>с </a:t>
            </a:r>
            <a:r>
              <a:rPr lang="ru-RU" altLang="ru-RU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учителем-логопедом</a:t>
            </a:r>
            <a:r>
              <a:rPr lang="ru-RU" altLang="ru-RU" sz="2000" dirty="0">
                <a:solidFill>
                  <a:schemeClr val="tx1"/>
                </a:solidFill>
                <a:latin typeface="Calibri" panose="020F0502020204030204" pitchFamily="34" charset="0"/>
              </a:rPr>
              <a:t> по развитию и коррекции всех компонентов речи, нормализация мышечного тонуса артикуляционного аппарата;</a:t>
            </a:r>
          </a:p>
          <a:p>
            <a:pPr lvl="1" algn="just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000" dirty="0">
                <a:solidFill>
                  <a:schemeClr val="tx1"/>
                </a:solidFill>
                <a:latin typeface="Calibri" panose="020F0502020204030204" pitchFamily="34" charset="0"/>
              </a:rPr>
              <a:t>с </a:t>
            </a:r>
            <a:r>
              <a:rPr lang="ru-RU" altLang="ru-RU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педагогом-психологом</a:t>
            </a:r>
            <a:r>
              <a:rPr lang="ru-RU" altLang="ru-RU" sz="2000" dirty="0">
                <a:solidFill>
                  <a:schemeClr val="tx1"/>
                </a:solidFill>
                <a:latin typeface="Calibri" panose="020F0502020204030204" pitchFamily="34" charset="0"/>
              </a:rPr>
              <a:t> по развитию пространственных представлений, мелкой моторики.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ru-RU" altLang="ru-RU" sz="2000" dirty="0">
                <a:solidFill>
                  <a:schemeClr val="tx1"/>
                </a:solidFill>
                <a:latin typeface="Calibri" panose="020F0502020204030204" pitchFamily="34" charset="0"/>
              </a:rPr>
              <a:t>Повторное прохождение ПМПК по запросу родителей (законных представителей) или образовательной организации.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2E88B2EB-018E-4C15-B599-5A5BAEC122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982" y="384665"/>
            <a:ext cx="114900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None/>
            </a:pPr>
            <a:r>
              <a:rPr lang="ru-RU" altLang="ru-RU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Индивидуальный учебный план</a:t>
            </a:r>
          </a:p>
        </p:txBody>
      </p:sp>
      <p:pic>
        <p:nvPicPr>
          <p:cNvPr id="3" name="Picture 2" descr="В Москве открылся V Всероссийский съезд работников дошкольного образования">
            <a:extLst>
              <a:ext uri="{FF2B5EF4-FFF2-40B4-BE49-F238E27FC236}">
                <a16:creationId xmlns:a16="http://schemas.microsoft.com/office/drawing/2014/main" id="{219E5D6A-D77C-4979-A6DD-F347C098A7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6" r="12991"/>
          <a:stretch/>
        </p:blipFill>
        <p:spPr bwMode="auto">
          <a:xfrm>
            <a:off x="10768271" y="311840"/>
            <a:ext cx="147247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3">
            <a:extLst>
              <a:ext uri="{FF2B5EF4-FFF2-40B4-BE49-F238E27FC236}">
                <a16:creationId xmlns:a16="http://schemas.microsoft.com/office/drawing/2014/main" id="{C3764122-8D87-4C51-B913-4460DDA7D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491" y="979422"/>
            <a:ext cx="107625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Расписание непосредственно организованной образовательной деятельности</a:t>
            </a:r>
            <a:endParaRPr lang="ru-RU" altLang="ru-RU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699" name="TextBox 7">
            <a:extLst>
              <a:ext uri="{FF2B5EF4-FFF2-40B4-BE49-F238E27FC236}">
                <a16:creationId xmlns:a16="http://schemas.microsoft.com/office/drawing/2014/main" id="{7456540F-D51B-47D2-B95B-ED578ABFC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9943" y="287194"/>
            <a:ext cx="54721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Индивидуальный учебный план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B95D1FF7-8DC3-4E65-A593-79C5E5349E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99111"/>
              </p:ext>
            </p:extLst>
          </p:nvPr>
        </p:nvGraphicFramePr>
        <p:xfrm>
          <a:off x="429491" y="1831774"/>
          <a:ext cx="11018982" cy="4399531"/>
        </p:xfrm>
        <a:graphic>
          <a:graphicData uri="http://schemas.openxmlformats.org/drawingml/2006/table">
            <a:tbl>
              <a:tblPr firstRow="1" firstCol="1" bandRow="1"/>
              <a:tblGrid>
                <a:gridCol w="1574800">
                  <a:extLst>
                    <a:ext uri="{9D8B030D-6E8A-4147-A177-3AD203B41FA5}">
                      <a16:colId xmlns:a16="http://schemas.microsoft.com/office/drawing/2014/main" val="1362864200"/>
                    </a:ext>
                  </a:extLst>
                </a:gridCol>
                <a:gridCol w="2045723">
                  <a:extLst>
                    <a:ext uri="{9D8B030D-6E8A-4147-A177-3AD203B41FA5}">
                      <a16:colId xmlns:a16="http://schemas.microsoft.com/office/drawing/2014/main" val="265625689"/>
                    </a:ext>
                  </a:extLst>
                </a:gridCol>
                <a:gridCol w="7398459">
                  <a:extLst>
                    <a:ext uri="{9D8B030D-6E8A-4147-A177-3AD203B41FA5}">
                      <a16:colId xmlns:a16="http://schemas.microsoft.com/office/drawing/2014/main" val="3739205059"/>
                    </a:ext>
                  </a:extLst>
                </a:gridCol>
              </a:tblGrid>
              <a:tr h="28473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Дни недели</a:t>
                      </a:r>
                    </a:p>
                  </a:txBody>
                  <a:tcPr marL="34255" marR="342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Время</a:t>
                      </a:r>
                    </a:p>
                  </a:txBody>
                  <a:tcPr marL="34255" marR="342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Непосредственно образовательная деятельность</a:t>
                      </a:r>
                    </a:p>
                  </a:txBody>
                  <a:tcPr marL="34255" marR="342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1675202"/>
                  </a:ext>
                </a:extLst>
              </a:tr>
              <a:tr h="693457"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Понедельник</a:t>
                      </a:r>
                    </a:p>
                  </a:txBody>
                  <a:tcPr marL="34255" marR="342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09.00 – 09.25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09.35-10.00 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10.20 – 10.45</a:t>
                      </a:r>
                    </a:p>
                  </a:txBody>
                  <a:tcPr marL="34255" marR="342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Ознакомление с окружающим миром/Чтение художественной литературы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Лепка//Аппликация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Физическое развитие</a:t>
                      </a:r>
                    </a:p>
                  </a:txBody>
                  <a:tcPr marL="34255" marR="342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1580336"/>
                  </a:ext>
                </a:extLst>
              </a:tr>
              <a:tr h="683491"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Вторник</a:t>
                      </a:r>
                    </a:p>
                  </a:txBody>
                  <a:tcPr marL="34255" marR="342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u="sng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09.00 – 09.25  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u="sng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09.35 – 10.00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11.55 – 12.20</a:t>
                      </a:r>
                    </a:p>
                  </a:txBody>
                  <a:tcPr marL="34255" marR="342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Подготовка к обучению грамоте </a:t>
                      </a:r>
                      <a:r>
                        <a:rPr lang="ru-RU" sz="1800" b="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(по подгруппам)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Рисование </a:t>
                      </a:r>
                      <a:r>
                        <a:rPr lang="ru-RU" sz="1800" b="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(по подгруппам–педагог-организатор)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Мир музыки</a:t>
                      </a:r>
                    </a:p>
                  </a:txBody>
                  <a:tcPr marL="34255" marR="342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5258150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Среда</a:t>
                      </a:r>
                    </a:p>
                  </a:txBody>
                  <a:tcPr marL="34255" marR="342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u="sng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09.00 – 09.25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u="sng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09.35 – 10.00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11.55 – 12.20 </a:t>
                      </a:r>
                    </a:p>
                  </a:txBody>
                  <a:tcPr marL="34255" marR="342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Тренинг </a:t>
                      </a:r>
                      <a:r>
                        <a:rPr lang="ru-RU" sz="1800" b="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(по подгруппам – педагог-психолог)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Речевое развитие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Физическое развитие</a:t>
                      </a:r>
                    </a:p>
                  </a:txBody>
                  <a:tcPr marL="34255" marR="342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4203184"/>
                  </a:ext>
                </a:extLst>
              </a:tr>
              <a:tr h="606829"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Четверг</a:t>
                      </a:r>
                    </a:p>
                  </a:txBody>
                  <a:tcPr marL="34255" marR="342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u="sng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09.00 – 09.25 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u="sng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09.35 –  10.00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11.55 – 12.20</a:t>
                      </a:r>
                    </a:p>
                  </a:txBody>
                  <a:tcPr marL="34255" marR="342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Математическое и сенсорное развитие </a:t>
                      </a:r>
                      <a:r>
                        <a:rPr lang="ru-RU" sz="1800" b="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(по подгруппам)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Мир природы </a:t>
                      </a:r>
                      <a:r>
                        <a:rPr lang="ru-RU" sz="1800" b="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(по подгруппам – педагог доп. образования)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Мир музыки </a:t>
                      </a:r>
                    </a:p>
                  </a:txBody>
                  <a:tcPr marL="34255" marR="342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0909401"/>
                  </a:ext>
                </a:extLst>
              </a:tr>
              <a:tr h="648133"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Пятница</a:t>
                      </a:r>
                    </a:p>
                  </a:txBody>
                  <a:tcPr marL="34255" marR="342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09.00 – 09.25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09.35 – 10.00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11.55 – 12.20  </a:t>
                      </a:r>
                    </a:p>
                  </a:txBody>
                  <a:tcPr marL="34255" marR="342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Безопасность/Краеведение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Конструирование/ Приобщение к изобразительному искусству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Физическое развитие на свежем воздухе </a:t>
                      </a:r>
                    </a:p>
                  </a:txBody>
                  <a:tcPr marL="34255" marR="342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612147"/>
                  </a:ext>
                </a:extLst>
              </a:tr>
            </a:tbl>
          </a:graphicData>
        </a:graphic>
      </p:graphicFrame>
      <p:pic>
        <p:nvPicPr>
          <p:cNvPr id="2" name="Picture 2" descr="В Москве открылся V Всероссийский съезд работников дошкольного образования">
            <a:extLst>
              <a:ext uri="{FF2B5EF4-FFF2-40B4-BE49-F238E27FC236}">
                <a16:creationId xmlns:a16="http://schemas.microsoft.com/office/drawing/2014/main" id="{19DB17AB-D29A-4B80-9BE3-E7D8382288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6" r="12991"/>
          <a:stretch/>
        </p:blipFill>
        <p:spPr bwMode="auto">
          <a:xfrm>
            <a:off x="10768271" y="311840"/>
            <a:ext cx="147247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Группа 4">
            <a:extLst>
              <a:ext uri="{FF2B5EF4-FFF2-40B4-BE49-F238E27FC236}">
                <a16:creationId xmlns:a16="http://schemas.microsoft.com/office/drawing/2014/main" id="{8A286647-AE2F-4008-8A1F-B5891EDA8E64}"/>
              </a:ext>
            </a:extLst>
          </p:cNvPr>
          <p:cNvGrpSpPr>
            <a:grpSpLocks/>
          </p:cNvGrpSpPr>
          <p:nvPr/>
        </p:nvGrpSpPr>
        <p:grpSpPr bwMode="auto">
          <a:xfrm>
            <a:off x="766617" y="609600"/>
            <a:ext cx="10001654" cy="6248400"/>
            <a:chOff x="-757048" y="609522"/>
            <a:chExt cx="9289488" cy="5819297"/>
          </a:xfrm>
        </p:grpSpPr>
        <p:pic>
          <p:nvPicPr>
            <p:cNvPr id="30723" name="Picture 12" descr="image1">
              <a:extLst>
                <a:ext uri="{FF2B5EF4-FFF2-40B4-BE49-F238E27FC236}">
                  <a16:creationId xmlns:a16="http://schemas.microsoft.com/office/drawing/2014/main" id="{9459B4F4-5BC8-4FCA-89FC-0B08B054004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5" r="2011" b="1612"/>
            <a:stretch/>
          </p:blipFill>
          <p:spPr bwMode="auto">
            <a:xfrm rot="5400000">
              <a:off x="978047" y="-1125573"/>
              <a:ext cx="5819297" cy="9289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E6E92185-D2D7-4B44-9289-67F31625B08F}"/>
                </a:ext>
              </a:extLst>
            </p:cNvPr>
            <p:cNvSpPr/>
            <p:nvPr/>
          </p:nvSpPr>
          <p:spPr>
            <a:xfrm>
              <a:off x="-146725" y="2287965"/>
              <a:ext cx="1045365" cy="136594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D0446DF8-7862-471F-B32D-BB36AC38E27E}"/>
                </a:ext>
              </a:extLst>
            </p:cNvPr>
            <p:cNvSpPr/>
            <p:nvPr/>
          </p:nvSpPr>
          <p:spPr>
            <a:xfrm>
              <a:off x="-105019" y="2819958"/>
              <a:ext cx="1173604" cy="189786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E6150AEE-B98F-4649-9C48-3BE0C2930906}"/>
                </a:ext>
              </a:extLst>
            </p:cNvPr>
            <p:cNvSpPr/>
            <p:nvPr/>
          </p:nvSpPr>
          <p:spPr>
            <a:xfrm>
              <a:off x="-146725" y="3336596"/>
              <a:ext cx="1405670" cy="124266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D5B6223A-D383-4450-B891-579DAD6824ED}"/>
                </a:ext>
              </a:extLst>
            </p:cNvPr>
            <p:cNvSpPr/>
            <p:nvPr/>
          </p:nvSpPr>
          <p:spPr>
            <a:xfrm>
              <a:off x="-105019" y="3837140"/>
              <a:ext cx="1198471" cy="179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8E89D991-016B-4621-8AEE-A4B55A3C92A3}"/>
                </a:ext>
              </a:extLst>
            </p:cNvPr>
            <p:cNvSpPr/>
            <p:nvPr/>
          </p:nvSpPr>
          <p:spPr>
            <a:xfrm>
              <a:off x="-95494" y="4323849"/>
              <a:ext cx="1188946" cy="169873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EFECB67E-60C1-4D51-8443-A1D47D322DE4}"/>
                </a:ext>
              </a:extLst>
            </p:cNvPr>
            <p:cNvSpPr/>
            <p:nvPr/>
          </p:nvSpPr>
          <p:spPr>
            <a:xfrm>
              <a:off x="-105019" y="4852062"/>
              <a:ext cx="1152437" cy="180987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id="{E7882F5A-B2D2-4585-8385-753675B22EFB}"/>
                </a:ext>
              </a:extLst>
            </p:cNvPr>
            <p:cNvSpPr/>
            <p:nvPr/>
          </p:nvSpPr>
          <p:spPr>
            <a:xfrm>
              <a:off x="-126745" y="5369983"/>
              <a:ext cx="1152437" cy="182575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</p:grpSp>
      <p:pic>
        <p:nvPicPr>
          <p:cNvPr id="2" name="Picture 2" descr="В Москве открылся V Всероссийский съезд работников дошкольного образования">
            <a:extLst>
              <a:ext uri="{FF2B5EF4-FFF2-40B4-BE49-F238E27FC236}">
                <a16:creationId xmlns:a16="http://schemas.microsoft.com/office/drawing/2014/main" id="{A728F522-453A-4D43-BD30-D4307E76F8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6" r="12991"/>
          <a:stretch/>
        </p:blipFill>
        <p:spPr bwMode="auto">
          <a:xfrm>
            <a:off x="10768271" y="311840"/>
            <a:ext cx="147247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Группа 3">
            <a:extLst>
              <a:ext uri="{FF2B5EF4-FFF2-40B4-BE49-F238E27FC236}">
                <a16:creationId xmlns:a16="http://schemas.microsoft.com/office/drawing/2014/main" id="{FE9928CE-D05C-4704-9A15-1FABD6AC8509}"/>
              </a:ext>
            </a:extLst>
          </p:cNvPr>
          <p:cNvGrpSpPr>
            <a:grpSpLocks/>
          </p:cNvGrpSpPr>
          <p:nvPr/>
        </p:nvGrpSpPr>
        <p:grpSpPr bwMode="auto">
          <a:xfrm>
            <a:off x="2971366" y="157307"/>
            <a:ext cx="5396779" cy="6700693"/>
            <a:chOff x="0" y="-1971600"/>
            <a:chExt cx="8351912" cy="11036816"/>
          </a:xfrm>
        </p:grpSpPr>
        <p:pic>
          <p:nvPicPr>
            <p:cNvPr id="31747" name="Picture 5" descr="image1">
              <a:extLst>
                <a:ext uri="{FF2B5EF4-FFF2-40B4-BE49-F238E27FC236}">
                  <a16:creationId xmlns:a16="http://schemas.microsoft.com/office/drawing/2014/main" id="{69BAF994-9AAA-4B22-BE67-D42F8C3172F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958" b="6648"/>
            <a:stretch/>
          </p:blipFill>
          <p:spPr bwMode="auto">
            <a:xfrm>
              <a:off x="0" y="-1971600"/>
              <a:ext cx="8351912" cy="1103681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CDD7FF8B-6ED6-4AB5-A1CD-84E81FB2C26F}"/>
                </a:ext>
              </a:extLst>
            </p:cNvPr>
            <p:cNvSpPr/>
            <p:nvPr/>
          </p:nvSpPr>
          <p:spPr>
            <a:xfrm>
              <a:off x="3783853" y="1087267"/>
              <a:ext cx="1295409" cy="1439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</p:grpSp>
      <p:pic>
        <p:nvPicPr>
          <p:cNvPr id="3" name="Picture 2" descr="В Москве открылся V Всероссийский съезд работников дошкольного образования">
            <a:extLst>
              <a:ext uri="{FF2B5EF4-FFF2-40B4-BE49-F238E27FC236}">
                <a16:creationId xmlns:a16="http://schemas.microsoft.com/office/drawing/2014/main" id="{4EEA180C-AB26-4C71-AA39-83727AB2BD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6" r="12991"/>
          <a:stretch/>
        </p:blipFill>
        <p:spPr bwMode="auto">
          <a:xfrm>
            <a:off x="10768271" y="311840"/>
            <a:ext cx="147247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DAF8083-C6C0-4FAB-9A05-89A7B92DF438}"/>
              </a:ext>
            </a:extLst>
          </p:cNvPr>
          <p:cNvSpPr/>
          <p:nvPr/>
        </p:nvSpPr>
        <p:spPr>
          <a:xfrm>
            <a:off x="2409033" y="3038111"/>
            <a:ext cx="8964488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6000" b="1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Спасибо за внимание!</a:t>
            </a:r>
          </a:p>
        </p:txBody>
      </p:sp>
      <p:pic>
        <p:nvPicPr>
          <p:cNvPr id="2" name="Picture 2" descr="В Москве открылся V Всероссийский съезд работников дошкольного образования">
            <a:extLst>
              <a:ext uri="{FF2B5EF4-FFF2-40B4-BE49-F238E27FC236}">
                <a16:creationId xmlns:a16="http://schemas.microsoft.com/office/drawing/2014/main" id="{5D31D76B-505E-48D1-AA7A-2C7EED1B28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6" r="12991"/>
          <a:stretch/>
        </p:blipFill>
        <p:spPr bwMode="auto">
          <a:xfrm>
            <a:off x="10768271" y="311840"/>
            <a:ext cx="147247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D8ABEB6-6151-417B-86F7-F75E8D097C4B}"/>
              </a:ext>
            </a:extLst>
          </p:cNvPr>
          <p:cNvSpPr txBox="1"/>
          <p:nvPr/>
        </p:nvSpPr>
        <p:spPr>
          <a:xfrm>
            <a:off x="462455" y="1450685"/>
            <a:ext cx="11059775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indent="539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 typeface="Wingdings 2" panose="05020102010507070707" pitchFamily="18" charset="2"/>
              <a:buNone/>
            </a:pPr>
            <a:r>
              <a:rPr lang="ru-RU" alt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Статья 79 </a:t>
            </a:r>
            <a:r>
              <a:rPr lang="ru-RU" altLang="ru-RU" sz="2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Организация получения образования обучающимися с ограниченными возможностями здоровья</a:t>
            </a:r>
          </a:p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ru-RU" sz="2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  <a:r>
              <a:rPr lang="ru-RU" altLang="ru-RU"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ru-RU" sz="2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 специальными условиями</a:t>
            </a:r>
            <a:r>
              <a:rPr lang="ru-RU" altLang="ru-RU"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для получения образования обучающимися с ограниченными возможностями здоровья в настоящем Федеральном законе понимаются условия обучения, воспитания и развития таких обучающихся, включающие в себя </a:t>
            </a:r>
            <a:r>
              <a:rPr lang="ru-RU" altLang="ru-RU" sz="2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использование специальных образовательных программ </a:t>
            </a:r>
            <a:r>
              <a:rPr lang="ru-RU" altLang="ru-RU"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методов обучения и воспитания, специальных учебников, учебных пособий и дидактических материалов, специальных технических средств обучения коллективного и индивидуального пользования, предоставление услуг ассистента (помощника), оказывающего обучающимся необходимую техническую помощь, проведение групповых и индивидуальных коррекционных занятий, обеспечение доступа в здания организаций, осуществляющих образовательную деятельность, и другие условия, без которых невозможно или затруднено освоение образовательных программ обучающимися с ограниченными возможностями здоровья.</a:t>
            </a:r>
          </a:p>
        </p:txBody>
      </p:sp>
      <p:sp>
        <p:nvSpPr>
          <p:cNvPr id="9219" name="TextBox 6">
            <a:extLst>
              <a:ext uri="{FF2B5EF4-FFF2-40B4-BE49-F238E27FC236}">
                <a16:creationId xmlns:a16="http://schemas.microsoft.com/office/drawing/2014/main" id="{5A96F694-8E3E-4197-92DD-291D67F6DC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5986" y="374205"/>
            <a:ext cx="910979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Федеральный закон "Об образовании в Российской Федерации" от 29.12.2012 N 273-ФЗ</a:t>
            </a:r>
          </a:p>
        </p:txBody>
      </p:sp>
      <p:pic>
        <p:nvPicPr>
          <p:cNvPr id="2" name="Picture 2" descr="В Москве открылся V Всероссийский съезд работников дошкольного образования">
            <a:extLst>
              <a:ext uri="{FF2B5EF4-FFF2-40B4-BE49-F238E27FC236}">
                <a16:creationId xmlns:a16="http://schemas.microsoft.com/office/drawing/2014/main" id="{FDE70A7C-26F0-4463-83BC-E079DE1ED4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6" r="12991"/>
          <a:stretch/>
        </p:blipFill>
        <p:spPr bwMode="auto">
          <a:xfrm>
            <a:off x="10590213" y="320259"/>
            <a:ext cx="147247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A520E7B-512D-49CC-9B2B-B471F24E253F}"/>
              </a:ext>
            </a:extLst>
          </p:cNvPr>
          <p:cNvSpPr txBox="1"/>
          <p:nvPr/>
        </p:nvSpPr>
        <p:spPr>
          <a:xfrm>
            <a:off x="535709" y="1296266"/>
            <a:ext cx="1121294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indent="539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 typeface="Wingdings 2" panose="05020102010507070707" pitchFamily="18" charset="2"/>
              <a:buNone/>
            </a:pPr>
            <a:r>
              <a:rPr lang="ru-RU" alt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Статья 79 </a:t>
            </a:r>
            <a:r>
              <a:rPr lang="ru-RU" altLang="ru-RU" sz="2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Организация получения образования обучающимися с ограниченными возможностями здоровья</a:t>
            </a:r>
          </a:p>
          <a:p>
            <a:pPr algn="just">
              <a:spcBef>
                <a:spcPct val="0"/>
              </a:spcBef>
              <a:buClrTx/>
              <a:buSzTx/>
              <a:buFont typeface="Wingdings 2" panose="05020102010507070707" pitchFamily="18" charset="2"/>
              <a:buNone/>
            </a:pPr>
            <a:r>
              <a:rPr lang="ru-RU" alt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  <a:r>
              <a:rPr lang="ru-RU" altLang="ru-RU" sz="2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ru-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Содержание образования и условия организации обучения и воспитания обучающихся с ограниченными возможностями здоровья определяются </a:t>
            </a:r>
            <a:r>
              <a:rPr lang="ru-RU" altLang="ru-RU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адаптированной образовательной программой</a:t>
            </a:r>
            <a:r>
              <a:rPr lang="ru-RU" altLang="ru-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а для инвалидов также в соответствии с индивидуальной программой реабилитации инвалида. </a:t>
            </a:r>
          </a:p>
        </p:txBody>
      </p:sp>
      <p:sp>
        <p:nvSpPr>
          <p:cNvPr id="10243" name="TextBox 6">
            <a:extLst>
              <a:ext uri="{FF2B5EF4-FFF2-40B4-BE49-F238E27FC236}">
                <a16:creationId xmlns:a16="http://schemas.microsoft.com/office/drawing/2014/main" id="{3A976CC4-CB7E-4341-B1D8-BDF09DCEF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1005" y="466004"/>
            <a:ext cx="85677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Федеральный закон "Об образовании в Российской Федерации" от 29.12.2012 N 273-ФЗ</a:t>
            </a:r>
          </a:p>
        </p:txBody>
      </p:sp>
      <p:pic>
        <p:nvPicPr>
          <p:cNvPr id="2" name="Picture 2" descr="В Москве открылся V Всероссийский съезд работников дошкольного образования">
            <a:extLst>
              <a:ext uri="{FF2B5EF4-FFF2-40B4-BE49-F238E27FC236}">
                <a16:creationId xmlns:a16="http://schemas.microsoft.com/office/drawing/2014/main" id="{7D092FF8-894F-4992-9BF4-81323349DC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6" r="12991"/>
          <a:stretch/>
        </p:blipFill>
        <p:spPr bwMode="auto">
          <a:xfrm>
            <a:off x="10590213" y="320259"/>
            <a:ext cx="147247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54A04BB-824D-4DDC-8848-F63A1359CFBB}"/>
              </a:ext>
            </a:extLst>
          </p:cNvPr>
          <p:cNvSpPr txBox="1"/>
          <p:nvPr/>
        </p:nvSpPr>
        <p:spPr>
          <a:xfrm>
            <a:off x="535710" y="3860085"/>
            <a:ext cx="1121294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indent="539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 typeface="Wingdings 2" panose="05020102010507070707" pitchFamily="18" charset="2"/>
              <a:buNone/>
            </a:pPr>
            <a:r>
              <a:rPr lang="ru-RU" alt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Статья 2. </a:t>
            </a:r>
            <a:r>
              <a:rPr lang="ru-RU" altLang="ru-RU" sz="2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Основные понятия, используемые в настоящем Федеральном законе</a:t>
            </a:r>
          </a:p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28.</a:t>
            </a:r>
            <a:r>
              <a:rPr lang="ru-RU" altLang="ru-RU" sz="2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ru-RU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Адаптированная образовательная программа</a:t>
            </a:r>
            <a:r>
              <a:rPr lang="ru-RU" altLang="ru-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- образовательная программа, адаптированная для обучения лиц с ограниченными возможностями здоровья с учетом особенностей их психофизического развития, </a:t>
            </a:r>
            <a:r>
              <a:rPr lang="ru-RU" altLang="ru-RU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индивидуальных</a:t>
            </a:r>
            <a:r>
              <a:rPr lang="ru-RU" altLang="ru-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возможностей и при необходимости обеспечивающая коррекцию нарушений развития и социальную адаптацию указанных лиц.</a:t>
            </a:r>
          </a:p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6">
            <a:extLst>
              <a:ext uri="{FF2B5EF4-FFF2-40B4-BE49-F238E27FC236}">
                <a16:creationId xmlns:a16="http://schemas.microsoft.com/office/drawing/2014/main" id="{654878B2-3BD5-4922-B95B-754E1537BD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0894" y="1639486"/>
            <a:ext cx="724419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Этапы разработки и реализации АОП</a:t>
            </a:r>
          </a:p>
        </p:txBody>
      </p:sp>
      <p:sp>
        <p:nvSpPr>
          <p:cNvPr id="13315" name="TextBox 9">
            <a:extLst>
              <a:ext uri="{FF2B5EF4-FFF2-40B4-BE49-F238E27FC236}">
                <a16:creationId xmlns:a16="http://schemas.microsoft.com/office/drawing/2014/main" id="{8FE44137-A818-4FA8-83F6-145129460B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131" y="2110888"/>
            <a:ext cx="10770593" cy="442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ts val="26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solidFill>
                  <a:schemeClr val="tx1"/>
                </a:solidFill>
                <a:latin typeface="Calibri" panose="020F0502020204030204" pitchFamily="34" charset="0"/>
              </a:rPr>
              <a:t>Первый этап</a:t>
            </a:r>
          </a:p>
          <a:p>
            <a:pPr algn="just" eaLnBrk="1" hangingPunct="1">
              <a:lnSpc>
                <a:spcPts val="26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chemeClr val="tx1"/>
                </a:solidFill>
                <a:latin typeface="Calibri" panose="020F0502020204030204" pitchFamily="34" charset="0"/>
              </a:rPr>
              <a:t>анализ документации на ребёнка</a:t>
            </a:r>
          </a:p>
          <a:p>
            <a:pPr algn="just" eaLnBrk="1" hangingPunct="1">
              <a:lnSpc>
                <a:spcPts val="26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chemeClr val="tx1"/>
                </a:solidFill>
                <a:latin typeface="Calibri" panose="020F0502020204030204" pitchFamily="34" charset="0"/>
              </a:rPr>
              <a:t>углубленная психолого-педагогическая диагностика </a:t>
            </a:r>
          </a:p>
          <a:p>
            <a:pPr algn="just" eaLnBrk="1" hangingPunct="1">
              <a:lnSpc>
                <a:spcPts val="26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chemeClr val="tx1"/>
                </a:solidFill>
                <a:latin typeface="Calibri" panose="020F0502020204030204" pitchFamily="34" charset="0"/>
              </a:rPr>
              <a:t>определение условий, необходимых для реализации программы</a:t>
            </a:r>
          </a:p>
          <a:p>
            <a:pPr algn="ctr" eaLnBrk="1" hangingPunct="1">
              <a:lnSpc>
                <a:spcPts val="26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2400" b="1" dirty="0">
                <a:solidFill>
                  <a:schemeClr val="tx1"/>
                </a:solidFill>
                <a:latin typeface="Calibri" panose="020F0502020204030204" pitchFamily="34" charset="0"/>
              </a:rPr>
              <a:t>Второй этап </a:t>
            </a:r>
          </a:p>
          <a:p>
            <a:pPr algn="just" eaLnBrk="1" hangingPunct="1">
              <a:lnSpc>
                <a:spcPts val="26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chemeClr val="tx1"/>
                </a:solidFill>
                <a:latin typeface="Calibri" panose="020F0502020204030204" pitchFamily="34" charset="0"/>
              </a:rPr>
              <a:t>формулировка цели</a:t>
            </a:r>
          </a:p>
          <a:p>
            <a:pPr algn="just">
              <a:lnSpc>
                <a:spcPts val="26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chemeClr val="tx1"/>
                </a:solidFill>
                <a:latin typeface="Calibri" panose="020F0502020204030204" pitchFamily="34" charset="0"/>
              </a:rPr>
              <a:t>определяется учебный план, содержание, методы, формы реализации программы, предполагаемые результаты освоения программы </a:t>
            </a:r>
          </a:p>
          <a:p>
            <a:pPr algn="just" eaLnBrk="1" hangingPunct="1">
              <a:lnSpc>
                <a:spcPts val="26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chemeClr val="tx1"/>
                </a:solidFill>
                <a:latin typeface="Calibri" panose="020F0502020204030204" pitchFamily="34" charset="0"/>
              </a:rPr>
              <a:t>согласование с родителями воспитанника</a:t>
            </a:r>
          </a:p>
          <a:p>
            <a:pPr algn="ctr" eaLnBrk="1" hangingPunct="1">
              <a:lnSpc>
                <a:spcPts val="26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solidFill>
                  <a:schemeClr val="tx1"/>
                </a:solidFill>
                <a:latin typeface="Calibri" panose="020F0502020204030204" pitchFamily="34" charset="0"/>
              </a:rPr>
              <a:t>Третий этап</a:t>
            </a:r>
          </a:p>
          <a:p>
            <a:pPr algn="just" eaLnBrk="1" hangingPunct="1">
              <a:lnSpc>
                <a:spcPts val="26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chemeClr val="tx1"/>
                </a:solidFill>
                <a:latin typeface="Calibri" panose="020F0502020204030204" pitchFamily="34" charset="0"/>
              </a:rPr>
              <a:t>реализация программы</a:t>
            </a:r>
          </a:p>
          <a:p>
            <a:pPr algn="ctr" eaLnBrk="1" hangingPunct="1">
              <a:lnSpc>
                <a:spcPts val="26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solidFill>
                  <a:schemeClr val="tx1"/>
                </a:solidFill>
                <a:latin typeface="Calibri" panose="020F0502020204030204" pitchFamily="34" charset="0"/>
              </a:rPr>
              <a:t>Четвертый этап</a:t>
            </a:r>
          </a:p>
          <a:p>
            <a:pPr algn="just" eaLnBrk="1" hangingPunct="1">
              <a:lnSpc>
                <a:spcPts val="26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chemeClr val="tx1"/>
                </a:solidFill>
                <a:latin typeface="Calibri" panose="020F0502020204030204" pitchFamily="34" charset="0"/>
              </a:rPr>
              <a:t>оценка эффективности реализации программы</a:t>
            </a:r>
          </a:p>
        </p:txBody>
      </p:sp>
      <p:pic>
        <p:nvPicPr>
          <p:cNvPr id="2" name="Picture 2" descr="В Москве открылся V Всероссийский съезд работников дошкольного образования">
            <a:extLst>
              <a:ext uri="{FF2B5EF4-FFF2-40B4-BE49-F238E27FC236}">
                <a16:creationId xmlns:a16="http://schemas.microsoft.com/office/drawing/2014/main" id="{EC598681-27AA-4302-BBBF-10D407F8D0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6" r="12991"/>
          <a:stretch/>
        </p:blipFill>
        <p:spPr bwMode="auto">
          <a:xfrm>
            <a:off x="10590213" y="320259"/>
            <a:ext cx="147247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12">
            <a:extLst>
              <a:ext uri="{FF2B5EF4-FFF2-40B4-BE49-F238E27FC236}">
                <a16:creationId xmlns:a16="http://schemas.microsoft.com/office/drawing/2014/main" id="{AA7C3989-8BDE-4BB2-84CB-8CA53EA820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56" y="379708"/>
            <a:ext cx="1037371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«Положение о структуре, порядке разработки и утверждении адаптированной образовательной программы для детей с ограниченными возможностями здоровья»</a:t>
            </a:r>
          </a:p>
        </p:txBody>
      </p:sp>
    </p:spTree>
    <p:extLst>
      <p:ext uri="{BB962C8B-B14F-4D97-AF65-F5344CB8AC3E}">
        <p14:creationId xmlns:p14="http://schemas.microsoft.com/office/powerpoint/2010/main" val="1570884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>
            <a:extLst>
              <a:ext uri="{FF2B5EF4-FFF2-40B4-BE49-F238E27FC236}">
                <a16:creationId xmlns:a16="http://schemas.microsoft.com/office/drawing/2014/main" id="{69DB09C8-BC06-4F3B-95F9-7362A92BCB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6837" y="732904"/>
            <a:ext cx="10649528" cy="22467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4572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Целевой раздел</a:t>
            </a:r>
            <a:endParaRPr lang="ru-RU" altLang="ru-RU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1" algn="just">
              <a:spcBef>
                <a:spcPct val="0"/>
              </a:spcBef>
              <a:buClrTx/>
              <a:buSzTx/>
              <a:buNone/>
            </a:pPr>
            <a:r>
              <a:rPr lang="ru-RU" alt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1.1.Пояснительная записка</a:t>
            </a:r>
          </a:p>
          <a:p>
            <a:pPr lvl="3" algn="just" eaLnBrk="1" hangingPunct="1">
              <a:spcBef>
                <a:spcPct val="0"/>
              </a:spcBef>
              <a:buClrTx/>
              <a:buSzTx/>
              <a:buFont typeface="Wingdings 2" panose="05020102010507070707" pitchFamily="18" charset="2"/>
              <a:buNone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1.1.1. Значимые для разработки и реализации Программы характеристики</a:t>
            </a:r>
          </a:p>
          <a:p>
            <a:pPr lvl="3" algn="just" eaLnBrk="1" hangingPunct="1">
              <a:spcBef>
                <a:spcPct val="0"/>
              </a:spcBef>
              <a:buClrTx/>
              <a:buSzTx/>
              <a:buFont typeface="Wingdings 2" panose="05020102010507070707" pitchFamily="18" charset="2"/>
              <a:buNone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1.1.2. Цель и задачи реализации Программы</a:t>
            </a:r>
          </a:p>
          <a:p>
            <a:pPr lvl="3" algn="just" eaLnBrk="1" hangingPunct="1">
              <a:spcBef>
                <a:spcPct val="0"/>
              </a:spcBef>
              <a:buClrTx/>
              <a:buSzTx/>
              <a:buFont typeface="Wingdings 2" panose="05020102010507070707" pitchFamily="18" charset="2"/>
              <a:buNone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1.1.3.Принципы реализации Программы</a:t>
            </a:r>
          </a:p>
          <a:p>
            <a:pPr marL="0" lvl="1" algn="just">
              <a:spcBef>
                <a:spcPct val="0"/>
              </a:spcBef>
              <a:buClrTx/>
              <a:buSzTx/>
              <a:buNone/>
            </a:pPr>
            <a:r>
              <a:rPr lang="ru-RU" alt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1.2 Планируемые результаты</a:t>
            </a:r>
          </a:p>
          <a:p>
            <a:pPr marL="0" lvl="1" algn="just">
              <a:spcBef>
                <a:spcPct val="0"/>
              </a:spcBef>
              <a:buClrTx/>
              <a:buSzTx/>
              <a:buNone/>
            </a:pPr>
            <a:r>
              <a:rPr lang="ru-RU" alt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1.3. Развивающее оценивание качества образовательной деятельности</a:t>
            </a:r>
          </a:p>
        </p:txBody>
      </p:sp>
      <p:sp>
        <p:nvSpPr>
          <p:cNvPr id="15363" name="TextBox 7">
            <a:extLst>
              <a:ext uri="{FF2B5EF4-FFF2-40B4-BE49-F238E27FC236}">
                <a16:creationId xmlns:a16="http://schemas.microsoft.com/office/drawing/2014/main" id="{B7E3958E-EB05-4E34-A72C-61DBA56BFB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7591" y="209237"/>
            <a:ext cx="651452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Структура программы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A68833A7-D8DE-42F3-A255-453B120E12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6837" y="2979673"/>
            <a:ext cx="10575637" cy="193899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354013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Содержательный раздел</a:t>
            </a:r>
          </a:p>
          <a:p>
            <a:pPr marL="11113" lvl="3" indent="0" algn="just" eaLnBrk="1" hangingPunct="1">
              <a:spcBef>
                <a:spcPct val="0"/>
              </a:spcBef>
              <a:buClrTx/>
              <a:buSzTx/>
              <a:buNone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2.1. Содержание образовательной деятельности в соответствии с направлениями развития ребенка, представленными в пяти образовательных областях</a:t>
            </a:r>
          </a:p>
          <a:p>
            <a:pPr marL="11113" lvl="3" indent="0" algn="just" eaLnBrk="1" hangingPunct="1">
              <a:spcBef>
                <a:spcPct val="0"/>
              </a:spcBef>
              <a:buClrTx/>
              <a:buSzTx/>
              <a:buNone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2.2. Содержание образовательной деятельности по профессиональной коррекции нарушений развития детей (педагоги сопровождения)</a:t>
            </a:r>
          </a:p>
          <a:p>
            <a:pPr marL="11113" lvl="3" indent="0" algn="just" eaLnBrk="1" hangingPunct="1">
              <a:spcBef>
                <a:spcPct val="0"/>
              </a:spcBef>
              <a:buClrTx/>
              <a:buSzTx/>
              <a:buNone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2.3. Взаимодействие с семьёй воспитанника</a:t>
            </a: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F75C88DD-60FC-4EEC-8A55-8340EFAD7C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6146" y="5017547"/>
            <a:ext cx="10446328" cy="163121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354013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3. Организационный раздел</a:t>
            </a:r>
          </a:p>
          <a:p>
            <a:pPr marL="11113" lvl="3" indent="0" algn="just" eaLnBrk="1" hangingPunct="1">
              <a:spcBef>
                <a:spcPct val="0"/>
              </a:spcBef>
              <a:buClrTx/>
              <a:buSzTx/>
              <a:buNone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3.1. Условия реализации Программы</a:t>
            </a:r>
          </a:p>
          <a:p>
            <a:pPr marL="11113" lvl="3" indent="0" algn="just" eaLnBrk="1" hangingPunct="1">
              <a:spcBef>
                <a:spcPct val="0"/>
              </a:spcBef>
              <a:buClrTx/>
              <a:buSzTx/>
              <a:buNone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        3.1.1. Психолого-педагогическое сопровождение образовательного процесса</a:t>
            </a:r>
          </a:p>
          <a:p>
            <a:pPr marL="11113" lvl="3" indent="0" algn="just" eaLnBrk="1" hangingPunct="1">
              <a:spcBef>
                <a:spcPct val="0"/>
              </a:spcBef>
              <a:buClrTx/>
              <a:buSzTx/>
              <a:buNone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        3.1.2. Специальные условия</a:t>
            </a:r>
            <a:endParaRPr lang="ru-RU" alt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113" lvl="3" indent="0" algn="just" eaLnBrk="1" hangingPunct="1">
              <a:spcBef>
                <a:spcPct val="0"/>
              </a:spcBef>
              <a:buClrTx/>
              <a:buSzTx/>
              <a:buNone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3.2. Индивидуальный учебный план</a:t>
            </a:r>
          </a:p>
        </p:txBody>
      </p:sp>
      <p:pic>
        <p:nvPicPr>
          <p:cNvPr id="4" name="Picture 2" descr="В Москве открылся V Всероссийский съезд работников дошкольного образования">
            <a:extLst>
              <a:ext uri="{FF2B5EF4-FFF2-40B4-BE49-F238E27FC236}">
                <a16:creationId xmlns:a16="http://schemas.microsoft.com/office/drawing/2014/main" id="{9C2EDA3A-4602-4378-B2D2-CF39BB833D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6" r="12991"/>
          <a:stretch/>
        </p:blipFill>
        <p:spPr bwMode="auto">
          <a:xfrm>
            <a:off x="10590213" y="320259"/>
            <a:ext cx="147247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>
            <a:extLst>
              <a:ext uri="{FF2B5EF4-FFF2-40B4-BE49-F238E27FC236}">
                <a16:creationId xmlns:a16="http://schemas.microsoft.com/office/drawing/2014/main" id="{0EED72C9-2D1B-4C77-BAC7-EC7850C961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473" y="861010"/>
            <a:ext cx="86407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marL="0" lvl="3" algn="just">
              <a:spcBef>
                <a:spcPct val="0"/>
              </a:spcBef>
              <a:buClrTx/>
              <a:buSzTx/>
              <a:buNone/>
            </a:pP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1.1.1. Значимые для разработки и реализации Программы характеристики</a:t>
            </a:r>
          </a:p>
          <a:p>
            <a:pPr marL="0" lvl="3" algn="just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Общие сведения</a:t>
            </a:r>
          </a:p>
        </p:txBody>
      </p:sp>
      <p:sp>
        <p:nvSpPr>
          <p:cNvPr id="16387" name="TextBox 7">
            <a:extLst>
              <a:ext uri="{FF2B5EF4-FFF2-40B4-BE49-F238E27FC236}">
                <a16:creationId xmlns:a16="http://schemas.microsoft.com/office/drawing/2014/main" id="{89AD662B-83F9-46F3-ADF4-B3B29B8107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473" y="34302"/>
            <a:ext cx="1130530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Wingdings 2" panose="05020102010507070707" pitchFamily="18" charset="2"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1.Целевой раздел          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Wingdings 2" panose="05020102010507070707" pitchFamily="18" charset="2"/>
              <a:buNone/>
            </a:pPr>
            <a:r>
              <a:rPr lang="ru-RU" altLang="ru-RU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1.1.Пояснительная записка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27256BAE-01F5-4026-80D3-99C621BEAF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180020"/>
              </p:ext>
            </p:extLst>
          </p:nvPr>
        </p:nvGraphicFramePr>
        <p:xfrm>
          <a:off x="394224" y="1507341"/>
          <a:ext cx="11403552" cy="4746314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5786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249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4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Ф.И. О. ребёнка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 рождения</a:t>
                      </a:r>
                    </a:p>
                  </a:txBody>
                  <a:tcPr marL="36469" marR="36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2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Ф.И.О. родителей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469" marR="36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26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Группа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Воспитатели</a:t>
                      </a:r>
                    </a:p>
                  </a:txBody>
                  <a:tcPr marL="36469" marR="36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6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Заключение ПМПК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469" marR="36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8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Рекомендации ПМПК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469" marR="36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ea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ru-RU" alt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469" marR="36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6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Наличие инвалидности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469" marR="36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Специалисты сопровождения рекомендованные ПМПК 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469" marR="36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6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Основная программа в группе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469" marR="36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80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Срок реализации АОП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469" marR="36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2" name="Picture 2" descr="В Москве открылся V Всероссийский съезд работников дошкольного образования">
            <a:extLst>
              <a:ext uri="{FF2B5EF4-FFF2-40B4-BE49-F238E27FC236}">
                <a16:creationId xmlns:a16="http://schemas.microsoft.com/office/drawing/2014/main" id="{4F0A5C1A-67C6-4C46-AD51-DE1BAFFB5A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6" r="12991"/>
          <a:stretch/>
        </p:blipFill>
        <p:spPr bwMode="auto">
          <a:xfrm>
            <a:off x="10509143" y="223258"/>
            <a:ext cx="147247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164E8A26-915B-47FE-9515-2FC632C925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173677"/>
              </p:ext>
            </p:extLst>
          </p:nvPr>
        </p:nvGraphicFramePr>
        <p:xfrm>
          <a:off x="230909" y="1423615"/>
          <a:ext cx="11582400" cy="3854398"/>
        </p:xfrm>
        <a:graphic>
          <a:graphicData uri="http://schemas.openxmlformats.org/drawingml/2006/table">
            <a:tbl>
              <a:tblPr/>
              <a:tblGrid>
                <a:gridCol w="7507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4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0458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Основные особенности ребёнка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35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Особенности  обработки сенсорной информации </a:t>
                      </a: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06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0638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0638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0638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20638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20638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20638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20638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20638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20638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206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0638" algn="l"/>
                        </a:tabLst>
                      </a:pP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35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Характер  деятельности </a:t>
                      </a: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35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Особенности моторного развития  и графических  навыков </a:t>
                      </a: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06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6088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6088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6088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6088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6088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6088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6088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6088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6088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206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6088" algn="l"/>
                        </a:tabLst>
                      </a:pP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335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Речевые особенности</a:t>
                      </a: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06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6088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6088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6088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446088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6088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6088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6088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6088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446088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206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6088" algn="l"/>
                        </a:tabLst>
                      </a:pP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6713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Педагогическая диагностика 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Особенности (трудности)  освоения основной образовательной программы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335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Направления развития</a:t>
                      </a: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Результаты диагностики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13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Особенности социально-коммуникативного развития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014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Особенности познавательного развития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01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Особенности речевого развития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6210300" algn="l"/>
                        </a:tabLst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6210300" algn="l"/>
                        </a:tabLst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6210300" algn="l"/>
                        </a:tabLst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tabLst>
                          <a:tab pos="6210300" algn="l"/>
                        </a:tabLst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6210300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6210300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6210300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6210300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tabLst>
                          <a:tab pos="6210300" algn="l"/>
                        </a:tabLst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10300" algn="l"/>
                        </a:tabLst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014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Особенности художественно-эстетического развития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93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Особенности физического развития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6641">
                <a:tc gridSpan="2"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4572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Результаты психолого-педагогической диагностики специалистов сопровождения 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58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Особенности развития познавательных процессов </a:t>
                      </a:r>
                      <a:r>
                        <a:rPr kumimoji="0" lang="ru-RU" sz="14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(учитель-дефектолог)</a:t>
                      </a:r>
                      <a:endParaRPr kumimoji="0" lang="ru-RU" altLang="ru-RU" sz="1400" b="0" i="1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"/>
                        <a:tabLst/>
                      </a:pP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4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Особенности развития речевых процессов </a:t>
                      </a:r>
                      <a:r>
                        <a:rPr kumimoji="0" lang="ru-RU" altLang="ru-RU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(учитель-логопед)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chemeClr val="tx2"/>
                          </a:solidFill>
                          <a:latin typeface="Franklin Gothic Book" panose="020B05030201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4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Особенности развития психических процессов </a:t>
                      </a:r>
                      <a:r>
                        <a:rPr kumimoji="0" lang="ru-RU" altLang="ru-RU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(педагог-психолог)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1369" marR="113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5326632"/>
                  </a:ext>
                </a:extLst>
              </a:tr>
            </a:tbl>
          </a:graphicData>
        </a:graphic>
      </p:graphicFrame>
      <p:sp>
        <p:nvSpPr>
          <p:cNvPr id="17460" name="TextBox 4">
            <a:extLst>
              <a:ext uri="{FF2B5EF4-FFF2-40B4-BE49-F238E27FC236}">
                <a16:creationId xmlns:a16="http://schemas.microsoft.com/office/drawing/2014/main" id="{7E3162AE-3709-4826-9DA6-FB81CD97CB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545" y="777503"/>
            <a:ext cx="1005666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marL="0" lvl="3" algn="just">
              <a:spcBef>
                <a:spcPct val="0"/>
              </a:spcBef>
              <a:buClrTx/>
              <a:buSzTx/>
              <a:buNone/>
            </a:pP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1.1.1. Значимые для разработки и реализации Программы характеристики</a:t>
            </a:r>
          </a:p>
          <a:p>
            <a:pPr marL="0" lvl="3" algn="just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Особенности развития ребёнка</a:t>
            </a:r>
          </a:p>
        </p:txBody>
      </p:sp>
      <p:pic>
        <p:nvPicPr>
          <p:cNvPr id="2" name="Picture 2" descr="В Москве открылся V Всероссийский съезд работников дошкольного образования">
            <a:extLst>
              <a:ext uri="{FF2B5EF4-FFF2-40B4-BE49-F238E27FC236}">
                <a16:creationId xmlns:a16="http://schemas.microsoft.com/office/drawing/2014/main" id="{CB14D250-8C47-485B-87FC-C736022038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6" r="12991"/>
          <a:stretch/>
        </p:blipFill>
        <p:spPr bwMode="auto">
          <a:xfrm>
            <a:off x="10590213" y="320259"/>
            <a:ext cx="147247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7">
            <a:extLst>
              <a:ext uri="{FF2B5EF4-FFF2-40B4-BE49-F238E27FC236}">
                <a16:creationId xmlns:a16="http://schemas.microsoft.com/office/drawing/2014/main" id="{1DF44885-0607-403A-BDC8-4C23C788D9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308" y="36302"/>
            <a:ext cx="1130530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Wingdings 2" panose="05020102010507070707" pitchFamily="18" charset="2"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1.Целевой раздел          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Wingdings 2" panose="05020102010507070707" pitchFamily="18" charset="2"/>
              <a:buNone/>
            </a:pPr>
            <a:r>
              <a:rPr lang="ru-RU" altLang="ru-RU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1.1.Пояснительная записка</a:t>
            </a: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8F320765-A3AE-4066-A180-D207460A6B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017" y="5511163"/>
            <a:ext cx="96731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marL="0" lvl="1" algn="just">
              <a:spcBef>
                <a:spcPct val="0"/>
              </a:spcBef>
              <a:buClrTx/>
              <a:buSzTx/>
              <a:buNone/>
            </a:pP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1.1.2. Цель и задачи реализации Программы  </a:t>
            </a:r>
          </a:p>
          <a:p>
            <a:pPr marL="0" lvl="1" algn="just">
              <a:spcBef>
                <a:spcPct val="0"/>
              </a:spcBef>
              <a:buClrTx/>
              <a:buSzTx/>
              <a:buNone/>
            </a:pP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1.1.3. Принципы реализации Программы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>
            <a:extLst>
              <a:ext uri="{FF2B5EF4-FFF2-40B4-BE49-F238E27FC236}">
                <a16:creationId xmlns:a16="http://schemas.microsoft.com/office/drawing/2014/main" id="{1B03CD65-D3FC-473E-A123-4CA9E4EEDF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982" y="350338"/>
            <a:ext cx="111390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Wingdings 2" panose="05020102010507070707" pitchFamily="18" charset="2"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1.Целевой раздел          </a:t>
            </a:r>
          </a:p>
        </p:txBody>
      </p:sp>
      <p:pic>
        <p:nvPicPr>
          <p:cNvPr id="3" name="Picture 2" descr="В Москве открылся V Всероссийский съезд работников дошкольного образования">
            <a:extLst>
              <a:ext uri="{FF2B5EF4-FFF2-40B4-BE49-F238E27FC236}">
                <a16:creationId xmlns:a16="http://schemas.microsoft.com/office/drawing/2014/main" id="{E830BF8C-B535-414B-9BAA-D5FCFD68B5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6" r="12991"/>
          <a:stretch/>
        </p:blipFill>
        <p:spPr bwMode="auto">
          <a:xfrm>
            <a:off x="10590213" y="320259"/>
            <a:ext cx="147247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F367B96-CD0F-4B6F-BF6B-E05628802762}"/>
              </a:ext>
            </a:extLst>
          </p:cNvPr>
          <p:cNvSpPr txBox="1"/>
          <p:nvPr/>
        </p:nvSpPr>
        <p:spPr>
          <a:xfrm>
            <a:off x="424873" y="923934"/>
            <a:ext cx="92244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None/>
            </a:pPr>
            <a:r>
              <a:rPr lang="ru-RU" alt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1.2. Планируемые результаты освоения Программы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E6EAD4AC-29BB-4E4F-9C41-A4E8F635AE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924274"/>
              </p:ext>
            </p:extLst>
          </p:nvPr>
        </p:nvGraphicFramePr>
        <p:xfrm>
          <a:off x="443346" y="1581895"/>
          <a:ext cx="11349261" cy="2502425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9199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29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5478"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Образовательная область</a:t>
                      </a:r>
                    </a:p>
                  </a:txBody>
                  <a:tcPr marL="53123" marR="531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Планируемые результаты </a:t>
                      </a:r>
                    </a:p>
                  </a:txBody>
                  <a:tcPr marL="53123" marR="531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684"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Социально-коммуникативное развитие</a:t>
                      </a:r>
                    </a:p>
                  </a:txBody>
                  <a:tcPr marL="53123" marR="531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210935" algn="l"/>
                        </a:tabLst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 marL="53123" marR="531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467"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Познавательное развитие</a:t>
                      </a:r>
                    </a:p>
                  </a:txBody>
                  <a:tcPr marL="53123" marR="531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3123" marR="531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994"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Речевое развитие</a:t>
                      </a:r>
                    </a:p>
                  </a:txBody>
                  <a:tcPr marL="53123" marR="531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210935" algn="l"/>
                        </a:tabLst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53123" marR="531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5674"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Художественно-эстетическое развитие</a:t>
                      </a:r>
                    </a:p>
                  </a:txBody>
                  <a:tcPr marL="53123" marR="531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ru-RU" sz="18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3123" marR="531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364"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Физическое развитие</a:t>
                      </a:r>
                    </a:p>
                  </a:txBody>
                  <a:tcPr marL="53123" marR="531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210935" algn="l"/>
                        </a:tabLst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53123" marR="531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E891A1E-A057-4673-8B95-A38AF3F574C0}"/>
              </a:ext>
            </a:extLst>
          </p:cNvPr>
          <p:cNvSpPr txBox="1"/>
          <p:nvPr/>
        </p:nvSpPr>
        <p:spPr>
          <a:xfrm>
            <a:off x="350982" y="4230944"/>
            <a:ext cx="3170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Специалисты сопровождения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B9EDBFDA-A6A4-46F8-A47E-066129A61B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963578"/>
              </p:ext>
            </p:extLst>
          </p:nvPr>
        </p:nvGraphicFramePr>
        <p:xfrm>
          <a:off x="412133" y="4804540"/>
          <a:ext cx="11367734" cy="1082831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906905">
                  <a:extLst>
                    <a:ext uri="{9D8B030D-6E8A-4147-A177-3AD203B41FA5}">
                      <a16:colId xmlns:a16="http://schemas.microsoft.com/office/drawing/2014/main" val="1507351631"/>
                    </a:ext>
                  </a:extLst>
                </a:gridCol>
                <a:gridCol w="8460829">
                  <a:extLst>
                    <a:ext uri="{9D8B030D-6E8A-4147-A177-3AD203B41FA5}">
                      <a16:colId xmlns:a16="http://schemas.microsoft.com/office/drawing/2014/main" val="1351868135"/>
                    </a:ext>
                  </a:extLst>
                </a:gridCol>
              </a:tblGrid>
              <a:tr h="34734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Учитель-дефектолог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/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2541102"/>
                  </a:ext>
                </a:extLst>
              </a:tr>
              <a:tr h="35214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Учитель-логопед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1867384"/>
                  </a:ext>
                </a:extLst>
              </a:tr>
              <a:tr h="3833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Педагог-психолог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55422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50">
            <a:extLst>
              <a:ext uri="{FF2B5EF4-FFF2-40B4-BE49-F238E27FC236}">
                <a16:creationId xmlns:a16="http://schemas.microsoft.com/office/drawing/2014/main" id="{70771B25-71BD-45BD-AFFE-D6A063B304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42100" y="771411"/>
            <a:ext cx="5186363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tabLst>
                <a:tab pos="6210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6210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6210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6210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6210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210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210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210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210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b="1" dirty="0">
                <a:latin typeface="Calibri" panose="020F0502020204030204" pitchFamily="34" charset="0"/>
                <a:cs typeface="Times New Roman" panose="02020603050405020304" pitchFamily="18" charset="0"/>
              </a:rPr>
              <a:t>Карта освоения образовательных областей</a:t>
            </a:r>
            <a:endParaRPr lang="ru-RU" altLang="ru-RU" dirty="0">
              <a:latin typeface="Calibri" panose="020F0502020204030204" pitchFamily="34" charset="0"/>
            </a:endParaRP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0AD77EFB-3CB8-4BE9-B184-761D2FC148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025" y="48855"/>
            <a:ext cx="1087985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Wingdings 2" panose="05020102010507070707" pitchFamily="18" charset="2"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1.Целевой раздел          </a:t>
            </a: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ru-RU" altLang="ru-RU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1.3. </a:t>
            </a:r>
            <a:r>
              <a:rPr lang="ru-RU" altLang="ru-RU" sz="2400" b="1" dirty="0">
                <a:solidFill>
                  <a:schemeClr val="tx1"/>
                </a:solidFill>
                <a:latin typeface="Calibri" panose="020F0502020204030204" pitchFamily="34" charset="0"/>
              </a:rPr>
              <a:t>Развивающее оценивание качества образовательной деятельности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DC9868D-351E-49CA-A11E-4FE2E7326C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619998"/>
              </p:ext>
            </p:extLst>
          </p:nvPr>
        </p:nvGraphicFramePr>
        <p:xfrm>
          <a:off x="278587" y="1147321"/>
          <a:ext cx="11394813" cy="298314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665376">
                  <a:extLst>
                    <a:ext uri="{9D8B030D-6E8A-4147-A177-3AD203B41FA5}">
                      <a16:colId xmlns:a16="http://schemas.microsoft.com/office/drawing/2014/main" val="2237736637"/>
                    </a:ext>
                  </a:extLst>
                </a:gridCol>
                <a:gridCol w="1431575">
                  <a:extLst>
                    <a:ext uri="{9D8B030D-6E8A-4147-A177-3AD203B41FA5}">
                      <a16:colId xmlns:a16="http://schemas.microsoft.com/office/drawing/2014/main" val="3040127174"/>
                    </a:ext>
                  </a:extLst>
                </a:gridCol>
                <a:gridCol w="1541841">
                  <a:extLst>
                    <a:ext uri="{9D8B030D-6E8A-4147-A177-3AD203B41FA5}">
                      <a16:colId xmlns:a16="http://schemas.microsoft.com/office/drawing/2014/main" val="3246032975"/>
                    </a:ext>
                  </a:extLst>
                </a:gridCol>
                <a:gridCol w="2224147">
                  <a:extLst>
                    <a:ext uri="{9D8B030D-6E8A-4147-A177-3AD203B41FA5}">
                      <a16:colId xmlns:a16="http://schemas.microsoft.com/office/drawing/2014/main" val="4044489042"/>
                    </a:ext>
                  </a:extLst>
                </a:gridCol>
                <a:gridCol w="1531874">
                  <a:extLst>
                    <a:ext uri="{9D8B030D-6E8A-4147-A177-3AD203B41FA5}">
                      <a16:colId xmlns:a16="http://schemas.microsoft.com/office/drawing/2014/main" val="420752563"/>
                    </a:ext>
                  </a:extLst>
                </a:gridCol>
              </a:tblGrid>
              <a:tr h="178644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Образовательные области</a:t>
                      </a: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Исполнители</a:t>
                      </a: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Освоение навыка (динамическая оценка в баллах)</a:t>
                      </a:r>
                      <a:endParaRPr lang="ru-RU" sz="1600" b="0" dirty="0"/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800" b="0" dirty="0"/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500427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Первичное ППк</a:t>
                      </a: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Промежуточное ППк </a:t>
                      </a: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Итоговое ППк</a:t>
                      </a: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6733503"/>
                  </a:ext>
                </a:extLst>
              </a:tr>
              <a:tr h="178644"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Социально-коммуникативное развитие</a:t>
                      </a: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224596"/>
                  </a:ext>
                </a:extLst>
              </a:tr>
              <a:tr h="13935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4587555"/>
                  </a:ext>
                </a:extLst>
              </a:tr>
              <a:tr h="178644"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Познавательное развитие</a:t>
                      </a: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7129674"/>
                  </a:ext>
                </a:extLst>
              </a:tr>
              <a:tr h="16870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6210935" algn="l"/>
                        </a:tabLst>
                      </a:pPr>
                      <a:endParaRPr lang="ru-RU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6210935" algn="l"/>
                        </a:tabLst>
                      </a:pPr>
                      <a:endParaRPr lang="ru-RU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3561689"/>
                  </a:ext>
                </a:extLst>
              </a:tr>
              <a:tr h="279676">
                <a:tc gridSpan="5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6210935" algn="l"/>
                        </a:tabLst>
                      </a:pPr>
                      <a:r>
                        <a:rPr lang="ru-RU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Речевое развитие</a:t>
                      </a: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6210935" algn="l"/>
                        </a:tabLst>
                      </a:pPr>
                      <a:endParaRPr lang="ru-RU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2460556"/>
                  </a:ext>
                </a:extLst>
              </a:tr>
              <a:tr h="22985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6210935" algn="l"/>
                        </a:tabLst>
                      </a:pPr>
                      <a:endParaRPr lang="ru-RU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tabLst>
                          <a:tab pos="6210935" algn="l"/>
                        </a:tabLst>
                      </a:pPr>
                      <a:endParaRPr lang="ru-RU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513568"/>
                  </a:ext>
                </a:extLst>
              </a:tr>
              <a:tr h="249382"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Художественно-эстетическое развитие</a:t>
                      </a: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0127982"/>
                  </a:ext>
                </a:extLst>
              </a:tr>
              <a:tr h="186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1629838"/>
                  </a:ext>
                </a:extLst>
              </a:tr>
              <a:tr h="259528"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Физическое развитие</a:t>
                      </a: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3465051"/>
                  </a:ext>
                </a:extLst>
              </a:tr>
              <a:tr h="1736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83" marR="524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8398087"/>
                  </a:ext>
                </a:extLst>
              </a:tr>
            </a:tbl>
          </a:graphicData>
        </a:graphic>
      </p:graphicFrame>
      <p:pic>
        <p:nvPicPr>
          <p:cNvPr id="4" name="Picture 2" descr="В Москве открылся V Всероссийский съезд работников дошкольного образования">
            <a:extLst>
              <a:ext uri="{FF2B5EF4-FFF2-40B4-BE49-F238E27FC236}">
                <a16:creationId xmlns:a16="http://schemas.microsoft.com/office/drawing/2014/main" id="{A0076B5F-68F0-4008-8822-90393497F5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6" r="12991"/>
          <a:stretch/>
        </p:blipFill>
        <p:spPr bwMode="auto">
          <a:xfrm>
            <a:off x="10768271" y="311840"/>
            <a:ext cx="1472478" cy="1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9">
            <a:extLst>
              <a:ext uri="{FF2B5EF4-FFF2-40B4-BE49-F238E27FC236}">
                <a16:creationId xmlns:a16="http://schemas.microsoft.com/office/drawing/2014/main" id="{A97E29AB-1AEE-4295-AC7B-E5690E6CCD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025" y="4079061"/>
            <a:ext cx="4344989" cy="392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49263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indent="0" algn="just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None/>
            </a:pP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Диагностический инструментарий </a:t>
            </a: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BF8CB1DF-1A1C-4CCC-935F-555F35403F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318542"/>
              </p:ext>
            </p:extLst>
          </p:nvPr>
        </p:nvGraphicFramePr>
        <p:xfrm>
          <a:off x="278586" y="4448640"/>
          <a:ext cx="11394813" cy="237663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587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241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960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5165"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Название шкалы</a:t>
                      </a: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Название теста, методики, автор</a:t>
                      </a: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Исследуемая функция</a:t>
                      </a: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253">
                <a:tc rowSpan="2"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Воспитатели, музыкальный руководитель, инструктор по физкультуре</a:t>
                      </a: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338">
                <a:tc vMerge="1"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253">
                <a:tc rowSpan="2"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Педагог-психолог</a:t>
                      </a: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0954">
                <a:tc vMerge="1"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253">
                <a:tc rowSpan="2"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</a:p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Учитель- логопед</a:t>
                      </a: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3495">
                <a:tc vMerge="1"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3827">
                <a:tc rowSpan="2"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Учитель-дефектолог</a:t>
                      </a: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06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+mn-lt"/>
                      </a:endParaRP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+mn-lt"/>
                      </a:endParaRPr>
                    </a:p>
                  </a:txBody>
                  <a:tcPr marL="51555" marR="51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609217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1114</TotalTime>
  <Words>1411</Words>
  <Application>Microsoft Office PowerPoint</Application>
  <PresentationFormat>Широкоэкранный</PresentationFormat>
  <Paragraphs>303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Symbol</vt:lpstr>
      <vt:lpstr>Times New Roman</vt:lpstr>
      <vt:lpstr>Wingdings 2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Суханова</dc:creator>
  <cp:lastModifiedBy>Татьяна</cp:lastModifiedBy>
  <cp:revision>54</cp:revision>
  <dcterms:created xsi:type="dcterms:W3CDTF">2020-11-08T08:00:03Z</dcterms:created>
  <dcterms:modified xsi:type="dcterms:W3CDTF">2020-11-14T14:59:08Z</dcterms:modified>
</cp:coreProperties>
</file>