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1" r:id="rId4"/>
    <p:sldId id="269" r:id="rId5"/>
    <p:sldId id="270" r:id="rId6"/>
    <p:sldId id="271" r:id="rId7"/>
    <p:sldId id="272" r:id="rId8"/>
    <p:sldId id="268" r:id="rId9"/>
    <p:sldId id="273" r:id="rId10"/>
    <p:sldId id="274" r:id="rId11"/>
    <p:sldId id="275" r:id="rId12"/>
    <p:sldId id="27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254"/>
    <a:srgbClr val="0033CC"/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2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отсутствия поведения</a:t>
          </a:r>
          <a:endParaRPr lang="ru-RU" sz="2400" b="1" kern="1200" dirty="0">
            <a:solidFill>
              <a:schemeClr val="tx1">
                <a:lumMod val="65000"/>
                <a:lumOff val="3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</dgm:pt>
    <dgm:pt modelId="{857ADFE6-C46B-49AE-9EE9-77B388E3225C}" type="pres">
      <dgm:prSet presAssocID="{C2C2EB4D-B023-4FDD-A3B4-0C3D1D9AE5B8}" presName="parentText" presStyleLbl="alignNode1" presStyleIdx="0" presStyleCnt="1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1704" custLinFactNeighborY="484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/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accent1">
                  <a:lumMod val="50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альтернативного поведения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  <dgm:t>
        <a:bodyPr/>
        <a:lstStyle/>
        <a:p>
          <a:endParaRPr lang="ru-RU"/>
        </a:p>
      </dgm:t>
    </dgm:pt>
    <dgm:pt modelId="{857ADFE6-C46B-49AE-9EE9-77B388E3225C}" type="pres">
      <dgm:prSet presAssocID="{C2C2EB4D-B023-4FDD-A3B4-0C3D1D9AE5B8}" presName="parentText" presStyleLbl="alignNode1" presStyleIdx="0" presStyleCnt="1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230" custLinFactNeighborY="-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/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accent1">
                  <a:lumMod val="7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accent1">
                  <a:lumMod val="7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несовместимого поведения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  <dgm:t>
        <a:bodyPr/>
        <a:lstStyle/>
        <a:p>
          <a:endParaRPr lang="ru-RU"/>
        </a:p>
      </dgm:t>
    </dgm:pt>
    <dgm:pt modelId="{857ADFE6-C46B-49AE-9EE9-77B388E3225C}" type="pres">
      <dgm:prSet presAssocID="{C2C2EB4D-B023-4FDD-A3B4-0C3D1D9AE5B8}" presName="parentText" presStyleLbl="alignNode1" presStyleIdx="0" presStyleCnt="1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230" custLinFactNeighborY="-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Доступ к желаемому</a:t>
          </a:r>
          <a:endParaRPr lang="ru-RU" sz="2400" b="1" kern="1200" dirty="0">
            <a:solidFill>
              <a:schemeClr val="tx1">
                <a:lumMod val="65000"/>
                <a:lumOff val="3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</dgm:pt>
    <dgm:pt modelId="{857ADFE6-C46B-49AE-9EE9-77B388E3225C}" type="pres">
      <dgm:prSet presAssocID="{C2C2EB4D-B023-4FDD-A3B4-0C3D1D9AE5B8}" presName="parentText" presStyleLbl="alignNode1" presStyleIdx="0" presStyleCnt="1" custAng="16200000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1704" custLinFactNeighborY="484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/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Избегание требований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  <dgm:t>
        <a:bodyPr/>
        <a:lstStyle/>
        <a:p>
          <a:endParaRPr lang="ru-RU"/>
        </a:p>
      </dgm:t>
    </dgm:pt>
    <dgm:pt modelId="{857ADFE6-C46B-49AE-9EE9-77B388E3225C}" type="pres">
      <dgm:prSet presAssocID="{C2C2EB4D-B023-4FDD-A3B4-0C3D1D9AE5B8}" presName="parentText" presStyleLbl="alignNode1" presStyleIdx="0" presStyleCnt="1" custAng="16200000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230" custLinFactNeighborY="-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/>
      <dgm:t>
        <a:bodyPr/>
        <a:lstStyle/>
        <a:p>
          <a:endParaRPr lang="ru-RU" dirty="0"/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Привлечение внимания 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  <dgm:t>
        <a:bodyPr/>
        <a:lstStyle/>
        <a:p>
          <a:endParaRPr lang="ru-RU"/>
        </a:p>
      </dgm:t>
    </dgm:pt>
    <dgm:pt modelId="{857ADFE6-C46B-49AE-9EE9-77B388E3225C}" type="pres">
      <dgm:prSet presAssocID="{C2C2EB4D-B023-4FDD-A3B4-0C3D1D9AE5B8}" presName="parentText" presStyleLbl="alignNode1" presStyleIdx="0" presStyleCnt="1" custAng="16200000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230" custLinFactNeighborY="-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E6EBF6C-1B9A-402D-A5B1-9479E0A933F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C2EB4D-B023-4FDD-A3B4-0C3D1D9AE5B8}">
      <dgm:prSet phldrT="[Текст]"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E837467E-EE28-4E70-8C0C-7AD294B3025D}" type="parTrans" cxnId="{8AA0340D-6141-4EE7-B152-AD231CEA050B}">
      <dgm:prSet/>
      <dgm:spPr/>
      <dgm:t>
        <a:bodyPr/>
        <a:lstStyle/>
        <a:p>
          <a:endParaRPr lang="ru-RU"/>
        </a:p>
      </dgm:t>
    </dgm:pt>
    <dgm:pt modelId="{D6181F62-C2E9-4B84-B013-2A4BDB97FFEA}" type="sibTrans" cxnId="{8AA0340D-6141-4EE7-B152-AD231CEA050B}">
      <dgm:prSet/>
      <dgm:spPr/>
      <dgm:t>
        <a:bodyPr/>
        <a:lstStyle/>
        <a:p>
          <a:endParaRPr lang="ru-RU"/>
        </a:p>
      </dgm:t>
    </dgm:pt>
    <dgm:pt modelId="{62521DC4-8AF6-473F-86C7-4B04DC6F0426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Сенсорная стимуляция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8ED90-1CBF-43B3-A7EF-4DAE88675B1E}" type="parTrans" cxnId="{34CF2036-F6F2-48AA-B636-635B459CE195}">
      <dgm:prSet/>
      <dgm:spPr/>
      <dgm:t>
        <a:bodyPr/>
        <a:lstStyle/>
        <a:p>
          <a:endParaRPr lang="ru-RU"/>
        </a:p>
      </dgm:t>
    </dgm:pt>
    <dgm:pt modelId="{86266189-FCDA-42C4-BA7F-4EC1E164342C}" type="sibTrans" cxnId="{34CF2036-F6F2-48AA-B636-635B459CE195}">
      <dgm:prSet/>
      <dgm:spPr/>
      <dgm:t>
        <a:bodyPr/>
        <a:lstStyle/>
        <a:p>
          <a:endParaRPr lang="ru-RU"/>
        </a:p>
      </dgm:t>
    </dgm:pt>
    <dgm:pt modelId="{8AE04A37-B930-45CD-B427-B0195ED45238}" type="pres">
      <dgm:prSet presAssocID="{1E6EBF6C-1B9A-402D-A5B1-9479E0A933F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00028-D720-42CB-87AA-A9F35E47463B}" type="pres">
      <dgm:prSet presAssocID="{C2C2EB4D-B023-4FDD-A3B4-0C3D1D9AE5B8}" presName="composite" presStyleCnt="0"/>
      <dgm:spPr/>
      <dgm:t>
        <a:bodyPr/>
        <a:lstStyle/>
        <a:p>
          <a:endParaRPr lang="ru-RU"/>
        </a:p>
      </dgm:t>
    </dgm:pt>
    <dgm:pt modelId="{857ADFE6-C46B-49AE-9EE9-77B388E3225C}" type="pres">
      <dgm:prSet presAssocID="{C2C2EB4D-B023-4FDD-A3B4-0C3D1D9AE5B8}" presName="parentText" presStyleLbl="alignNode1" presStyleIdx="0" presStyleCnt="1" custAng="16200000" custScaleX="159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7A1F4-148E-4637-8B56-AC3D73E7F009}" type="pres">
      <dgm:prSet presAssocID="{C2C2EB4D-B023-4FDD-A3B4-0C3D1D9AE5B8}" presName="descendantText" presStyleLbl="alignAcc1" presStyleIdx="0" presStyleCnt="1" custScaleX="95729" custScaleY="206830" custLinFactNeighborX="230" custLinFactNeighborY="-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0340D-6141-4EE7-B152-AD231CEA050B}" srcId="{1E6EBF6C-1B9A-402D-A5B1-9479E0A933F9}" destId="{C2C2EB4D-B023-4FDD-A3B4-0C3D1D9AE5B8}" srcOrd="0" destOrd="0" parTransId="{E837467E-EE28-4E70-8C0C-7AD294B3025D}" sibTransId="{D6181F62-C2E9-4B84-B013-2A4BDB97FFEA}"/>
    <dgm:cxn modelId="{EBCDFFB4-2E3B-4324-992A-FB43C9EFE0A8}" type="presOf" srcId="{C2C2EB4D-B023-4FDD-A3B4-0C3D1D9AE5B8}" destId="{857ADFE6-C46B-49AE-9EE9-77B388E3225C}" srcOrd="0" destOrd="0" presId="urn:microsoft.com/office/officeart/2005/8/layout/chevron2"/>
    <dgm:cxn modelId="{34CF2036-F6F2-48AA-B636-635B459CE195}" srcId="{C2C2EB4D-B023-4FDD-A3B4-0C3D1D9AE5B8}" destId="{62521DC4-8AF6-473F-86C7-4B04DC6F0426}" srcOrd="0" destOrd="0" parTransId="{5558ED90-1CBF-43B3-A7EF-4DAE88675B1E}" sibTransId="{86266189-FCDA-42C4-BA7F-4EC1E164342C}"/>
    <dgm:cxn modelId="{2F8F1C55-9407-4BA7-B643-4A669DB44AEB}" type="presOf" srcId="{62521DC4-8AF6-473F-86C7-4B04DC6F0426}" destId="{A407A1F4-148E-4637-8B56-AC3D73E7F009}" srcOrd="0" destOrd="0" presId="urn:microsoft.com/office/officeart/2005/8/layout/chevron2"/>
    <dgm:cxn modelId="{99EB7768-A747-4077-8681-97AEE0DAACBC}" type="presOf" srcId="{1E6EBF6C-1B9A-402D-A5B1-9479E0A933F9}" destId="{8AE04A37-B930-45CD-B427-B0195ED45238}" srcOrd="0" destOrd="0" presId="urn:microsoft.com/office/officeart/2005/8/layout/chevron2"/>
    <dgm:cxn modelId="{349589E3-92FB-4A4E-950F-4F2E09045E95}" type="presParOf" srcId="{8AE04A37-B930-45CD-B427-B0195ED45238}" destId="{ED400028-D720-42CB-87AA-A9F35E47463B}" srcOrd="0" destOrd="0" presId="urn:microsoft.com/office/officeart/2005/8/layout/chevron2"/>
    <dgm:cxn modelId="{AC9A8673-AC2E-42B9-B450-3C3390855E8C}" type="presParOf" srcId="{ED400028-D720-42CB-87AA-A9F35E47463B}" destId="{857ADFE6-C46B-49AE-9EE9-77B388E3225C}" srcOrd="0" destOrd="0" presId="urn:microsoft.com/office/officeart/2005/8/layout/chevron2"/>
    <dgm:cxn modelId="{514F4099-88DF-4B80-AF9E-88FEF0E07678}" type="presParOf" srcId="{ED400028-D720-42CB-87AA-A9F35E47463B}" destId="{A407A1F4-148E-4637-8B56-AC3D73E7F0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 rot="5400000">
          <a:off x="75780" y="141336"/>
          <a:ext cx="488873" cy="546399"/>
        </a:xfrm>
        <a:prstGeom prst="chevron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47017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4289892" y="-3575188"/>
          <a:ext cx="657239" cy="78118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отсутствия поведения</a:t>
          </a:r>
          <a:endParaRPr lang="ru-RU" sz="2400" b="1" kern="1200" dirty="0">
            <a:solidFill>
              <a:schemeClr val="tx1">
                <a:lumMod val="65000"/>
                <a:lumOff val="3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12606" y="34182"/>
        <a:ext cx="7779727" cy="5930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 rot="5400000">
          <a:off x="75780" y="141336"/>
          <a:ext cx="488873" cy="54639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47017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4261642" y="-3577286"/>
          <a:ext cx="657239" cy="78118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accent1">
                  <a:lumMod val="50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альтернативного поведения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84356" y="32084"/>
        <a:ext cx="7779727" cy="5930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 rot="5400000">
          <a:off x="75780" y="141336"/>
          <a:ext cx="488873" cy="5463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47017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4261642" y="-3577286"/>
          <a:ext cx="657239" cy="78118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7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Дифференцированное </a:t>
          </a:r>
          <a:r>
            <a:rPr lang="ru-RU" sz="2400" b="1" kern="1200" dirty="0" smtClean="0">
              <a:solidFill>
                <a:schemeClr val="accent1">
                  <a:lumMod val="7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rPr>
            <a:t>подкрепление несовместимого поведения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84356" y="32084"/>
        <a:ext cx="7779727" cy="5930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>
          <a:off x="48332" y="141336"/>
          <a:ext cx="488873" cy="546399"/>
        </a:xfrm>
        <a:prstGeom prst="chevron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19569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3461647" y="-2834870"/>
          <a:ext cx="657239" cy="63311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Доступ к желаемому</a:t>
          </a:r>
          <a:endParaRPr lang="ru-RU" sz="2400" b="1" kern="1200" dirty="0">
            <a:solidFill>
              <a:schemeClr val="tx1">
                <a:lumMod val="65000"/>
                <a:lumOff val="3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4680" y="34181"/>
        <a:ext cx="6299090" cy="5930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>
          <a:off x="48332" y="141336"/>
          <a:ext cx="488873" cy="54639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19569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3457288" y="-2836967"/>
          <a:ext cx="657239" cy="63311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Избегание требований</a:t>
          </a:r>
          <a:endParaRPr lang="ru-RU" sz="2400" b="1" kern="1200" dirty="0">
            <a:solidFill>
              <a:schemeClr val="accent1">
                <a:lumMod val="50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0321" y="32084"/>
        <a:ext cx="6299090" cy="5930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>
          <a:off x="48332" y="141336"/>
          <a:ext cx="488873" cy="5463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19569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3457288" y="-2836967"/>
          <a:ext cx="657239" cy="63311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Привлечение внимания 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0321" y="32084"/>
        <a:ext cx="6299090" cy="5930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ADFE6-C46B-49AE-9EE9-77B388E3225C}">
      <dsp:nvSpPr>
        <dsp:cNvPr id="0" name=""/>
        <dsp:cNvSpPr/>
      </dsp:nvSpPr>
      <dsp:spPr>
        <a:xfrm>
          <a:off x="48332" y="141336"/>
          <a:ext cx="488873" cy="546399"/>
        </a:xfrm>
        <a:prstGeom prst="chevron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 rot="-5400000">
        <a:off x="19569" y="170099"/>
        <a:ext cx="546399" cy="488873"/>
      </dsp:txXfrm>
    </dsp:sp>
    <dsp:sp modelId="{A407A1F4-148E-4637-8B56-AC3D73E7F009}">
      <dsp:nvSpPr>
        <dsp:cNvPr id="0" name=""/>
        <dsp:cNvSpPr/>
      </dsp:nvSpPr>
      <dsp:spPr>
        <a:xfrm rot="5400000">
          <a:off x="3457288" y="-2836967"/>
          <a:ext cx="657239" cy="63311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</a:rPr>
            <a:t>Сенсорная стимуляция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Calibri (Основной текст)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0321" y="32084"/>
        <a:ext cx="6299090" cy="593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3.pn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18" Type="http://schemas.openxmlformats.org/officeDocument/2006/relationships/diagramData" Target="../diagrams/data7.xml"/><Relationship Id="rId3" Type="http://schemas.openxmlformats.org/officeDocument/2006/relationships/diagramData" Target="../diagrams/data4.xml"/><Relationship Id="rId21" Type="http://schemas.openxmlformats.org/officeDocument/2006/relationships/diagramColors" Target="../diagrams/colors7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" Type="http://schemas.openxmlformats.org/officeDocument/2006/relationships/image" Target="../media/image3.png"/><Relationship Id="rId16" Type="http://schemas.openxmlformats.org/officeDocument/2006/relationships/diagramColors" Target="../diagrams/colors6.xml"/><Relationship Id="rId20" Type="http://schemas.openxmlformats.org/officeDocument/2006/relationships/diagramQuickStyle" Target="../diagrams/quickStyl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19" Type="http://schemas.openxmlformats.org/officeDocument/2006/relationships/diagramLayout" Target="../diagrams/layout7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Relationship Id="rId22" Type="http://schemas.microsoft.com/office/2007/relationships/diagramDrawing" Target="../diagrams/drawin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  <a:endParaRPr lang="ru-RU" sz="20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719136" y="2690718"/>
            <a:ext cx="9472863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3200" b="1" i="1" dirty="0" err="1" smtClean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Проактивные</a:t>
            </a:r>
            <a:r>
              <a:rPr lang="ru-RU" sz="3200" b="1" i="1" dirty="0" smtClean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 методы </a:t>
            </a:r>
          </a:p>
          <a:p>
            <a:pPr algn="ctr">
              <a:spcAft>
                <a:spcPts val="1000"/>
              </a:spcAft>
            </a:pPr>
            <a:r>
              <a:rPr lang="ru-RU" sz="3200" b="1" i="1" dirty="0" smtClean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коррекции поведения </a:t>
            </a:r>
          </a:p>
          <a:p>
            <a:pPr algn="ctr">
              <a:spcAft>
                <a:spcPts val="1000"/>
              </a:spcAft>
            </a:pPr>
            <a:r>
              <a:rPr lang="ru-RU" sz="3200" b="1" i="1" dirty="0" smtClean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dirty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 детей с ОВЗ</a:t>
            </a:r>
            <a:endParaRPr lang="ru-RU" sz="2400" i="1" dirty="0">
              <a:solidFill>
                <a:srgbClr val="002060"/>
              </a:solidFill>
              <a:effectLst/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t="4086" r="26701" b="71183"/>
          <a:stretch/>
        </p:blipFill>
        <p:spPr>
          <a:xfrm>
            <a:off x="3962332" y="1718498"/>
            <a:ext cx="4321278" cy="222846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11205" y="4629009"/>
            <a:ext cx="11289903" cy="1644447"/>
            <a:chOff x="191728" y="2979172"/>
            <a:chExt cx="11289903" cy="164444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05" t="2366" r="66021" b="74409"/>
            <a:stretch/>
          </p:blipFill>
          <p:spPr>
            <a:xfrm>
              <a:off x="191728" y="2993921"/>
              <a:ext cx="1578078" cy="1622323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42" t="70968" r="1684" b="5591"/>
            <a:stretch/>
          </p:blipFill>
          <p:spPr>
            <a:xfrm>
              <a:off x="3399505" y="3001296"/>
              <a:ext cx="1578078" cy="1607574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" t="47957" r="81991" b="28387"/>
            <a:stretch/>
          </p:blipFill>
          <p:spPr>
            <a:xfrm>
              <a:off x="1791929" y="2993922"/>
              <a:ext cx="1607576" cy="1622323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20" t="70968" r="17958" b="5591"/>
            <a:stretch/>
          </p:blipFill>
          <p:spPr>
            <a:xfrm>
              <a:off x="5021830" y="2993921"/>
              <a:ext cx="1563329" cy="1607574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72" t="48172" r="17654" b="28387"/>
            <a:stretch/>
          </p:blipFill>
          <p:spPr>
            <a:xfrm>
              <a:off x="8266479" y="3008669"/>
              <a:ext cx="1578077" cy="1607575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" t="47957" r="81991" b="28387"/>
            <a:stretch/>
          </p:blipFill>
          <p:spPr>
            <a:xfrm>
              <a:off x="6622031" y="3001296"/>
              <a:ext cx="1607576" cy="1622323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" t="47957" r="81991" b="28387"/>
            <a:stretch/>
          </p:blipFill>
          <p:spPr>
            <a:xfrm>
              <a:off x="9874055" y="2979172"/>
              <a:ext cx="1607576" cy="1622323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</p:grpSp>
      <p:sp>
        <p:nvSpPr>
          <p:cNvPr id="2" name="Прямоугольник 1"/>
          <p:cNvSpPr/>
          <p:nvPr/>
        </p:nvSpPr>
        <p:spPr>
          <a:xfrm>
            <a:off x="3962332" y="614217"/>
            <a:ext cx="316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/>
              <a:t>ВИЗУАЛЬНАЯ ПОДДЕРЖКА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481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2151" y="734852"/>
            <a:ext cx="68384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 (Основной текст)"/>
              </a:rPr>
              <a:t>ДОПОЛНИТЕЛЬНЫЕ СТРАТЕГИИ</a:t>
            </a:r>
            <a:endParaRPr lang="ru-RU" sz="2000" b="1" i="0" dirty="0">
              <a:solidFill>
                <a:srgbClr val="002060"/>
              </a:solidFill>
              <a:effectLst/>
              <a:latin typeface="Calibri (Основной текст)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952151" y="4390821"/>
            <a:ext cx="2993922" cy="816875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Управление антецедентами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952151" y="2925789"/>
            <a:ext cx="2993922" cy="906850"/>
          </a:xfrm>
          <a:prstGeom prst="round2Diag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Договор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796698" y="4369510"/>
            <a:ext cx="2993922" cy="816875"/>
          </a:xfrm>
          <a:prstGeom prst="round2DiagRect">
            <a:avLst/>
          </a:prstGeom>
          <a:solidFill>
            <a:schemeClr val="accent3">
              <a:lumMod val="5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Развитие навыков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796698" y="2970776"/>
            <a:ext cx="2993922" cy="816875"/>
          </a:xfrm>
          <a:prstGeom prst="round2DiagRect">
            <a:avLst/>
          </a:prstGeom>
          <a:solidFill>
            <a:schemeClr val="tx2">
              <a:lumMod val="75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Возможность выбора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6337" y="3213356"/>
            <a:ext cx="8148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Calibri (Основной текст)"/>
              </a:rPr>
              <a:t>СПАСИБО ЗА ВНИМАНИЕ</a:t>
            </a:r>
            <a:endParaRPr lang="ru-RU" sz="3200" b="1" i="1" dirty="0">
              <a:solidFill>
                <a:srgbClr val="002060"/>
              </a:solidFill>
              <a:effectLst/>
              <a:latin typeface="Calibri (Основной текст)"/>
            </a:endParaRPr>
          </a:p>
        </p:txBody>
      </p:sp>
    </p:spTree>
    <p:extLst>
      <p:ext uri="{BB962C8B-B14F-4D97-AF65-F5344CB8AC3E}">
        <p14:creationId xmlns:p14="http://schemas.microsoft.com/office/powerpoint/2010/main" val="255371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368843" y="1529758"/>
            <a:ext cx="8452947" cy="4304149"/>
            <a:chOff x="362857" y="653143"/>
            <a:chExt cx="11335657" cy="5515428"/>
          </a:xfrm>
        </p:grpSpPr>
        <p:sp>
          <p:nvSpPr>
            <p:cNvPr id="11" name="Прямоугольник с двумя скругленными противолежащими углами 10"/>
            <p:cNvSpPr/>
            <p:nvPr/>
          </p:nvSpPr>
          <p:spPr>
            <a:xfrm>
              <a:off x="4296229" y="2699655"/>
              <a:ext cx="2960914" cy="1320800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ПОВЕДЕНИЕ</a:t>
              </a:r>
              <a:endParaRPr lang="ru-RU" b="1" dirty="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62857" y="653143"/>
              <a:ext cx="11335657" cy="5515428"/>
            </a:xfrm>
            <a:prstGeom prst="ellipse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Выгнутая вверх стрелка 12"/>
          <p:cNvSpPr/>
          <p:nvPr/>
        </p:nvSpPr>
        <p:spPr>
          <a:xfrm rot="722878">
            <a:off x="5402200" y="2672070"/>
            <a:ext cx="1634470" cy="617210"/>
          </a:xfrm>
          <a:prstGeom prst="curvedDownArrow">
            <a:avLst>
              <a:gd name="adj1" fmla="val 6652"/>
              <a:gd name="adj2" fmla="val 50000"/>
              <a:gd name="adj3" fmla="val 4427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67046" y="3085920"/>
            <a:ext cx="1799674" cy="12560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АНТЕЦЕДЕНТЫ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11062550">
            <a:off x="7835849" y="4118755"/>
            <a:ext cx="1680887" cy="592903"/>
          </a:xfrm>
          <a:prstGeom prst="curvedDownArrow">
            <a:avLst>
              <a:gd name="adj1" fmla="val 6652"/>
              <a:gd name="adj2" fmla="val 50000"/>
              <a:gd name="adj3" fmla="val 4427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40910" y="3014179"/>
            <a:ext cx="1799674" cy="125601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ПОСЛЕДСТВИЯ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786226">
            <a:off x="8252203" y="5152187"/>
            <a:ext cx="2382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Окружающая среда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16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6810" y="1792252"/>
            <a:ext cx="8524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ПРОАКТИВНЫЕ МЕТОДЫ</a:t>
            </a:r>
            <a:r>
              <a:rPr lang="en-US" sz="2400" b="1" dirty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превентивные методы коррекции поведения, которые позволяют обучить замещающим или альтернативным формам поведения. </a:t>
            </a:r>
            <a:endParaRPr lang="en-US" sz="2400" dirty="0">
              <a:solidFill>
                <a:srgbClr val="002060"/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17368344"/>
              </p:ext>
            </p:extLst>
          </p:nvPr>
        </p:nvGraphicFramePr>
        <p:xfrm>
          <a:off x="3356810" y="3898230"/>
          <a:ext cx="8524418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00152410"/>
              </p:ext>
            </p:extLst>
          </p:nvPr>
        </p:nvGraphicFramePr>
        <p:xfrm>
          <a:off x="3356810" y="4760976"/>
          <a:ext cx="8524418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279720502"/>
              </p:ext>
            </p:extLst>
          </p:nvPr>
        </p:nvGraphicFramePr>
        <p:xfrm>
          <a:off x="3356810" y="5597005"/>
          <a:ext cx="8524418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0802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78450" y="583439"/>
            <a:ext cx="389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ФУНКЦИЯ ПОВЕДЕНИЯ</a:t>
            </a:r>
            <a:endParaRPr lang="en-US" sz="2400" dirty="0">
              <a:solidFill>
                <a:srgbClr val="002060"/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18700428"/>
              </p:ext>
            </p:extLst>
          </p:nvPr>
        </p:nvGraphicFramePr>
        <p:xfrm>
          <a:off x="4041008" y="2298031"/>
          <a:ext cx="6955855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18049987"/>
              </p:ext>
            </p:extLst>
          </p:nvPr>
        </p:nvGraphicFramePr>
        <p:xfrm>
          <a:off x="4041008" y="3160777"/>
          <a:ext cx="6955855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294613509"/>
              </p:ext>
            </p:extLst>
          </p:nvPr>
        </p:nvGraphicFramePr>
        <p:xfrm>
          <a:off x="4041008" y="3996806"/>
          <a:ext cx="6955855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558599167"/>
              </p:ext>
            </p:extLst>
          </p:nvPr>
        </p:nvGraphicFramePr>
        <p:xfrm>
          <a:off x="4041008" y="4889133"/>
          <a:ext cx="6955855" cy="6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62592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7626" y="526199"/>
            <a:ext cx="6802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ДИФФЕРЕНЦИРОВАННОЕ ПОДКРЕПЛЕНИЕ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ОТСУТСТВИЯ ПОВЕДЕНИЯ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977942" y="2641418"/>
            <a:ext cx="2960914" cy="1320800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3D51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Проблемное поведение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154406" y="2584152"/>
            <a:ext cx="2286015" cy="132080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Приятные (желаемые)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оследствия</a:t>
            </a:r>
            <a:endParaRPr lang="ru-RU" b="1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977942" y="4316758"/>
            <a:ext cx="2960914" cy="132080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Социально-приемлемое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поведение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653500" y="3287778"/>
            <a:ext cx="1800200" cy="280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Знак запрета 13"/>
          <p:cNvSpPr/>
          <p:nvPr/>
        </p:nvSpPr>
        <p:spPr>
          <a:xfrm>
            <a:off x="7127982" y="2890743"/>
            <a:ext cx="851237" cy="822150"/>
          </a:xfrm>
          <a:prstGeom prst="noSmoking">
            <a:avLst>
              <a:gd name="adj" fmla="val 1289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8216865" y="4280538"/>
            <a:ext cx="2286015" cy="132080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Приятные (желаемые)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оследствия</a:t>
            </a:r>
            <a:endParaRPr lang="ru-RU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6620544" y="4928410"/>
            <a:ext cx="1872647" cy="4874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0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7626" y="568052"/>
            <a:ext cx="6802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ДИФФЕРЕНЦИРОВАННОЕ ПОДКРЕПЛЕНИЕ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АЛЬТЕРНАТИВНОГО ПОВЕДЕНИЯ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4021712" y="3087060"/>
            <a:ext cx="3380332" cy="1008113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3D51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Проблемное поведение</a:t>
            </a:r>
            <a:endParaRPr lang="ru-RU" b="1" dirty="0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8915951" y="2930716"/>
            <a:ext cx="2286015" cy="132080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Приятные (желаемые)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оследствия</a:t>
            </a:r>
            <a:endParaRPr lang="ru-RU" b="1" dirty="0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799808" y="2672892"/>
            <a:ext cx="3680994" cy="2160240"/>
          </a:xfrm>
          <a:prstGeom prst="round2Diag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Социально-приемлемое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поведение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7258898" y="3591116"/>
            <a:ext cx="1800200" cy="280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010004" y="5584529"/>
            <a:ext cx="23467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Просьба о помощи</a:t>
            </a:r>
          </a:p>
          <a:p>
            <a:r>
              <a:rPr lang="ru-RU" sz="1400" dirty="0" smtClean="0"/>
              <a:t>Отказ от деятельности</a:t>
            </a:r>
          </a:p>
          <a:p>
            <a:r>
              <a:rPr lang="ru-RU" sz="1400" dirty="0" smtClean="0"/>
              <a:t>Просьба о перерыве (отдыхе)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161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01001" y="565764"/>
            <a:ext cx="6802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ДИФФЕРЕНЦИРОВАННОЕ ПОДКРЕПЛЕНИЕ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НЕСОВМЕСТИМОГО ПОВЕДЕНИЯ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001001" y="4258348"/>
            <a:ext cx="2952827" cy="1380955"/>
          </a:xfrm>
          <a:prstGeom prst="round2Diag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Поведение</a:t>
            </a:r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несовместимое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 проблемным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001001" y="2649180"/>
            <a:ext cx="2960914" cy="1320800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3D51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Проблемное поведение</a:t>
            </a:r>
            <a:endParaRPr lang="ru-RU" b="1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8177465" y="2591914"/>
            <a:ext cx="2286015" cy="132080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Приятные (желаемые)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оследствия</a:t>
            </a:r>
            <a:endParaRPr lang="ru-RU" b="1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8177465" y="4171716"/>
            <a:ext cx="2286015" cy="1320800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Приятные (желаемые)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оследствия</a:t>
            </a:r>
            <a:endParaRPr lang="ru-RU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6643603" y="4920747"/>
            <a:ext cx="1800200" cy="280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6676559" y="3295540"/>
            <a:ext cx="1800200" cy="280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Знак запрета 15"/>
          <p:cNvSpPr/>
          <p:nvPr/>
        </p:nvSpPr>
        <p:spPr>
          <a:xfrm>
            <a:off x="7151041" y="2898505"/>
            <a:ext cx="851237" cy="822150"/>
          </a:xfrm>
          <a:prstGeom prst="noSmoking">
            <a:avLst>
              <a:gd name="adj" fmla="val 1289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7626" y="614217"/>
            <a:ext cx="68384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 (Основной текст)"/>
              </a:rPr>
              <a:t>ДОПОЛНИТЕЛЬНЫЕ СТРАТЕГИИ</a:t>
            </a:r>
            <a:endParaRPr lang="ru-RU" sz="2000" b="1" i="0" dirty="0">
              <a:solidFill>
                <a:srgbClr val="002060"/>
              </a:solidFill>
              <a:effectLst/>
              <a:latin typeface="Calibri (Основной текст)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977942" y="4414885"/>
            <a:ext cx="2993922" cy="816875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Перенаправление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977942" y="2949853"/>
            <a:ext cx="2993922" cy="906850"/>
          </a:xfrm>
          <a:prstGeom prst="round2Diag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Изменение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822489" y="4393574"/>
            <a:ext cx="2993922" cy="816875"/>
          </a:xfrm>
          <a:prstGeom prst="round2DiagRect">
            <a:avLst/>
          </a:prstGeom>
          <a:solidFill>
            <a:schemeClr val="accent3">
              <a:lumMod val="50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Обратный отсчёт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822489" y="2994840"/>
            <a:ext cx="2993922" cy="816875"/>
          </a:xfrm>
          <a:prstGeom prst="round2DiagRect">
            <a:avLst/>
          </a:prstGeom>
          <a:solidFill>
            <a:schemeClr val="tx2">
              <a:lumMod val="75000"/>
            </a:schemeClr>
          </a:solidFill>
          <a:ln>
            <a:solidFill>
              <a:srgbClr val="3D514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Подсказки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4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 стрелкой 19"/>
          <p:cNvCxnSpPr/>
          <p:nvPr/>
        </p:nvCxnSpPr>
        <p:spPr>
          <a:xfrm flipV="1">
            <a:off x="6204946" y="2612541"/>
            <a:ext cx="1763127" cy="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653485"/>
            <a:ext cx="57350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/>
              <a:t>Подсказки</a:t>
            </a:r>
            <a:endParaRPr lang="ru-RU" sz="2400" b="1" dirty="0"/>
          </a:p>
        </p:txBody>
      </p:sp>
      <p:pic>
        <p:nvPicPr>
          <p:cNvPr id="7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3857626" y="2354571"/>
            <a:ext cx="2487566" cy="491964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Медиатор</a:t>
            </a:r>
            <a:endParaRPr lang="ru-RU" dirty="0"/>
          </a:p>
        </p:txBody>
      </p:sp>
      <p:pic>
        <p:nvPicPr>
          <p:cNvPr id="19" name="Рисунок 18" descr="1164236.jpg"/>
          <p:cNvPicPr>
            <a:picLocks noChangeAspect="1"/>
          </p:cNvPicPr>
          <p:nvPr/>
        </p:nvPicPr>
        <p:blipFill>
          <a:blip r:embed="rId3" cstate="print"/>
          <a:srcRect l="2885" t="12678" r="3607" b="11257"/>
          <a:stretch>
            <a:fillRect/>
          </a:stretch>
        </p:blipFill>
        <p:spPr>
          <a:xfrm>
            <a:off x="8246200" y="1736192"/>
            <a:ext cx="2271361" cy="1413932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V="1">
            <a:off x="6090875" y="3932535"/>
            <a:ext cx="1877198" cy="26302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3"/>
          <a:stretch/>
        </p:blipFill>
        <p:spPr>
          <a:xfrm>
            <a:off x="8246200" y="3397216"/>
            <a:ext cx="1346436" cy="12612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762" y="3270141"/>
            <a:ext cx="1405261" cy="1405261"/>
          </a:xfrm>
          <a:prstGeom prst="rect">
            <a:avLst/>
          </a:prstGeom>
        </p:spPr>
      </p:pic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3857626" y="3727181"/>
            <a:ext cx="2390422" cy="491183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7625" y="3762435"/>
            <a:ext cx="2406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Позиционная </a:t>
            </a:r>
            <a:endParaRPr lang="ru-RU" dirty="0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2987381" y="5047667"/>
            <a:ext cx="1822998" cy="1033820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987381" y="5239019"/>
            <a:ext cx="1822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Жестовая, указательная</a:t>
            </a:r>
            <a:endParaRPr lang="ru-RU" dirty="0"/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7400865" y="5279495"/>
            <a:ext cx="2217856" cy="545854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400865" y="5373819"/>
            <a:ext cx="2217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Моделирование</a:t>
            </a:r>
            <a:endParaRPr lang="ru-RU" dirty="0"/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5235614" y="5266169"/>
            <a:ext cx="1939709" cy="566067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35614" y="5373819"/>
            <a:ext cx="1939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Словесная</a:t>
            </a:r>
            <a:endParaRPr lang="ru-RU" dirty="0"/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9819355" y="5173983"/>
            <a:ext cx="2093403" cy="75043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9844263" y="5235319"/>
            <a:ext cx="20684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Физическая подсказка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88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155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(Основной текст)</vt:lpstr>
      <vt:lpstr>Calibri Light</vt:lpstr>
      <vt:lpstr>Roboto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Сергей</cp:lastModifiedBy>
  <cp:revision>39</cp:revision>
  <dcterms:created xsi:type="dcterms:W3CDTF">2020-11-08T08:00:03Z</dcterms:created>
  <dcterms:modified xsi:type="dcterms:W3CDTF">2020-11-14T15:08:05Z</dcterms:modified>
</cp:coreProperties>
</file>