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74" r:id="rId4"/>
    <p:sldId id="266" r:id="rId5"/>
    <p:sldId id="268" r:id="rId6"/>
    <p:sldId id="270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D7DA"/>
    <a:srgbClr val="CCFFFF"/>
    <a:srgbClr val="6F8BBE"/>
    <a:srgbClr val="BED6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>
                <a:solidFill>
                  <a:srgbClr val="002060"/>
                </a:solidFill>
              </a:rPr>
              <a:t>Степень</a:t>
            </a:r>
            <a:r>
              <a:rPr lang="ru-RU" b="1" baseline="0" dirty="0" smtClean="0">
                <a:solidFill>
                  <a:srgbClr val="002060"/>
                </a:solidFill>
              </a:rPr>
              <a:t> ограничения </a:t>
            </a:r>
            <a:r>
              <a:rPr lang="ru-RU" b="1" dirty="0" smtClean="0">
                <a:solidFill>
                  <a:srgbClr val="002060"/>
                </a:solidFill>
              </a:rPr>
              <a:t>жизнедеятельности</a:t>
            </a:r>
            <a:endParaRPr lang="ru-RU" b="1" dirty="0">
              <a:solidFill>
                <a:srgbClr val="002060"/>
              </a:solidFill>
            </a:endParaRPr>
          </a:p>
        </c:rich>
      </c:tx>
      <c:layout>
        <c:manualLayout>
          <c:xMode val="edge"/>
          <c:yMode val="edge"/>
          <c:x val="0.18432280481985205"/>
          <c:y val="2.042483112658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степень органичения жизнедеятельности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dPt>
            <c:idx val="0"/>
            <c:bubble3D val="0"/>
            <c:explosion val="5"/>
            <c:spPr>
              <a:solidFill>
                <a:schemeClr val="accent3">
                  <a:lumMod val="20000"/>
                  <a:lumOff val="8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7"/>
            <c:spPr>
              <a:solidFill>
                <a:schemeClr val="accent6">
                  <a:lumMod val="40000"/>
                  <a:lumOff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numRef>
              <c:f>Лист1!$A$2:$A$4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0.46300000000000002</c:v>
                </c:pt>
                <c:pt idx="1">
                  <c:v>0.36199999999999999</c:v>
                </c:pt>
                <c:pt idx="2">
                  <c:v>0.13100000000000001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rgbClr val="002060"/>
                </a:solidFill>
              </a:rPr>
              <a:t>Причина инвалидности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Причина инвалидности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3"/>
            <c:spPr>
              <a:solidFill>
                <a:schemeClr val="accent2">
                  <a:lumMod val="40000"/>
                  <a:lumOff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rgbClr val="CCFFFF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Лист1!$A$2:$A$4</c:f>
              <c:strCache>
                <c:ptCount val="3"/>
                <c:pt idx="0">
                  <c:v>Нарушение интеллекта</c:v>
                </c:pt>
                <c:pt idx="1">
                  <c:v>Расстройства психики</c:v>
                </c:pt>
                <c:pt idx="2">
                  <c:v>Другие причины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0.59399999999999997</c:v>
                </c:pt>
                <c:pt idx="1">
                  <c:v>0.219</c:v>
                </c:pt>
                <c:pt idx="2">
                  <c:v>0.187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21A697-A6A1-4B99-914F-DBD30259142D}" type="doc">
      <dgm:prSet loTypeId="urn:microsoft.com/office/officeart/2005/8/layout/pList2" loCatId="list" qsTypeId="urn:microsoft.com/office/officeart/2005/8/quickstyle/3d1" qsCatId="3D" csTypeId="urn:microsoft.com/office/officeart/2005/8/colors/accent1_2" csCatId="accent1" phldr="1"/>
      <dgm:spPr/>
    </dgm:pt>
    <dgm:pt modelId="{9B83A5C7-562B-416F-A37A-04456609C969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Регулярно, правильно, творчески применяют новые педагогические знания и </a:t>
          </a:r>
          <a:r>
            <a:rPr lang="ru-RU" b="1" dirty="0" smtClean="0">
              <a:solidFill>
                <a:srgbClr val="002060"/>
              </a:solidFill>
            </a:rPr>
            <a:t>специальные </a:t>
          </a:r>
          <a:r>
            <a:rPr lang="ru-RU" b="1" dirty="0" smtClean="0">
              <a:solidFill>
                <a:srgbClr val="002060"/>
              </a:solidFill>
            </a:rPr>
            <a:t>технологии</a:t>
          </a:r>
          <a:endParaRPr lang="ru-RU" b="1" dirty="0">
            <a:solidFill>
              <a:srgbClr val="002060"/>
            </a:solidFill>
          </a:endParaRPr>
        </a:p>
      </dgm:t>
    </dgm:pt>
    <dgm:pt modelId="{EBEAF4E2-7B59-48AD-A859-4BE2E7EA6E1B}" type="parTrans" cxnId="{1E794313-2435-46CE-B5D1-8490F1CEC462}">
      <dgm:prSet/>
      <dgm:spPr/>
      <dgm:t>
        <a:bodyPr/>
        <a:lstStyle/>
        <a:p>
          <a:endParaRPr lang="ru-RU"/>
        </a:p>
      </dgm:t>
    </dgm:pt>
    <dgm:pt modelId="{267B8C21-5E79-4CCC-B3E7-E5BF2A1383CF}" type="sibTrans" cxnId="{1E794313-2435-46CE-B5D1-8490F1CEC462}">
      <dgm:prSet/>
      <dgm:spPr/>
      <dgm:t>
        <a:bodyPr/>
        <a:lstStyle/>
        <a:p>
          <a:endParaRPr lang="ru-RU"/>
        </a:p>
      </dgm:t>
    </dgm:pt>
    <dgm:pt modelId="{C85B968D-F979-42B3-ADCC-BFE4328FF751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В ситуации сопровождения регулярно и правильно  используют специальные педагогические технологии</a:t>
          </a:r>
          <a:endParaRPr lang="ru-RU" b="1" dirty="0">
            <a:solidFill>
              <a:srgbClr val="002060"/>
            </a:solidFill>
          </a:endParaRPr>
        </a:p>
      </dgm:t>
    </dgm:pt>
    <dgm:pt modelId="{B9908DEF-4AE4-4A60-9E6A-8A3561301172}" type="parTrans" cxnId="{F08C8DB6-7F8D-4805-BC0A-5F3B5AF2AB60}">
      <dgm:prSet/>
      <dgm:spPr/>
      <dgm:t>
        <a:bodyPr/>
        <a:lstStyle/>
        <a:p>
          <a:endParaRPr lang="ru-RU"/>
        </a:p>
      </dgm:t>
    </dgm:pt>
    <dgm:pt modelId="{62290DA4-B65E-4369-91E2-BEF7BC750467}" type="sibTrans" cxnId="{F08C8DB6-7F8D-4805-BC0A-5F3B5AF2AB60}">
      <dgm:prSet/>
      <dgm:spPr/>
      <dgm:t>
        <a:bodyPr/>
        <a:lstStyle/>
        <a:p>
          <a:endParaRPr lang="ru-RU"/>
        </a:p>
      </dgm:t>
    </dgm:pt>
    <dgm:pt modelId="{04A8C46B-ED50-4FD3-BDA5-7B39F0345834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Частичная реализация специальных педагогических технологий,  рекомендаций специалистов</a:t>
          </a:r>
          <a:endParaRPr lang="ru-RU" b="1" dirty="0">
            <a:solidFill>
              <a:srgbClr val="002060"/>
            </a:solidFill>
          </a:endParaRPr>
        </a:p>
      </dgm:t>
    </dgm:pt>
    <dgm:pt modelId="{1D87D1DD-71BE-4E4F-8AAB-81ACC604318F}" type="parTrans" cxnId="{163B12B8-0E7C-47B4-A92C-68DB8C69997F}">
      <dgm:prSet/>
      <dgm:spPr/>
      <dgm:t>
        <a:bodyPr/>
        <a:lstStyle/>
        <a:p>
          <a:endParaRPr lang="ru-RU"/>
        </a:p>
      </dgm:t>
    </dgm:pt>
    <dgm:pt modelId="{AD542EB0-45C9-4725-961C-50FAD24422AA}" type="sibTrans" cxnId="{163B12B8-0E7C-47B4-A92C-68DB8C69997F}">
      <dgm:prSet/>
      <dgm:spPr/>
      <dgm:t>
        <a:bodyPr/>
        <a:lstStyle/>
        <a:p>
          <a:endParaRPr lang="ru-RU"/>
        </a:p>
      </dgm:t>
    </dgm:pt>
    <dgm:pt modelId="{B29AE7DC-AF78-4C3E-8818-2D1F6E3CADD7}" type="pres">
      <dgm:prSet presAssocID="{CD21A697-A6A1-4B99-914F-DBD30259142D}" presName="Name0" presStyleCnt="0">
        <dgm:presLayoutVars>
          <dgm:dir/>
          <dgm:resizeHandles val="exact"/>
        </dgm:presLayoutVars>
      </dgm:prSet>
      <dgm:spPr/>
    </dgm:pt>
    <dgm:pt modelId="{27F2F933-F99C-413C-B508-12D044C76813}" type="pres">
      <dgm:prSet presAssocID="{CD21A697-A6A1-4B99-914F-DBD30259142D}" presName="bkgdShp" presStyleLbl="alignAccFollowNode1" presStyleIdx="0" presStyleCnt="1"/>
      <dgm:spPr/>
    </dgm:pt>
    <dgm:pt modelId="{2B18B2AF-3B67-4452-8560-D732AB3F8D16}" type="pres">
      <dgm:prSet presAssocID="{CD21A697-A6A1-4B99-914F-DBD30259142D}" presName="linComp" presStyleCnt="0"/>
      <dgm:spPr/>
    </dgm:pt>
    <dgm:pt modelId="{E8183C41-BF4D-48BD-9A9B-5BEEC2F0A961}" type="pres">
      <dgm:prSet presAssocID="{9B83A5C7-562B-416F-A37A-04456609C969}" presName="compNode" presStyleCnt="0"/>
      <dgm:spPr/>
    </dgm:pt>
    <dgm:pt modelId="{8C8C5006-855E-4CA7-8AAF-AFC916E76229}" type="pres">
      <dgm:prSet presAssocID="{9B83A5C7-562B-416F-A37A-04456609C96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687A88-4C9C-47FA-ABC4-D5968CB4C246}" type="pres">
      <dgm:prSet presAssocID="{9B83A5C7-562B-416F-A37A-04456609C969}" presName="invisiNode" presStyleLbl="node1" presStyleIdx="0" presStyleCnt="3"/>
      <dgm:spPr/>
    </dgm:pt>
    <dgm:pt modelId="{330C328A-B48C-4D88-8BA3-15BD85924645}" type="pres">
      <dgm:prSet presAssocID="{9B83A5C7-562B-416F-A37A-04456609C969}" presName="imagNode" presStyleLbl="fgImgPlace1" presStyleIdx="0" presStyleCnt="3"/>
      <dgm:spPr/>
    </dgm:pt>
    <dgm:pt modelId="{31D978C4-CF63-4C35-B82D-1826542B81BF}" type="pres">
      <dgm:prSet presAssocID="{267B8C21-5E79-4CCC-B3E7-E5BF2A1383C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0EFC91B-4A96-46C6-892D-F8623AD552F6}" type="pres">
      <dgm:prSet presAssocID="{C85B968D-F979-42B3-ADCC-BFE4328FF751}" presName="compNode" presStyleCnt="0"/>
      <dgm:spPr/>
    </dgm:pt>
    <dgm:pt modelId="{1764A433-EDB1-4C22-8D2B-C0C61DC93320}" type="pres">
      <dgm:prSet presAssocID="{C85B968D-F979-42B3-ADCC-BFE4328FF75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A78690-51BA-4E68-A9E9-025EB5009480}" type="pres">
      <dgm:prSet presAssocID="{C85B968D-F979-42B3-ADCC-BFE4328FF751}" presName="invisiNode" presStyleLbl="node1" presStyleIdx="1" presStyleCnt="3"/>
      <dgm:spPr/>
    </dgm:pt>
    <dgm:pt modelId="{F00B5026-775E-4D7B-BF3E-CBD790208387}" type="pres">
      <dgm:prSet presAssocID="{C85B968D-F979-42B3-ADCC-BFE4328FF751}" presName="imagNode" presStyleLbl="fgImgPlace1" presStyleIdx="1" presStyleCnt="3"/>
      <dgm:spPr/>
    </dgm:pt>
    <dgm:pt modelId="{2FCD1F4D-D955-4EE7-81CE-FF3D2FA208C2}" type="pres">
      <dgm:prSet presAssocID="{62290DA4-B65E-4369-91E2-BEF7BC75046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A04AF52-92D6-4A30-85D5-D2EE24964EA1}" type="pres">
      <dgm:prSet presAssocID="{04A8C46B-ED50-4FD3-BDA5-7B39F0345834}" presName="compNode" presStyleCnt="0"/>
      <dgm:spPr/>
    </dgm:pt>
    <dgm:pt modelId="{E3D2BD3D-C491-40D8-9F9D-4A40D8EAC4EE}" type="pres">
      <dgm:prSet presAssocID="{04A8C46B-ED50-4FD3-BDA5-7B39F034583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02BAD1-B5B3-4128-848F-5590B0A6D55B}" type="pres">
      <dgm:prSet presAssocID="{04A8C46B-ED50-4FD3-BDA5-7B39F0345834}" presName="invisiNode" presStyleLbl="node1" presStyleIdx="2" presStyleCnt="3"/>
      <dgm:spPr/>
    </dgm:pt>
    <dgm:pt modelId="{65E2E64B-0326-431B-8C17-878340F5F015}" type="pres">
      <dgm:prSet presAssocID="{04A8C46B-ED50-4FD3-BDA5-7B39F0345834}" presName="imagNode" presStyleLbl="fgImgPlace1" presStyleIdx="2" presStyleCnt="3"/>
      <dgm:spPr/>
    </dgm:pt>
  </dgm:ptLst>
  <dgm:cxnLst>
    <dgm:cxn modelId="{1E794313-2435-46CE-B5D1-8490F1CEC462}" srcId="{CD21A697-A6A1-4B99-914F-DBD30259142D}" destId="{9B83A5C7-562B-416F-A37A-04456609C969}" srcOrd="0" destOrd="0" parTransId="{EBEAF4E2-7B59-48AD-A859-4BE2E7EA6E1B}" sibTransId="{267B8C21-5E79-4CCC-B3E7-E5BF2A1383CF}"/>
    <dgm:cxn modelId="{F08C8DB6-7F8D-4805-BC0A-5F3B5AF2AB60}" srcId="{CD21A697-A6A1-4B99-914F-DBD30259142D}" destId="{C85B968D-F979-42B3-ADCC-BFE4328FF751}" srcOrd="1" destOrd="0" parTransId="{B9908DEF-4AE4-4A60-9E6A-8A3561301172}" sibTransId="{62290DA4-B65E-4369-91E2-BEF7BC750467}"/>
    <dgm:cxn modelId="{23919B12-6DD6-4180-A3A7-FDB83CC994ED}" type="presOf" srcId="{C85B968D-F979-42B3-ADCC-BFE4328FF751}" destId="{1764A433-EDB1-4C22-8D2B-C0C61DC93320}" srcOrd="0" destOrd="0" presId="urn:microsoft.com/office/officeart/2005/8/layout/pList2"/>
    <dgm:cxn modelId="{1ABC5CA4-31BF-4D4E-8C90-751E92547F77}" type="presOf" srcId="{04A8C46B-ED50-4FD3-BDA5-7B39F0345834}" destId="{E3D2BD3D-C491-40D8-9F9D-4A40D8EAC4EE}" srcOrd="0" destOrd="0" presId="urn:microsoft.com/office/officeart/2005/8/layout/pList2"/>
    <dgm:cxn modelId="{E6E1B7CC-ABD9-4018-9716-C3DC726BD38E}" type="presOf" srcId="{62290DA4-B65E-4369-91E2-BEF7BC750467}" destId="{2FCD1F4D-D955-4EE7-81CE-FF3D2FA208C2}" srcOrd="0" destOrd="0" presId="urn:microsoft.com/office/officeart/2005/8/layout/pList2"/>
    <dgm:cxn modelId="{332B6C27-7FFA-4CC1-A052-61DDDD58FE25}" type="presOf" srcId="{9B83A5C7-562B-416F-A37A-04456609C969}" destId="{8C8C5006-855E-4CA7-8AAF-AFC916E76229}" srcOrd="0" destOrd="0" presId="urn:microsoft.com/office/officeart/2005/8/layout/pList2"/>
    <dgm:cxn modelId="{8A35326F-C423-4586-8A6E-324790D6E2F1}" type="presOf" srcId="{267B8C21-5E79-4CCC-B3E7-E5BF2A1383CF}" destId="{31D978C4-CF63-4C35-B82D-1826542B81BF}" srcOrd="0" destOrd="0" presId="urn:microsoft.com/office/officeart/2005/8/layout/pList2"/>
    <dgm:cxn modelId="{0FEDEADD-CEC4-4F63-A552-628C00C6515B}" type="presOf" srcId="{CD21A697-A6A1-4B99-914F-DBD30259142D}" destId="{B29AE7DC-AF78-4C3E-8818-2D1F6E3CADD7}" srcOrd="0" destOrd="0" presId="urn:microsoft.com/office/officeart/2005/8/layout/pList2"/>
    <dgm:cxn modelId="{163B12B8-0E7C-47B4-A92C-68DB8C69997F}" srcId="{CD21A697-A6A1-4B99-914F-DBD30259142D}" destId="{04A8C46B-ED50-4FD3-BDA5-7B39F0345834}" srcOrd="2" destOrd="0" parTransId="{1D87D1DD-71BE-4E4F-8AAB-81ACC604318F}" sibTransId="{AD542EB0-45C9-4725-961C-50FAD24422AA}"/>
    <dgm:cxn modelId="{808B4053-7DB7-4C1E-8A35-FCB0164AD420}" type="presParOf" srcId="{B29AE7DC-AF78-4C3E-8818-2D1F6E3CADD7}" destId="{27F2F933-F99C-413C-B508-12D044C76813}" srcOrd="0" destOrd="0" presId="urn:microsoft.com/office/officeart/2005/8/layout/pList2"/>
    <dgm:cxn modelId="{53F2FBE4-2879-4FF6-9C53-AA8BFAC5CAFA}" type="presParOf" srcId="{B29AE7DC-AF78-4C3E-8818-2D1F6E3CADD7}" destId="{2B18B2AF-3B67-4452-8560-D732AB3F8D16}" srcOrd="1" destOrd="0" presId="urn:microsoft.com/office/officeart/2005/8/layout/pList2"/>
    <dgm:cxn modelId="{2F883D4C-668B-4CD2-B673-37D5475DC1C3}" type="presParOf" srcId="{2B18B2AF-3B67-4452-8560-D732AB3F8D16}" destId="{E8183C41-BF4D-48BD-9A9B-5BEEC2F0A961}" srcOrd="0" destOrd="0" presId="urn:microsoft.com/office/officeart/2005/8/layout/pList2"/>
    <dgm:cxn modelId="{ECC7B68C-C300-426C-AEE5-F6A2D2282EE4}" type="presParOf" srcId="{E8183C41-BF4D-48BD-9A9B-5BEEC2F0A961}" destId="{8C8C5006-855E-4CA7-8AAF-AFC916E76229}" srcOrd="0" destOrd="0" presId="urn:microsoft.com/office/officeart/2005/8/layout/pList2"/>
    <dgm:cxn modelId="{6BE8C770-F0E4-4C2A-A89C-C34B50FBB8EA}" type="presParOf" srcId="{E8183C41-BF4D-48BD-9A9B-5BEEC2F0A961}" destId="{34687A88-4C9C-47FA-ABC4-D5968CB4C246}" srcOrd="1" destOrd="0" presId="urn:microsoft.com/office/officeart/2005/8/layout/pList2"/>
    <dgm:cxn modelId="{F4C006EE-54DC-437D-AE0D-61AAE69EA761}" type="presParOf" srcId="{E8183C41-BF4D-48BD-9A9B-5BEEC2F0A961}" destId="{330C328A-B48C-4D88-8BA3-15BD85924645}" srcOrd="2" destOrd="0" presId="urn:microsoft.com/office/officeart/2005/8/layout/pList2"/>
    <dgm:cxn modelId="{4B95BAFB-D4AC-4501-AB5A-9D64D780F2C0}" type="presParOf" srcId="{2B18B2AF-3B67-4452-8560-D732AB3F8D16}" destId="{31D978C4-CF63-4C35-B82D-1826542B81BF}" srcOrd="1" destOrd="0" presId="urn:microsoft.com/office/officeart/2005/8/layout/pList2"/>
    <dgm:cxn modelId="{AFE3DDF3-CCDF-4792-86DA-AD97D97ADECC}" type="presParOf" srcId="{2B18B2AF-3B67-4452-8560-D732AB3F8D16}" destId="{90EFC91B-4A96-46C6-892D-F8623AD552F6}" srcOrd="2" destOrd="0" presId="urn:microsoft.com/office/officeart/2005/8/layout/pList2"/>
    <dgm:cxn modelId="{7A32697D-4145-44BF-B346-09F5433D761D}" type="presParOf" srcId="{90EFC91B-4A96-46C6-892D-F8623AD552F6}" destId="{1764A433-EDB1-4C22-8D2B-C0C61DC93320}" srcOrd="0" destOrd="0" presId="urn:microsoft.com/office/officeart/2005/8/layout/pList2"/>
    <dgm:cxn modelId="{28E6E93B-8231-4D4C-B877-AB8981F62A4F}" type="presParOf" srcId="{90EFC91B-4A96-46C6-892D-F8623AD552F6}" destId="{4BA78690-51BA-4E68-A9E9-025EB5009480}" srcOrd="1" destOrd="0" presId="urn:microsoft.com/office/officeart/2005/8/layout/pList2"/>
    <dgm:cxn modelId="{E5B4A9C9-202B-4287-8BDD-ED14853992D9}" type="presParOf" srcId="{90EFC91B-4A96-46C6-892D-F8623AD552F6}" destId="{F00B5026-775E-4D7B-BF3E-CBD790208387}" srcOrd="2" destOrd="0" presId="urn:microsoft.com/office/officeart/2005/8/layout/pList2"/>
    <dgm:cxn modelId="{FD21FA18-9923-447F-AD8A-121ED7091151}" type="presParOf" srcId="{2B18B2AF-3B67-4452-8560-D732AB3F8D16}" destId="{2FCD1F4D-D955-4EE7-81CE-FF3D2FA208C2}" srcOrd="3" destOrd="0" presId="urn:microsoft.com/office/officeart/2005/8/layout/pList2"/>
    <dgm:cxn modelId="{61FA1F79-0DA2-48ED-9DBB-0B9CB2063EE1}" type="presParOf" srcId="{2B18B2AF-3B67-4452-8560-D732AB3F8D16}" destId="{6A04AF52-92D6-4A30-85D5-D2EE24964EA1}" srcOrd="4" destOrd="0" presId="urn:microsoft.com/office/officeart/2005/8/layout/pList2"/>
    <dgm:cxn modelId="{454C1DED-B20E-40F0-9B15-469636567651}" type="presParOf" srcId="{6A04AF52-92D6-4A30-85D5-D2EE24964EA1}" destId="{E3D2BD3D-C491-40D8-9F9D-4A40D8EAC4EE}" srcOrd="0" destOrd="0" presId="urn:microsoft.com/office/officeart/2005/8/layout/pList2"/>
    <dgm:cxn modelId="{62938A81-236E-4CCC-A39D-A28E6A35EB81}" type="presParOf" srcId="{6A04AF52-92D6-4A30-85D5-D2EE24964EA1}" destId="{1B02BAD1-B5B3-4128-848F-5590B0A6D55B}" srcOrd="1" destOrd="0" presId="urn:microsoft.com/office/officeart/2005/8/layout/pList2"/>
    <dgm:cxn modelId="{4BD8FCA6-5CFC-4640-8987-0526ADB94085}" type="presParOf" srcId="{6A04AF52-92D6-4A30-85D5-D2EE24964EA1}" destId="{65E2E64B-0326-431B-8C17-878340F5F015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F2F933-F99C-413C-B508-12D044C76813}">
      <dsp:nvSpPr>
        <dsp:cNvPr id="0" name=""/>
        <dsp:cNvSpPr/>
      </dsp:nvSpPr>
      <dsp:spPr>
        <a:xfrm>
          <a:off x="0" y="0"/>
          <a:ext cx="7281672" cy="227351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30C328A-B48C-4D88-8BA3-15BD85924645}">
      <dsp:nvSpPr>
        <dsp:cNvPr id="0" name=""/>
        <dsp:cNvSpPr/>
      </dsp:nvSpPr>
      <dsp:spPr>
        <a:xfrm>
          <a:off x="218450" y="303135"/>
          <a:ext cx="2138991" cy="16672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C8C5006-855E-4CA7-8AAF-AFC916E76229}">
      <dsp:nvSpPr>
        <dsp:cNvPr id="0" name=""/>
        <dsp:cNvSpPr/>
      </dsp:nvSpPr>
      <dsp:spPr>
        <a:xfrm rot="10800000">
          <a:off x="218450" y="2273512"/>
          <a:ext cx="2138991" cy="277873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002060"/>
              </a:solidFill>
            </a:rPr>
            <a:t>Регулярно, правильно, творчески применяют новые педагогические знания и </a:t>
          </a:r>
          <a:r>
            <a:rPr lang="ru-RU" sz="1900" b="1" kern="1200" dirty="0" smtClean="0">
              <a:solidFill>
                <a:srgbClr val="002060"/>
              </a:solidFill>
            </a:rPr>
            <a:t>специальные </a:t>
          </a:r>
          <a:r>
            <a:rPr lang="ru-RU" sz="1900" b="1" kern="1200" dirty="0" smtClean="0">
              <a:solidFill>
                <a:srgbClr val="002060"/>
              </a:solidFill>
            </a:rPr>
            <a:t>технологии</a:t>
          </a:r>
          <a:endParaRPr lang="ru-RU" sz="1900" b="1" kern="1200" dirty="0">
            <a:solidFill>
              <a:srgbClr val="002060"/>
            </a:solidFill>
          </a:endParaRPr>
        </a:p>
      </dsp:txBody>
      <dsp:txXfrm rot="10800000">
        <a:off x="284231" y="2273512"/>
        <a:ext cx="2007429" cy="2712957"/>
      </dsp:txXfrm>
    </dsp:sp>
    <dsp:sp modelId="{F00B5026-775E-4D7B-BF3E-CBD790208387}">
      <dsp:nvSpPr>
        <dsp:cNvPr id="0" name=""/>
        <dsp:cNvSpPr/>
      </dsp:nvSpPr>
      <dsp:spPr>
        <a:xfrm>
          <a:off x="2571340" y="303135"/>
          <a:ext cx="2138991" cy="16672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764A433-EDB1-4C22-8D2B-C0C61DC93320}">
      <dsp:nvSpPr>
        <dsp:cNvPr id="0" name=""/>
        <dsp:cNvSpPr/>
      </dsp:nvSpPr>
      <dsp:spPr>
        <a:xfrm rot="10800000">
          <a:off x="2571340" y="2273512"/>
          <a:ext cx="2138991" cy="277873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002060"/>
              </a:solidFill>
            </a:rPr>
            <a:t>В ситуации сопровождения регулярно и правильно  используют специальные педагогические технологии</a:t>
          </a:r>
          <a:endParaRPr lang="ru-RU" sz="1900" b="1" kern="1200" dirty="0">
            <a:solidFill>
              <a:srgbClr val="002060"/>
            </a:solidFill>
          </a:endParaRPr>
        </a:p>
      </dsp:txBody>
      <dsp:txXfrm rot="10800000">
        <a:off x="2637121" y="2273512"/>
        <a:ext cx="2007429" cy="2712957"/>
      </dsp:txXfrm>
    </dsp:sp>
    <dsp:sp modelId="{65E2E64B-0326-431B-8C17-878340F5F015}">
      <dsp:nvSpPr>
        <dsp:cNvPr id="0" name=""/>
        <dsp:cNvSpPr/>
      </dsp:nvSpPr>
      <dsp:spPr>
        <a:xfrm>
          <a:off x="4924230" y="303135"/>
          <a:ext cx="2138991" cy="16672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3D2BD3D-C491-40D8-9F9D-4A40D8EAC4EE}">
      <dsp:nvSpPr>
        <dsp:cNvPr id="0" name=""/>
        <dsp:cNvSpPr/>
      </dsp:nvSpPr>
      <dsp:spPr>
        <a:xfrm rot="10800000">
          <a:off x="4924230" y="2273512"/>
          <a:ext cx="2138991" cy="277873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002060"/>
              </a:solidFill>
            </a:rPr>
            <a:t>Частичная реализация специальных педагогических технологий,  рекомендаций специалистов</a:t>
          </a:r>
          <a:endParaRPr lang="ru-RU" sz="1900" b="1" kern="1200" dirty="0">
            <a:solidFill>
              <a:srgbClr val="002060"/>
            </a:solidFill>
          </a:endParaRPr>
        </a:p>
      </dsp:txBody>
      <dsp:txXfrm rot="10800000">
        <a:off x="4990011" y="2273512"/>
        <a:ext cx="2007429" cy="27129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0.31096</cdr:x>
      <cdr:y>0.1934</cdr:y>
    </cdr:from>
    <cdr:to>
      <cdr:x>0.5</cdr:x>
      <cdr:y>0.33255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04188" y="749808"/>
          <a:ext cx="914400" cy="5394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21,9%</a:t>
          </a:r>
          <a:endParaRPr lang="ru-RU" sz="2000" dirty="0"/>
        </a:p>
      </cdr:txBody>
    </cdr:sp>
  </cdr:relSizeAnchor>
  <cdr:relSizeAnchor xmlns:cdr="http://schemas.openxmlformats.org/drawingml/2006/chartDrawing">
    <cdr:from>
      <cdr:x>0.18525</cdr:x>
      <cdr:y>0.35567</cdr:y>
    </cdr:from>
    <cdr:to>
      <cdr:x>0.33648</cdr:x>
      <cdr:y>0.48538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96109" y="1378958"/>
          <a:ext cx="731526" cy="5028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18%</a:t>
          </a:r>
          <a:endParaRPr lang="ru-RU" sz="20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036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455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93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894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115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217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945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658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206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141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92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400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VI </a:t>
            </a:r>
            <a:r>
              <a:rPr lang="ru-RU" sz="2000" b="1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ВСЕРОССИЙСКИЙ СЪЕЗД РАБОТНИКОВ ДОШКОЛЬНОГО ОБРАЗОВАНИЯ</a:t>
            </a:r>
            <a:endParaRPr lang="ru-RU" sz="20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220207" y="460330"/>
            <a:ext cx="2299816" cy="449112"/>
            <a:chOff x="267174" y="188640"/>
            <a:chExt cx="2299816" cy="449112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174" y="188640"/>
              <a:ext cx="369735" cy="430060"/>
            </a:xfrm>
            <a:prstGeom prst="rect">
              <a:avLst/>
            </a:prstGeom>
          </p:spPr>
        </p:pic>
        <p:sp>
          <p:nvSpPr>
            <p:cNvPr id="15" name="Title 1"/>
            <p:cNvSpPr txBox="1">
              <a:spLocks/>
            </p:cNvSpPr>
            <p:nvPr/>
          </p:nvSpPr>
          <p:spPr bwMode="auto">
            <a:xfrm>
              <a:off x="589905" y="315818"/>
              <a:ext cx="1977085" cy="321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64" tIns="49736" rIns="99464" bIns="49736"/>
            <a:lstStyle>
              <a:lvl1pPr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200">
                  <a:solidFill>
                    <a:schemeClr val="tx2"/>
                  </a:solidFill>
                  <a:latin typeface="Open Sans Light" pitchFamily="34" charset="0"/>
                  <a:ea typeface="MS PGothic" pitchFamily="34" charset="-128"/>
                  <a:cs typeface="Open Sans Light" pitchFamily="34" charset="0"/>
                </a:defRPr>
              </a:lvl1pPr>
              <a:lvl2pPr marL="742950" indent="-28575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2pPr>
              <a:lvl3pPr marL="11430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3pPr>
              <a:lvl4pPr marL="16002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4pPr>
              <a:lvl5pPr marL="20574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5pPr>
              <a:lvl6pPr marL="25146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6pPr>
              <a:lvl7pPr marL="29718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7pPr>
              <a:lvl8pPr marL="34290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8pPr>
              <a:lvl9pPr marL="38862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9pPr>
            </a:lstStyle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МИНИСТЕРСТВО ПРОСВЕЩЕНИЯ </a:t>
              </a:r>
            </a:p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РОССИЙСКОЙ ФЕДЕРАЦИИ</a:t>
              </a:r>
            </a:p>
          </p:txBody>
        </p:sp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97226" y="1390240"/>
            <a:ext cx="9290558" cy="190566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+mn-lt"/>
              </a:rPr>
              <a:t>Преемственность организации и содержания дошкольного образования детей с ОВЗ (ранний и младший дошкольный возраст)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816098" y="5724144"/>
            <a:ext cx="8760786" cy="85013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Лазуренко Светлана Борисовна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ФГБНУ «ИКП РАО»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http://sch11.goruno-dubna.ru/wp-content/uploads/2019/10/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07" t="34796" r="60028" b="18599"/>
          <a:stretch/>
        </p:blipFill>
        <p:spPr bwMode="auto">
          <a:xfrm>
            <a:off x="4425697" y="3186177"/>
            <a:ext cx="4315968" cy="242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96551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985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+mn-lt"/>
              </a:rPr>
              <a:t>Структура детской инвалидности 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4703019"/>
              </p:ext>
            </p:extLst>
          </p:nvPr>
        </p:nvGraphicFramePr>
        <p:xfrm>
          <a:off x="152400" y="1728216"/>
          <a:ext cx="6705600" cy="3730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644944221"/>
              </p:ext>
            </p:extLst>
          </p:nvPr>
        </p:nvGraphicFramePr>
        <p:xfrm>
          <a:off x="6638544" y="1728216"/>
          <a:ext cx="4837176" cy="3877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866376" y="3107174"/>
            <a:ext cx="821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59,4%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948083" y="3291840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46,3%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339238" y="3088886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36,3%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688336" y="2510028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13,1%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4199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2517"/>
            <a:ext cx="10515600" cy="11527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Динамические изменения в результатах </a:t>
            </a:r>
            <a:br>
              <a:rPr lang="ru-RU" sz="4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психолого-педагогического обследования </a:t>
            </a:r>
            <a:endParaRPr lang="ru-RU" sz="4000" b="1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8052160"/>
              </p:ext>
            </p:extLst>
          </p:nvPr>
        </p:nvGraphicFramePr>
        <p:xfrm>
          <a:off x="531876" y="1225296"/>
          <a:ext cx="11128248" cy="533600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6940296"/>
                <a:gridCol w="2112264"/>
                <a:gridCol w="2075688"/>
              </a:tblGrid>
              <a:tr h="822960"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Результаты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</a:rPr>
                        <a:t> психолого-педагогического обследования 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Ранний возраст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Младший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дошкольный возраст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55270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Нормативное развитие 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27%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21%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55270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Задержанное развитие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38%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42%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5270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Нарушение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</a:rPr>
                        <a:t> познавательного развития 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35%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37%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552701"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Другие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</a:rPr>
                        <a:t> показатели психического развития 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  <a:tr h="55270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Речевые нарушения различного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</a:rPr>
                        <a:t> характера и степени тяжести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65%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85%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5270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Снижение слуха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2%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1,8%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55270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Снижение зрения 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8%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13%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5270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Тяжелые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</a:rPr>
                        <a:t> множественные нарушения развития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3%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3,5%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0672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118237"/>
            <a:ext cx="10515600" cy="69557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Преемственность содержания</a:t>
            </a:r>
            <a:endParaRPr lang="ru-RU" sz="4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2152" y="801624"/>
            <a:ext cx="2295144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Актуальный уровень и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особые потребности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15584" y="810768"/>
            <a:ext cx="2225040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Этиология и степень ограничения жизнедеятельности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5167884" y="1820291"/>
            <a:ext cx="1295400" cy="57912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988552" y="2417699"/>
            <a:ext cx="2615184" cy="151860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</a:rPr>
              <a:t>Тяжелые множественные нарушения развития </a:t>
            </a:r>
            <a:r>
              <a:rPr lang="ru-RU" b="1" dirty="0" smtClean="0">
                <a:solidFill>
                  <a:srgbClr val="002060"/>
                </a:solidFill>
              </a:rPr>
              <a:t>со сложной структурой особых потребностей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99048" y="2403760"/>
            <a:ext cx="2715768" cy="151860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</a:rPr>
              <a:t>Нарушение интеллекта </a:t>
            </a:r>
            <a:r>
              <a:rPr lang="ru-RU" b="1" dirty="0" smtClean="0">
                <a:solidFill>
                  <a:srgbClr val="002060"/>
                </a:solidFill>
              </a:rPr>
              <a:t>с сочетанием отклонений развития и особых потребностей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300984" y="2415254"/>
            <a:ext cx="2624328" cy="14857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</a:rPr>
              <a:t>Задержанный</a:t>
            </a:r>
            <a:r>
              <a:rPr lang="ru-RU" b="1" dirty="0" smtClean="0">
                <a:solidFill>
                  <a:srgbClr val="002060"/>
                </a:solidFill>
              </a:rPr>
              <a:t> с отклонениями развития и особыми потребностями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2920" y="2434191"/>
            <a:ext cx="2624328" cy="14857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</a:rPr>
              <a:t>Нормативный</a:t>
            </a:r>
            <a:r>
              <a:rPr lang="ru-RU" b="1" dirty="0" smtClean="0">
                <a:solidFill>
                  <a:srgbClr val="002060"/>
                </a:solidFill>
              </a:rPr>
              <a:t> с легко устранимыми отклонениями и особыми потребностями 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3232" y="4096512"/>
            <a:ext cx="2414016" cy="243230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Содержание образовательной программы </a:t>
            </a:r>
            <a:r>
              <a:rPr lang="ru-RU" b="1" u="sng" dirty="0" smtClean="0">
                <a:solidFill>
                  <a:srgbClr val="002060"/>
                </a:solidFill>
              </a:rPr>
              <a:t>возраста</a:t>
            </a:r>
            <a:r>
              <a:rPr lang="ru-RU" b="1" dirty="0" smtClean="0">
                <a:solidFill>
                  <a:srgbClr val="002060"/>
                </a:solidFill>
              </a:rPr>
              <a:t>, коррекционная помощь логопед/психолог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49924" y="4114800"/>
            <a:ext cx="2414016" cy="244144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 АООП </a:t>
            </a:r>
            <a:r>
              <a:rPr lang="ru-RU" b="1" dirty="0" smtClean="0">
                <a:solidFill>
                  <a:srgbClr val="002060"/>
                </a:solidFill>
              </a:rPr>
              <a:t>по ведущему психологическому отклонению, содержание </a:t>
            </a:r>
            <a:r>
              <a:rPr lang="ru-RU" b="1" u="sng" dirty="0" smtClean="0">
                <a:solidFill>
                  <a:srgbClr val="002060"/>
                </a:solidFill>
              </a:rPr>
              <a:t>раннего возраста</a:t>
            </a:r>
            <a:r>
              <a:rPr lang="ru-RU" b="1" dirty="0" smtClean="0">
                <a:solidFill>
                  <a:srgbClr val="002060"/>
                </a:solidFill>
              </a:rPr>
              <a:t>, комплексная коррекционная помощь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089136" y="4163568"/>
            <a:ext cx="2414016" cy="239268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ПРАООП по ведущему психологическому отклонению, </a:t>
            </a:r>
            <a:r>
              <a:rPr lang="ru-RU" b="1" dirty="0" smtClean="0">
                <a:solidFill>
                  <a:srgbClr val="002060"/>
                </a:solidFill>
              </a:rPr>
              <a:t>содержание </a:t>
            </a:r>
            <a:r>
              <a:rPr lang="ru-RU" b="1" u="sng" dirty="0" smtClean="0">
                <a:solidFill>
                  <a:srgbClr val="002060"/>
                </a:solidFill>
              </a:rPr>
              <a:t>младенческого/</a:t>
            </a:r>
          </a:p>
          <a:p>
            <a:pPr algn="ctr"/>
            <a:r>
              <a:rPr lang="ru-RU" b="1" u="sng" dirty="0" smtClean="0">
                <a:solidFill>
                  <a:srgbClr val="002060"/>
                </a:solidFill>
              </a:rPr>
              <a:t>раннего </a:t>
            </a:r>
            <a:r>
              <a:rPr lang="ru-RU" b="1" u="sng" dirty="0">
                <a:solidFill>
                  <a:srgbClr val="002060"/>
                </a:solidFill>
              </a:rPr>
              <a:t>возраста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smtClean="0">
                <a:solidFill>
                  <a:srgbClr val="002060"/>
                </a:solidFill>
              </a:rPr>
              <a:t>ИПР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410712" y="4142232"/>
            <a:ext cx="2414016" cy="238658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 АООП </a:t>
            </a:r>
            <a:r>
              <a:rPr lang="ru-RU" b="1" u="sng" dirty="0" smtClean="0">
                <a:solidFill>
                  <a:srgbClr val="002060"/>
                </a:solidFill>
              </a:rPr>
              <a:t>возраста</a:t>
            </a:r>
            <a:r>
              <a:rPr lang="ru-RU" b="1" dirty="0" smtClean="0">
                <a:solidFill>
                  <a:srgbClr val="002060"/>
                </a:solidFill>
              </a:rPr>
              <a:t> по ведущему психологическому  отклонению, коррекционная помощь логопед/психолог/дефектолог/АФК 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8" name="Двойная стрелка влево/вправо 27"/>
          <p:cNvSpPr/>
          <p:nvPr/>
        </p:nvSpPr>
        <p:spPr>
          <a:xfrm>
            <a:off x="2572892" y="3959415"/>
            <a:ext cx="6900292" cy="168816"/>
          </a:xfrm>
          <a:prstGeom prst="leftRightArrow">
            <a:avLst/>
          </a:prstGeom>
          <a:solidFill>
            <a:srgbClr val="FBD7DA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20-30% сенсорные нарушения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58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95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Работа с родителями </a:t>
            </a:r>
            <a:endParaRPr lang="ru-RU" sz="4000" b="1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2125405"/>
              </p:ext>
            </p:extLst>
          </p:nvPr>
        </p:nvGraphicFramePr>
        <p:xfrm>
          <a:off x="232934" y="1276242"/>
          <a:ext cx="7281672" cy="5052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776161" y="1250180"/>
            <a:ext cx="4083283" cy="50783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rgbClr val="002060"/>
                </a:solidFill>
              </a:rPr>
              <a:t>Обучение эффективным методам эмоционально-развивающего  общения</a:t>
            </a:r>
          </a:p>
          <a:p>
            <a:pPr marL="285750" indent="-285750" algn="just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rgbClr val="002060"/>
                </a:solidFill>
              </a:rPr>
              <a:t>Просвещение в вопросах организации </a:t>
            </a:r>
            <a:r>
              <a:rPr lang="ru-RU" b="1" dirty="0">
                <a:solidFill>
                  <a:srgbClr val="002060"/>
                </a:solidFill>
              </a:rPr>
              <a:t>развивающей среды, </a:t>
            </a:r>
            <a:r>
              <a:rPr lang="ru-RU" b="1" dirty="0" smtClean="0">
                <a:solidFill>
                  <a:srgbClr val="002060"/>
                </a:solidFill>
              </a:rPr>
              <a:t>выбора </a:t>
            </a:r>
            <a:r>
              <a:rPr lang="ru-RU" b="1" dirty="0">
                <a:solidFill>
                  <a:srgbClr val="002060"/>
                </a:solidFill>
              </a:rPr>
              <a:t>игровых </a:t>
            </a:r>
            <a:r>
              <a:rPr lang="ru-RU" b="1" dirty="0" smtClean="0">
                <a:solidFill>
                  <a:srgbClr val="002060"/>
                </a:solidFill>
              </a:rPr>
              <a:t>пособий</a:t>
            </a:r>
          </a:p>
          <a:p>
            <a:pPr marL="285750" indent="-285750" algn="just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rgbClr val="002060"/>
                </a:solidFill>
              </a:rPr>
              <a:t>Рекомендации по формированию социальных норм и правил </a:t>
            </a:r>
            <a:r>
              <a:rPr lang="ru-RU" b="1" dirty="0" err="1" smtClean="0">
                <a:solidFill>
                  <a:srgbClr val="002060"/>
                </a:solidFill>
              </a:rPr>
              <a:t>здоровьесберегающего</a:t>
            </a:r>
            <a:r>
              <a:rPr lang="ru-RU" b="1" dirty="0" smtClean="0">
                <a:solidFill>
                  <a:srgbClr val="002060"/>
                </a:solidFill>
              </a:rPr>
              <a:t> поведения, привычки к  соблюдению режима </a:t>
            </a:r>
            <a:r>
              <a:rPr lang="ru-RU" b="1" dirty="0">
                <a:solidFill>
                  <a:srgbClr val="002060"/>
                </a:solidFill>
              </a:rPr>
              <a:t>дня (сна, бодрствования, питания и развивающих </a:t>
            </a:r>
            <a:r>
              <a:rPr lang="ru-RU" b="1" dirty="0" smtClean="0">
                <a:solidFill>
                  <a:srgbClr val="002060"/>
                </a:solidFill>
              </a:rPr>
              <a:t>занятий)</a:t>
            </a:r>
          </a:p>
          <a:p>
            <a:pPr marL="285750" indent="-285750" algn="just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rgbClr val="002060"/>
                </a:solidFill>
              </a:rPr>
              <a:t>Помощь </a:t>
            </a:r>
            <a:r>
              <a:rPr lang="ru-RU" b="1" dirty="0">
                <a:solidFill>
                  <a:srgbClr val="002060"/>
                </a:solidFill>
              </a:rPr>
              <a:t>в </a:t>
            </a:r>
            <a:r>
              <a:rPr lang="ru-RU" b="1" dirty="0" smtClean="0">
                <a:solidFill>
                  <a:srgbClr val="002060"/>
                </a:solidFill>
              </a:rPr>
              <a:t>определении дополнительных форм образования и организации досуга</a:t>
            </a:r>
          </a:p>
          <a:p>
            <a:pPr marL="285750" indent="-285750" algn="just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rgbClr val="002060"/>
                </a:solidFill>
              </a:rPr>
              <a:t>Обучение оценке </a:t>
            </a:r>
            <a:r>
              <a:rPr lang="ru-RU" b="1" dirty="0">
                <a:solidFill>
                  <a:srgbClr val="002060"/>
                </a:solidFill>
              </a:rPr>
              <a:t>собственных воспитательных </a:t>
            </a:r>
            <a:r>
              <a:rPr lang="ru-RU" b="1" dirty="0" smtClean="0">
                <a:solidFill>
                  <a:srgbClr val="002060"/>
                </a:solidFill>
              </a:rPr>
              <a:t>действий и результатов </a:t>
            </a:r>
            <a:r>
              <a:rPr lang="ru-RU" b="1" dirty="0" smtClean="0">
                <a:solidFill>
                  <a:srgbClr val="002060"/>
                </a:solidFill>
              </a:rPr>
              <a:t>обучения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8216" y="1810512"/>
            <a:ext cx="17986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Достаточная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педагогическая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компетентность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74453" y="1728216"/>
            <a:ext cx="17986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Средняя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педагогическая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компетентность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75307" y="1728216"/>
            <a:ext cx="17986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Низкая </a:t>
            </a:r>
          </a:p>
          <a:p>
            <a:pPr algn="ctr"/>
            <a:r>
              <a:rPr lang="ru-RU" b="1" dirty="0" smtClean="0"/>
              <a:t>педагогическая </a:t>
            </a:r>
          </a:p>
          <a:p>
            <a:pPr algn="ctr"/>
            <a:r>
              <a:rPr lang="ru-RU" b="1" dirty="0" smtClean="0"/>
              <a:t>компетентность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16956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2517"/>
            <a:ext cx="10515600" cy="814451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Выводы</a:t>
            </a:r>
            <a:endParaRPr lang="ru-RU" sz="4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360" y="749808"/>
            <a:ext cx="11027664" cy="5916168"/>
          </a:xfrm>
        </p:spPr>
        <p:txBody>
          <a:bodyPr>
            <a:normAutofit fontScale="85000" lnSpcReduction="20000"/>
          </a:bodyPr>
          <a:lstStyle/>
          <a:p>
            <a:pPr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</a:rPr>
              <a:t> Увеличение доли детей с нарушением интеллекта и психическими расстройствами.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Более 50% дошкольников с ОВЗ имеют сочетанные нарушения  функционирования  органов и систем организма.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altLang="ru-RU" b="1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altLang="ru-RU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Комплексный </a:t>
            </a:r>
            <a:r>
              <a:rPr lang="ru-RU" altLang="ru-RU" b="1" dirty="0">
                <a:solidFill>
                  <a:srgbClr val="002060"/>
                </a:solidFill>
                <a:cs typeface="Calibri" panose="020F0502020204030204" pitchFamily="34" charset="0"/>
              </a:rPr>
              <a:t>подход к анализу медико-психолого-педагогической информации позволяет точно определить </a:t>
            </a:r>
            <a:r>
              <a:rPr lang="ru-RU" altLang="ru-RU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вариант ПР АООП ДО, содержание  и коррекционные технологии обучения.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altLang="ru-RU" b="1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altLang="ru-RU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Направляющие </a:t>
            </a:r>
            <a:r>
              <a:rPr lang="ru-RU" altLang="ru-RU" b="1" dirty="0">
                <a:solidFill>
                  <a:srgbClr val="002060"/>
                </a:solidFill>
                <a:cs typeface="Calibri" panose="020F0502020204030204" pitchFamily="34" charset="0"/>
              </a:rPr>
              <a:t>документы ПМПК должны включать в себя рекомендованный ребенку вариант обучения, форму его реализации, число и </a:t>
            </a:r>
            <a:r>
              <a:rPr lang="ru-RU" altLang="ru-RU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профиль </a:t>
            </a:r>
            <a:r>
              <a:rPr lang="ru-RU" altLang="ru-RU" b="1" dirty="0">
                <a:solidFill>
                  <a:srgbClr val="002060"/>
                </a:solidFill>
                <a:cs typeface="Calibri" panose="020F0502020204030204" pitchFamily="34" charset="0"/>
              </a:rPr>
              <a:t>специалистов, техническое оснащение </a:t>
            </a:r>
            <a:r>
              <a:rPr lang="ru-RU" altLang="ru-RU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образовательного </a:t>
            </a:r>
            <a:r>
              <a:rPr lang="ru-RU" altLang="ru-RU" b="1" dirty="0">
                <a:solidFill>
                  <a:srgbClr val="002060"/>
                </a:solidFill>
                <a:cs typeface="Calibri" panose="020F0502020204030204" pitchFamily="34" charset="0"/>
              </a:rPr>
              <a:t>процесса, виды и объем необходимой </a:t>
            </a:r>
            <a:r>
              <a:rPr lang="ru-RU" altLang="ru-RU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коррекционно-педагогической, психологической </a:t>
            </a:r>
            <a:r>
              <a:rPr lang="ru-RU" altLang="ru-RU" b="1" dirty="0">
                <a:solidFill>
                  <a:srgbClr val="002060"/>
                </a:solidFill>
                <a:cs typeface="Calibri" panose="020F0502020204030204" pitchFamily="34" charset="0"/>
              </a:rPr>
              <a:t>и социальной </a:t>
            </a:r>
            <a:r>
              <a:rPr lang="ru-RU" altLang="ru-RU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помощи. 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</a:rPr>
              <a:t> Образовательный </a:t>
            </a:r>
            <a:r>
              <a:rPr lang="ru-RU" b="1" dirty="0">
                <a:solidFill>
                  <a:srgbClr val="002060"/>
                </a:solidFill>
              </a:rPr>
              <a:t>процесс должен учитывать и создавать условия для реализации </a:t>
            </a:r>
            <a:r>
              <a:rPr lang="ru-RU" b="1" dirty="0" smtClean="0">
                <a:solidFill>
                  <a:srgbClr val="002060"/>
                </a:solidFill>
              </a:rPr>
              <a:t>рекомендаций ИПРА.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</a:rPr>
              <a:t> Дифференцированный подход в педагогическом просвещении родителей способствует оптимизации социальной ситуации развития, постоянству направленного эмоционально-развивающего воздействия.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altLang="ru-RU" b="1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altLang="ru-RU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Следует разработать критерии надлежащего исполнения родительских обязанностей, в том числе </a:t>
            </a:r>
            <a:r>
              <a:rPr lang="ru-RU" altLang="ru-RU" b="1" dirty="0">
                <a:solidFill>
                  <a:srgbClr val="002060"/>
                </a:solidFill>
                <a:cs typeface="Calibri" panose="020F0502020204030204" pitchFamily="34" charset="0"/>
              </a:rPr>
              <a:t>медико-психолого-педагогических </a:t>
            </a:r>
            <a:r>
              <a:rPr lang="ru-RU" altLang="ru-RU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рекомендаций.</a:t>
            </a:r>
            <a:endParaRPr lang="ru-RU" altLang="ru-RU" b="1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637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VI </a:t>
            </a:r>
            <a:r>
              <a:rPr lang="ru-RU" sz="2000" b="1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ВСЕРОССИЙСКИЙ СЪЕЗД РАБОТНИКОВ ДОШКОЛЬНОГО ОБРАЗОВАНИЯ</a:t>
            </a:r>
            <a:endParaRPr lang="ru-RU" sz="20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281458" y="417240"/>
            <a:ext cx="2299816" cy="449112"/>
            <a:chOff x="267174" y="188640"/>
            <a:chExt cx="2299816" cy="449112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174" y="188640"/>
              <a:ext cx="369735" cy="430060"/>
            </a:xfrm>
            <a:prstGeom prst="rect">
              <a:avLst/>
            </a:prstGeom>
          </p:spPr>
        </p:pic>
        <p:sp>
          <p:nvSpPr>
            <p:cNvPr id="15" name="Title 1"/>
            <p:cNvSpPr txBox="1">
              <a:spLocks/>
            </p:cNvSpPr>
            <p:nvPr/>
          </p:nvSpPr>
          <p:spPr bwMode="auto">
            <a:xfrm>
              <a:off x="589905" y="315818"/>
              <a:ext cx="1977085" cy="321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64" tIns="49736" rIns="99464" bIns="49736"/>
            <a:lstStyle>
              <a:lvl1pPr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200">
                  <a:solidFill>
                    <a:schemeClr val="tx2"/>
                  </a:solidFill>
                  <a:latin typeface="Open Sans Light" pitchFamily="34" charset="0"/>
                  <a:ea typeface="MS PGothic" pitchFamily="34" charset="-128"/>
                  <a:cs typeface="Open Sans Light" pitchFamily="34" charset="0"/>
                </a:defRPr>
              </a:lvl1pPr>
              <a:lvl2pPr marL="742950" indent="-28575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2pPr>
              <a:lvl3pPr marL="11430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3pPr>
              <a:lvl4pPr marL="16002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4pPr>
              <a:lvl5pPr marL="20574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5pPr>
              <a:lvl6pPr marL="25146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6pPr>
              <a:lvl7pPr marL="29718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7pPr>
              <a:lvl8pPr marL="34290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8pPr>
              <a:lvl9pPr marL="38862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9pPr>
            </a:lstStyle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МИНИСТЕРСТВО ПРОСВЕЩЕНИЯ </a:t>
              </a:r>
            </a:p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РОССИЙСКОЙ ФЕДЕРАЦИИ</a:t>
              </a:r>
            </a:p>
          </p:txBody>
        </p:sp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97226" y="1390240"/>
            <a:ext cx="9290558" cy="190566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+mn-lt"/>
              </a:rPr>
              <a:t>Преемственность организации и содержания дошкольного образования детей с ОВЗ (ранний и младший дошкольный возраст)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816098" y="5724144"/>
            <a:ext cx="8760786" cy="85013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Лазуренко Светлана Борисовна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ФГБНУ «ИКП РАО»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http://sch11.goruno-dubna.ru/wp-content/uploads/2019/10/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07" t="34796" r="60028" b="18599"/>
          <a:stretch/>
        </p:blipFill>
        <p:spPr bwMode="auto">
          <a:xfrm>
            <a:off x="4425697" y="3186177"/>
            <a:ext cx="4315968" cy="242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29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1222</TotalTime>
  <Words>481</Words>
  <Application>Microsoft Office PowerPoint</Application>
  <PresentationFormat>Широкоэкранный</PresentationFormat>
  <Paragraphs>89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Roboto</vt:lpstr>
      <vt:lpstr>Verdana</vt:lpstr>
      <vt:lpstr>Wingdings</vt:lpstr>
      <vt:lpstr>Тема Office</vt:lpstr>
      <vt:lpstr>Преемственность организации и содержания дошкольного образования детей с ОВЗ (ранний и младший дошкольный возраст)</vt:lpstr>
      <vt:lpstr>Структура детской инвалидности </vt:lpstr>
      <vt:lpstr>Динамические изменения в результатах  психолого-педагогического обследования </vt:lpstr>
      <vt:lpstr>Преемственность содержания</vt:lpstr>
      <vt:lpstr>Работа с родителями </vt:lpstr>
      <vt:lpstr>Выводы</vt:lpstr>
      <vt:lpstr>Преемственность организации и содержания дошкольного образования детей с ОВЗ (ранний и младший дошкольный возраст)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Суханова</dc:creator>
  <cp:lastModifiedBy>User</cp:lastModifiedBy>
  <cp:revision>54</cp:revision>
  <dcterms:created xsi:type="dcterms:W3CDTF">2020-11-08T08:00:03Z</dcterms:created>
  <dcterms:modified xsi:type="dcterms:W3CDTF">2020-11-14T16:26:49Z</dcterms:modified>
</cp:coreProperties>
</file>