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1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2" r:id="rId13"/>
    <p:sldId id="271" r:id="rId14"/>
    <p:sldId id="273" r:id="rId15"/>
    <p:sldId id="274" r:id="rId16"/>
    <p:sldId id="275" r:id="rId17"/>
    <p:sldId id="276" r:id="rId18"/>
    <p:sldId id="277" r:id="rId19"/>
    <p:sldId id="278" r:id="rId20"/>
    <p:sldId id="279" r:id="rId21"/>
  </p:sldIdLst>
  <p:sldSz cx="12192000" cy="6858000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6F8BBE"/>
    <a:srgbClr val="BED6F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5341" autoAdjust="0"/>
  </p:normalViewPr>
  <p:slideViewPr>
    <p:cSldViewPr snapToGrid="0">
      <p:cViewPr varScale="1">
        <p:scale>
          <a:sx n="80" d="100"/>
          <a:sy n="80" d="100"/>
        </p:scale>
        <p:origin x="-84" y="-7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48C49F-2585-42FB-938D-B2BFD916FB41}" type="datetimeFigureOut">
              <a:rPr lang="ru-RU"/>
              <a:pPr>
                <a:defRPr/>
              </a:pPr>
              <a:t>13.11.2020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705E2D-5F84-40B9-B020-053CB630C4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16B017-BD46-4054-B41B-C1C1F0AB9752}" type="datetimeFigureOut">
              <a:rPr lang="ru-RU"/>
              <a:pPr>
                <a:defRPr/>
              </a:pPr>
              <a:t>13.11.2020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B00B3E-8618-4ED5-9A5F-0B09F3E3C8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C56268-7613-4C9F-A437-DC38C772C06E}" type="datetimeFigureOut">
              <a:rPr lang="ru-RU"/>
              <a:pPr>
                <a:defRPr/>
              </a:pPr>
              <a:t>13.11.2020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7BFA65-09CB-4CF1-9FE9-BA2487DA2F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E60EC2-0427-4D24-89B1-17FDFF595B5E}" type="datetimeFigureOut">
              <a:rPr lang="ru-RU"/>
              <a:pPr>
                <a:defRPr/>
              </a:pPr>
              <a:t>13.11.2020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E852CE-34DD-4DC2-8591-4AB9676DF7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ABB2A2-0E20-4087-AF20-888A23CF19EC}" type="datetimeFigureOut">
              <a:rPr lang="ru-RU"/>
              <a:pPr>
                <a:defRPr/>
              </a:pPr>
              <a:t>13.11.2020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A137BB-0DF8-4F2D-BE3D-E6C2CB147E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407E25-98F1-4E23-8D6D-028BB58B1A36}" type="datetimeFigureOut">
              <a:rPr lang="ru-RU"/>
              <a:pPr>
                <a:defRPr/>
              </a:pPr>
              <a:t>13.11.2020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209A50-B0FC-40CD-8025-B1F5D8D098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38D30D-4297-4851-84B7-4451D1FC6E54}" type="datetimeFigureOut">
              <a:rPr lang="ru-RU"/>
              <a:pPr>
                <a:defRPr/>
              </a:pPr>
              <a:t>13.11.2020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0AD35C-B4C4-46C8-A3B6-3D09AECCCA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EE7AD9-CB22-4E71-A6A5-039C1FA580E6}" type="datetimeFigureOut">
              <a:rPr lang="ru-RU"/>
              <a:pPr>
                <a:defRPr/>
              </a:pPr>
              <a:t>13.11.2020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32C636-87EA-48FA-AC93-7371ADFDFF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CD4393-5EAB-4A59-BED7-F730E11B9194}" type="datetimeFigureOut">
              <a:rPr lang="ru-RU"/>
              <a:pPr>
                <a:defRPr/>
              </a:pPr>
              <a:t>13.11.2020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F96BB5-4C9E-4480-9401-73759E6CD1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EB9F9E-F867-49DE-B56B-46ECF884F1B6}" type="datetimeFigureOut">
              <a:rPr lang="ru-RU"/>
              <a:pPr>
                <a:defRPr/>
              </a:pPr>
              <a:t>13.11.2020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0C39A3-990C-4775-970F-C1072141F5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5AE4CF-862D-4001-82B5-9AAE1B0DE99F}" type="datetimeFigureOut">
              <a:rPr lang="ru-RU"/>
              <a:pPr>
                <a:defRPr/>
              </a:pPr>
              <a:t>13.11.2020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54F4F8-D8E1-4B69-939C-280660E10B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55FE75C-AD90-48D0-9D59-0FEE18CF9FCC}" type="datetimeFigureOut">
              <a:rPr lang="ru-RU"/>
              <a:pPr>
                <a:defRPr/>
              </a:pPr>
              <a:t>13.11.2020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F40624F-0949-4B0E-A9AE-5CF86D820F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3.bin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10"/>
          <p:cNvSpPr txBox="1">
            <a:spLocks noChangeArrowheads="1"/>
          </p:cNvSpPr>
          <p:nvPr/>
        </p:nvSpPr>
        <p:spPr bwMode="auto">
          <a:xfrm>
            <a:off x="3857625" y="460375"/>
            <a:ext cx="57356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b="1">
                <a:solidFill>
                  <a:srgbClr val="002060"/>
                </a:solidFill>
                <a:latin typeface="Calibri" pitchFamily="34" charset="0"/>
              </a:rPr>
              <a:t>VI </a:t>
            </a:r>
            <a:r>
              <a:rPr lang="ru-RU" sz="2000" b="1">
                <a:solidFill>
                  <a:srgbClr val="002060"/>
                </a:solidFill>
                <a:latin typeface="Calibri" pitchFamily="34" charset="0"/>
              </a:rPr>
              <a:t>ВСЕРОССИЙСКИЙ СЪЕЗД РАБОТНИКОВ ДОШКОЛЬНОГО ОБРАЗОВАНИЯ</a:t>
            </a:r>
          </a:p>
        </p:txBody>
      </p:sp>
      <p:pic>
        <p:nvPicPr>
          <p:cNvPr id="13315" name="Picture 2" descr="В Москве открылся V Всероссийский съезд работников дошкольного образования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58400" y="169863"/>
            <a:ext cx="2049463" cy="128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3316" name="Группа 12"/>
          <p:cNvGrpSpPr>
            <a:grpSpLocks/>
          </p:cNvGrpSpPr>
          <p:nvPr/>
        </p:nvGrpSpPr>
        <p:grpSpPr bwMode="auto">
          <a:xfrm>
            <a:off x="280988" y="417513"/>
            <a:ext cx="2300287" cy="449262"/>
            <a:chOff x="267174" y="188640"/>
            <a:chExt cx="2299816" cy="449112"/>
          </a:xfrm>
        </p:grpSpPr>
        <p:pic>
          <p:nvPicPr>
            <p:cNvPr id="13319" name="Рисунок 13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67174" y="188640"/>
              <a:ext cx="369735" cy="4300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" name="Title 1"/>
            <p:cNvSpPr txBox="1">
              <a:spLocks/>
            </p:cNvSpPr>
            <p:nvPr/>
          </p:nvSpPr>
          <p:spPr bwMode="auto">
            <a:xfrm>
              <a:off x="589370" y="315598"/>
              <a:ext cx="1977620" cy="322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 lIns="99464" tIns="49736" rIns="99464" bIns="49736"/>
            <a:lstStyle>
              <a:lvl1pPr algn="ctr" eaLnBrk="0" hangingPunct="0">
                <a:lnSpc>
                  <a:spcPct val="130000"/>
                </a:lnSpc>
                <a:spcBef>
                  <a:spcPct val="20000"/>
                </a:spcBef>
                <a:buFont typeface="Arial" charset="0"/>
                <a:defRPr sz="1200">
                  <a:solidFill>
                    <a:schemeClr val="tx2"/>
                  </a:solidFill>
                  <a:latin typeface="Open Sans Light" pitchFamily="34" charset="0"/>
                  <a:ea typeface="MS PGothic" pitchFamily="34" charset="-128"/>
                  <a:cs typeface="Open Sans Light" pitchFamily="34" charset="0"/>
                </a:defRPr>
              </a:lvl1pPr>
              <a:lvl2pPr marL="742950" indent="-285750" algn="ctr" eaLnBrk="0" hangingPunct="0">
                <a:lnSpc>
                  <a:spcPct val="130000"/>
                </a:lnSpc>
                <a:spcBef>
                  <a:spcPct val="20000"/>
                </a:spcBef>
                <a:buFont typeface="Arial" charset="0"/>
                <a:defRPr sz="1500">
                  <a:solidFill>
                    <a:schemeClr val="tx2"/>
                  </a:solidFill>
                  <a:latin typeface="Open Sans" pitchFamily="34" charset="0"/>
                  <a:ea typeface="MS PGothic" pitchFamily="34" charset="-128"/>
                  <a:cs typeface="Open Sans" pitchFamily="34" charset="0"/>
                </a:defRPr>
              </a:lvl2pPr>
              <a:lvl3pPr marL="1143000" indent="-228600" algn="ctr" eaLnBrk="0" hangingPunct="0">
                <a:lnSpc>
                  <a:spcPct val="130000"/>
                </a:lnSpc>
                <a:spcBef>
                  <a:spcPct val="20000"/>
                </a:spcBef>
                <a:buFont typeface="Arial" charset="0"/>
                <a:defRPr sz="1500">
                  <a:solidFill>
                    <a:schemeClr val="tx2"/>
                  </a:solidFill>
                  <a:latin typeface="Open Sans" pitchFamily="34" charset="0"/>
                  <a:ea typeface="MS PGothic" pitchFamily="34" charset="-128"/>
                  <a:cs typeface="Open Sans" pitchFamily="34" charset="0"/>
                </a:defRPr>
              </a:lvl3pPr>
              <a:lvl4pPr marL="1600200" indent="-228600" algn="ctr" eaLnBrk="0" hangingPunct="0">
                <a:lnSpc>
                  <a:spcPct val="130000"/>
                </a:lnSpc>
                <a:spcBef>
                  <a:spcPct val="20000"/>
                </a:spcBef>
                <a:buFont typeface="Arial" charset="0"/>
                <a:defRPr sz="1500">
                  <a:solidFill>
                    <a:schemeClr val="tx2"/>
                  </a:solidFill>
                  <a:latin typeface="Open Sans" pitchFamily="34" charset="0"/>
                  <a:ea typeface="MS PGothic" pitchFamily="34" charset="-128"/>
                  <a:cs typeface="Open Sans" pitchFamily="34" charset="0"/>
                </a:defRPr>
              </a:lvl4pPr>
              <a:lvl5pPr marL="2057400" indent="-228600" algn="ctr" eaLnBrk="0" hangingPunct="0">
                <a:lnSpc>
                  <a:spcPct val="130000"/>
                </a:lnSpc>
                <a:spcBef>
                  <a:spcPct val="20000"/>
                </a:spcBef>
                <a:buFont typeface="Arial" charset="0"/>
                <a:defRPr sz="1500">
                  <a:solidFill>
                    <a:schemeClr val="tx2"/>
                  </a:solidFill>
                  <a:latin typeface="Open Sans" pitchFamily="34" charset="0"/>
                  <a:ea typeface="MS PGothic" pitchFamily="34" charset="-128"/>
                  <a:cs typeface="Open Sans" pitchFamily="34" charset="0"/>
                </a:defRPr>
              </a:lvl5pPr>
              <a:lvl6pPr marL="2514600" indent="-228600" algn="ctr" defTabSz="517525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charset="0"/>
                <a:defRPr sz="1500">
                  <a:solidFill>
                    <a:schemeClr val="tx2"/>
                  </a:solidFill>
                  <a:latin typeface="Open Sans" pitchFamily="34" charset="0"/>
                  <a:ea typeface="MS PGothic" pitchFamily="34" charset="-128"/>
                  <a:cs typeface="Open Sans" pitchFamily="34" charset="0"/>
                </a:defRPr>
              </a:lvl6pPr>
              <a:lvl7pPr marL="2971800" indent="-228600" algn="ctr" defTabSz="517525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charset="0"/>
                <a:defRPr sz="1500">
                  <a:solidFill>
                    <a:schemeClr val="tx2"/>
                  </a:solidFill>
                  <a:latin typeface="Open Sans" pitchFamily="34" charset="0"/>
                  <a:ea typeface="MS PGothic" pitchFamily="34" charset="-128"/>
                  <a:cs typeface="Open Sans" pitchFamily="34" charset="0"/>
                </a:defRPr>
              </a:lvl7pPr>
              <a:lvl8pPr marL="3429000" indent="-228600" algn="ctr" defTabSz="517525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charset="0"/>
                <a:defRPr sz="1500">
                  <a:solidFill>
                    <a:schemeClr val="tx2"/>
                  </a:solidFill>
                  <a:latin typeface="Open Sans" pitchFamily="34" charset="0"/>
                  <a:ea typeface="MS PGothic" pitchFamily="34" charset="-128"/>
                  <a:cs typeface="Open Sans" pitchFamily="34" charset="0"/>
                </a:defRPr>
              </a:lvl8pPr>
              <a:lvl9pPr marL="3886200" indent="-228600" algn="ctr" defTabSz="517525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charset="0"/>
                <a:defRPr sz="1500">
                  <a:solidFill>
                    <a:schemeClr val="tx2"/>
                  </a:solidFill>
                  <a:latin typeface="Open Sans" pitchFamily="34" charset="0"/>
                  <a:ea typeface="MS PGothic" pitchFamily="34" charset="-128"/>
                  <a:cs typeface="Open Sans" pitchFamily="34" charset="0"/>
                </a:defRPr>
              </a:lvl9pPr>
            </a:lstStyle>
            <a:p>
              <a:pPr algn="l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  <a:defRPr/>
              </a:pPr>
              <a:r>
                <a:rPr lang="ru-RU" altLang="ru-RU" sz="800" b="1" dirty="0">
                  <a:solidFill>
                    <a:prstClr val="white"/>
                  </a:solidFill>
                  <a:latin typeface="+mn-lt"/>
                  <a:ea typeface="Roboto" pitchFamily="2" charset="0"/>
                  <a:cs typeface="Roboto" panose="020B0604020202020204" charset="0"/>
                </a:rPr>
                <a:t>МИНИСТЕРСТВО ПРОСВЕЩЕНИЯ </a:t>
              </a:r>
            </a:p>
            <a:p>
              <a:pPr algn="l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  <a:defRPr/>
              </a:pPr>
              <a:r>
                <a:rPr lang="ru-RU" altLang="ru-RU" sz="800" b="1" dirty="0">
                  <a:solidFill>
                    <a:prstClr val="white"/>
                  </a:solidFill>
                  <a:latin typeface="+mn-lt"/>
                  <a:ea typeface="Roboto" pitchFamily="2" charset="0"/>
                  <a:cs typeface="Roboto" panose="020B0604020202020204" charset="0"/>
                </a:rPr>
                <a:t>РОССИЙСКОЙ ФЕДЕРАЦИИ</a:t>
              </a:r>
            </a:p>
          </p:txBody>
        </p:sp>
      </p:grpSp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2678113" y="1201738"/>
            <a:ext cx="8556625" cy="250825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800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Ресурсный центр по организации инклюзивного образования в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ДОО</a:t>
            </a:r>
            <a:endParaRPr lang="ru-RU" dirty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945688" cy="2197100"/>
          </a:xfrm>
        </p:spPr>
        <p:txBody>
          <a:bodyPr>
            <a:normAutofit/>
          </a:bodyPr>
          <a:lstStyle/>
          <a:p>
            <a:pPr algn="r">
              <a:lnSpc>
                <a:spcPct val="80000"/>
              </a:lnSpc>
            </a:pPr>
            <a:endParaRPr lang="ru-RU" sz="2200" smtClean="0"/>
          </a:p>
          <a:p>
            <a:pPr algn="r">
              <a:lnSpc>
                <a:spcPct val="80000"/>
              </a:lnSpc>
            </a:pPr>
            <a:endParaRPr lang="ru-RU" sz="2200" smtClean="0"/>
          </a:p>
          <a:p>
            <a:pPr algn="r">
              <a:lnSpc>
                <a:spcPct val="80000"/>
              </a:lnSpc>
            </a:pPr>
            <a:endParaRPr lang="ru-RU" sz="2200" smtClean="0"/>
          </a:p>
          <a:p>
            <a:pPr algn="r">
              <a:lnSpc>
                <a:spcPct val="80000"/>
              </a:lnSpc>
            </a:pPr>
            <a:r>
              <a:rPr lang="ru-RU" sz="2200" b="1" smtClean="0">
                <a:solidFill>
                  <a:srgbClr val="333F50"/>
                </a:solidFill>
              </a:rPr>
              <a:t>Астафьева Ирина Игоревна</a:t>
            </a:r>
          </a:p>
          <a:p>
            <a:pPr algn="r">
              <a:lnSpc>
                <a:spcPct val="80000"/>
              </a:lnSpc>
            </a:pPr>
            <a:r>
              <a:rPr lang="ru-RU" sz="1500" smtClean="0">
                <a:solidFill>
                  <a:srgbClr val="333F50"/>
                </a:solidFill>
              </a:rPr>
              <a:t>заведующий муниципального бюджетного дошкольного образовательного учреждения </a:t>
            </a:r>
          </a:p>
          <a:p>
            <a:pPr algn="r">
              <a:lnSpc>
                <a:spcPct val="80000"/>
              </a:lnSpc>
            </a:pPr>
            <a:r>
              <a:rPr lang="ru-RU" sz="1500" smtClean="0">
                <a:solidFill>
                  <a:srgbClr val="333F50"/>
                </a:solidFill>
              </a:rPr>
              <a:t>детского сада комбинированного вида № 15 «Дружная семейка» г. Белгорода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Box 3"/>
          <p:cNvSpPr txBox="1">
            <a:spLocks noChangeArrowheads="1"/>
          </p:cNvSpPr>
          <p:nvPr/>
        </p:nvSpPr>
        <p:spPr bwMode="auto">
          <a:xfrm>
            <a:off x="3857625" y="460375"/>
            <a:ext cx="5735638" cy="4619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400" b="1">
              <a:solidFill>
                <a:srgbClr val="002060"/>
              </a:solidFill>
              <a:latin typeface="Calibri" pitchFamily="34" charset="0"/>
            </a:endParaRPr>
          </a:p>
        </p:txBody>
      </p:sp>
      <p:pic>
        <p:nvPicPr>
          <p:cNvPr id="22530" name="Picture 2" descr="В Москве открылся V Всероссийский съезд работников дошкольного образовани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58400" y="169863"/>
            <a:ext cx="2049463" cy="128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smtClean="0">
                <a:solidFill>
                  <a:srgbClr val="333F50"/>
                </a:solidFill>
                <a:latin typeface="Calibri" pitchFamily="34" charset="0"/>
                <a:cs typeface="Times New Roman" pitchFamily="18" charset="0"/>
              </a:rPr>
              <a:t>ПРОДУКТИВНОСТЬ РЕАЛИЗАЦИИ ИННОВАЦИОННОГО ПРОЕКТА (ПРОГРАММЫ)</a:t>
            </a:r>
            <a:endParaRPr lang="ru-RU" sz="3200" smtClean="0">
              <a:solidFill>
                <a:srgbClr val="333F50"/>
              </a:solidFill>
              <a:latin typeface="Calibri" pitchFamily="34" charset="0"/>
            </a:endParaRPr>
          </a:p>
        </p:txBody>
      </p:sp>
      <p:pic>
        <p:nvPicPr>
          <p:cNvPr id="14" name="Picture 4" descr="C:\Users\1\Desktop\апрарарп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3774" y="1537067"/>
            <a:ext cx="2715905" cy="39941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5" name="Picture 3" descr="C:\МЕТОДИЧЕСКАЯ РАБОТА\03-08 Документы (положения, отчеты, протоколы) об участии в конкурсах и их проведение\2017-2018 учебный год\юный эрудит\грамота Шехованов Илья 00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65282" y="3637325"/>
            <a:ext cx="2193321" cy="304212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6" name="Picture 6" descr="C:\Users\1\Desktop\ььььь.jpe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70653" y="1721508"/>
            <a:ext cx="1654087" cy="237625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7" name="Picture 7" descr="C:\Users\1\Desktop\арара.jpe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82670" y="1706296"/>
            <a:ext cx="2941364" cy="167366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8" name="Picture 2" descr="C:\Users\1\Desktop\Астафьева И.И.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817579" y="4200319"/>
            <a:ext cx="3275544" cy="231763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9" name="Picture 5" descr="C:\Users\1\Desktop\ууууу.jpe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179771" y="1534374"/>
            <a:ext cx="3470609" cy="481426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Box 3"/>
          <p:cNvSpPr txBox="1">
            <a:spLocks noChangeArrowheads="1"/>
          </p:cNvSpPr>
          <p:nvPr/>
        </p:nvSpPr>
        <p:spPr bwMode="auto">
          <a:xfrm>
            <a:off x="3857625" y="460375"/>
            <a:ext cx="5735638" cy="4619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400" b="1">
              <a:solidFill>
                <a:srgbClr val="002060"/>
              </a:solidFill>
              <a:latin typeface="Calibri" pitchFamily="34" charset="0"/>
            </a:endParaRPr>
          </a:p>
        </p:txBody>
      </p:sp>
      <p:pic>
        <p:nvPicPr>
          <p:cNvPr id="23554" name="Picture 2" descr="В Москве открылся V Всероссийский съезд работников дошкольного образовани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58400" y="169863"/>
            <a:ext cx="2049463" cy="128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smtClean="0">
                <a:solidFill>
                  <a:srgbClr val="333F50"/>
                </a:solidFill>
                <a:latin typeface="Calibri" pitchFamily="34" charset="0"/>
                <a:cs typeface="Times New Roman" pitchFamily="18" charset="0"/>
              </a:rPr>
              <a:t>ПРОДУКТИВНОСТЬ РЕАЛИЗАЦИИ ИННОВАЦИОННОГО ПРОЕКТА (ПРОГРАММЫ)</a:t>
            </a:r>
            <a:endParaRPr lang="ru-RU" sz="3200" smtClean="0">
              <a:solidFill>
                <a:srgbClr val="333F50"/>
              </a:solidFill>
              <a:latin typeface="Calibri" pitchFamily="34" charset="0"/>
            </a:endParaRPr>
          </a:p>
        </p:txBody>
      </p:sp>
      <p:graphicFrame>
        <p:nvGraphicFramePr>
          <p:cNvPr id="23573" name="Group 21"/>
          <p:cNvGraphicFramePr>
            <a:graphicFrameLocks noGrp="1"/>
          </p:cNvGraphicFramePr>
          <p:nvPr/>
        </p:nvGraphicFramePr>
        <p:xfrm>
          <a:off x="166688" y="1714500"/>
          <a:ext cx="11747500" cy="1358900"/>
        </p:xfrm>
        <a:graphic>
          <a:graphicData uri="http://schemas.openxmlformats.org/drawingml/2006/table">
            <a:tbl>
              <a:tblPr/>
              <a:tblGrid>
                <a:gridCol w="2166937"/>
                <a:gridCol w="9580563"/>
              </a:tblGrid>
              <a:tr h="80327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Повысилась компетентность родителей (законных представителей) (не менее, чем у 70% родителей)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в вопросах повышения компетентности родителей в вопросах воспитания и обучения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 ребенка с ОВЗ и ребенка-инвалида</a:t>
                      </a:r>
                    </a:p>
                  </a:txBody>
                  <a:tcPr marL="91438" marR="91438" marT="45724" marB="4572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34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Результаты:</a:t>
                      </a:r>
                    </a:p>
                  </a:txBody>
                  <a:tcPr marL="91438" marR="91438" marT="45724" marB="4572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- он-лайн консультирование родителей (законных представителей)</a:t>
                      </a:r>
                    </a:p>
                  </a:txBody>
                  <a:tcPr marL="91438" marR="91438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3" name="Picture 2" descr="C:\МЕТОДИЧЕСКАЯ РАБОТА\Фото\2020-2021 учебный год\он-лайн\20190419_11191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607186" y="3473354"/>
            <a:ext cx="3311859" cy="248389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4" name="Picture 3" descr="C:\МЕТОДИЧЕСКАЯ РАБОТА\03-11 Участие МБДОУ в инновационной деятельности, реализации проектов различных уровней\2020-2021 учебный год\Дети в приоритете\До 3 лет\КТ скайп консультация\КТ 9 МБДОУ 15 консультация скайп\МБДОУ 15 фото 2 старший воспит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10803" y="3265226"/>
            <a:ext cx="2392623" cy="31901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5" name="Picture 4" descr="C:\МЕТОДИЧЕСКАЯ РАБОТА\03-11 Участие МБДОУ в инновационной деятельности, реализации проектов различных уровней\2017-2018 учебный год\проект Он-лайн консультирование\МБДОУ 15 он-лайн консультации\Асафайло О.П. 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1481" y="3160095"/>
            <a:ext cx="2928958" cy="164753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6" name="Picture 3" descr="C:\Users\1\Downloads\Attachments_olesya_chernykh@bk.ru_2020-01-15_16-16-41\20200115_11511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13915" y="3277997"/>
            <a:ext cx="2393105" cy="319080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7" name="Picture 2" descr="C:\Users\1\Desktop\Пешкова Г.В. 1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48777" y="4925999"/>
            <a:ext cx="2928958" cy="164753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Box 3"/>
          <p:cNvSpPr txBox="1">
            <a:spLocks noChangeArrowheads="1"/>
          </p:cNvSpPr>
          <p:nvPr/>
        </p:nvSpPr>
        <p:spPr bwMode="auto">
          <a:xfrm>
            <a:off x="3857625" y="460375"/>
            <a:ext cx="5735638" cy="4619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400" b="1">
              <a:solidFill>
                <a:srgbClr val="002060"/>
              </a:solidFill>
              <a:latin typeface="Calibri" pitchFamily="34" charset="0"/>
            </a:endParaRPr>
          </a:p>
        </p:txBody>
      </p:sp>
      <p:pic>
        <p:nvPicPr>
          <p:cNvPr id="24578" name="Picture 2" descr="В Москве открылся V Всероссийский съезд работников дошкольного образовани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58400" y="169863"/>
            <a:ext cx="2049463" cy="128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smtClean="0">
                <a:solidFill>
                  <a:srgbClr val="333F50"/>
                </a:solidFill>
                <a:latin typeface="Calibri" pitchFamily="34" charset="0"/>
                <a:cs typeface="Times New Roman" pitchFamily="18" charset="0"/>
              </a:rPr>
              <a:t>ПРОДУКТИВНОСТЬ РЕАЛИЗАЦИИ ИННОВАЦИОННОГО ПРОЕКТА (ПРОГРАММЫ)</a:t>
            </a:r>
            <a:endParaRPr lang="ru-RU" sz="3200" smtClean="0">
              <a:solidFill>
                <a:srgbClr val="333F50"/>
              </a:solidFill>
              <a:latin typeface="Calibri" pitchFamily="34" charset="0"/>
            </a:endParaRPr>
          </a:p>
        </p:txBody>
      </p:sp>
      <p:pic>
        <p:nvPicPr>
          <p:cNvPr id="9" name="Рисунок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47273" y="2670478"/>
            <a:ext cx="4279318" cy="34300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586811" y="2711419"/>
            <a:ext cx="4300388" cy="33754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11" name="Объект 3"/>
          <p:cNvGraphicFramePr>
            <a:graphicFrameLocks/>
          </p:cNvGraphicFramePr>
          <p:nvPr/>
        </p:nvGraphicFramePr>
        <p:xfrm>
          <a:off x="166688" y="1714500"/>
          <a:ext cx="11610975" cy="7143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41890">
                  <a:extLst>
                    <a:ext uri="{9D8B030D-6E8A-4147-A177-3AD203B41FA5}"/>
                  </a:extLst>
                </a:gridCol>
                <a:gridCol w="9469474">
                  <a:extLst>
                    <a:ext uri="{9D8B030D-6E8A-4147-A177-3AD203B41FA5}"/>
                  </a:extLst>
                </a:gridCol>
              </a:tblGrid>
              <a:tr h="71438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cs typeface="Times New Roman" pitchFamily="18" charset="0"/>
                        </a:rPr>
                        <a:t>Результаты:</a:t>
                      </a:r>
                      <a:endParaRPr lang="ru-RU" sz="18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91438" marR="91438" marT="45724" marB="45724" anchor="ctr"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- размещение видеосюжетов для родителей на страницах </a:t>
                      </a:r>
                      <a:r>
                        <a:rPr lang="ru-RU" sz="1800" u="none" kern="12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сайта МБДОУ </a:t>
                      </a:r>
                      <a:r>
                        <a:rPr lang="ru-RU" sz="1800" u="none" kern="1200" baseline="0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д</a:t>
                      </a:r>
                      <a:r>
                        <a:rPr lang="ru-RU" sz="1800" u="none" kern="12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/с № 15</a:t>
                      </a:r>
                      <a:endParaRPr lang="ru-RU" sz="1800" u="none" kern="12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L="91438" marR="91438" marT="45724" marB="45724" anchor="ctr"/>
                </a:tc>
                <a:extLst>
                  <a:ext uri="{0D108BD9-81ED-4DB2-BD59-A6C34878D82A}"/>
                </a:extLst>
              </a:tr>
            </a:tbl>
          </a:graphicData>
        </a:graphic>
      </p:graphicFrame>
      <p:pic>
        <p:nvPicPr>
          <p:cNvPr id="12" name="Picture 3" descr="C:\Users\1\Desktop\фото\attachments (17)\20190117_17010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94432" y="3358208"/>
            <a:ext cx="4013760" cy="23602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extBox 3"/>
          <p:cNvSpPr txBox="1">
            <a:spLocks noChangeArrowheads="1"/>
          </p:cNvSpPr>
          <p:nvPr/>
        </p:nvSpPr>
        <p:spPr bwMode="auto">
          <a:xfrm>
            <a:off x="3857625" y="460375"/>
            <a:ext cx="5735638" cy="4619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400" b="1">
              <a:solidFill>
                <a:srgbClr val="002060"/>
              </a:solidFill>
              <a:latin typeface="Calibri" pitchFamily="34" charset="0"/>
            </a:endParaRPr>
          </a:p>
        </p:txBody>
      </p:sp>
      <p:pic>
        <p:nvPicPr>
          <p:cNvPr id="25602" name="Picture 2" descr="В Москве открылся V Всероссийский съезд работников дошкольного образовани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58400" y="169863"/>
            <a:ext cx="2049463" cy="128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smtClean="0">
                <a:solidFill>
                  <a:srgbClr val="333F50"/>
                </a:solidFill>
                <a:latin typeface="Calibri" pitchFamily="34" charset="0"/>
                <a:cs typeface="Times New Roman" pitchFamily="18" charset="0"/>
              </a:rPr>
              <a:t>ПРОДУКТИВНОСТЬ РЕАЛИЗАЦИИ ИННОВАЦИОННОГО ПРОЕКТА (ПРОГРАММЫ)</a:t>
            </a:r>
            <a:endParaRPr lang="ru-RU" sz="3200" smtClean="0">
              <a:solidFill>
                <a:srgbClr val="333F50"/>
              </a:solidFill>
              <a:latin typeface="Calibri" pitchFamily="34" charset="0"/>
            </a:endParaRPr>
          </a:p>
        </p:txBody>
      </p:sp>
      <p:graphicFrame>
        <p:nvGraphicFramePr>
          <p:cNvPr id="11" name="Объект 3"/>
          <p:cNvGraphicFramePr>
            <a:graphicFrameLocks/>
          </p:cNvGraphicFramePr>
          <p:nvPr/>
        </p:nvGraphicFramePr>
        <p:xfrm>
          <a:off x="166688" y="1714500"/>
          <a:ext cx="11557000" cy="914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31820">
                  <a:extLst>
                    <a:ext uri="{9D8B030D-6E8A-4147-A177-3AD203B41FA5}"/>
                  </a:extLst>
                </a:gridCol>
                <a:gridCol w="9424953">
                  <a:extLst>
                    <a:ext uri="{9D8B030D-6E8A-4147-A177-3AD203B41FA5}"/>
                  </a:extLst>
                </a:gridCol>
              </a:tblGrid>
              <a:tr h="785818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Результаты: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91438" marR="91438" marT="45724" marB="45724" anchor="ctr"/>
                </a:tc>
                <a:tc>
                  <a:txBody>
                    <a:bodyPr/>
                    <a:lstStyle/>
                    <a:p>
                      <a:r>
                        <a:rPr lang="ru-RU" sz="1800" u="non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-</a:t>
                      </a:r>
                      <a:r>
                        <a:rPr lang="ru-RU" sz="1800" u="non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 в</a:t>
                      </a:r>
                      <a:r>
                        <a:rPr lang="ru-RU" sz="1800" u="non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заимодействие</a:t>
                      </a:r>
                      <a:r>
                        <a:rPr lang="ru-RU" sz="1800" u="non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 с родителями (законными представителями) посредством познавательных форм 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(круглый стол,  </a:t>
                      </a:r>
                      <a:r>
                        <a:rPr lang="ru-RU" sz="18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коучинг-сессия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, семинар-практикум, родительский форум, </a:t>
                      </a:r>
                      <a:r>
                        <a:rPr lang="ru-RU" sz="18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кейс-технологии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, мастер-класс)</a:t>
                      </a:r>
                      <a:endParaRPr lang="ru-RU" sz="1800" u="none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L="91438" marR="91438" marT="45724" marB="45724" anchor="ctr"/>
                </a:tc>
                <a:extLst>
                  <a:ext uri="{0D108BD9-81ED-4DB2-BD59-A6C34878D82A}"/>
                </a:extLst>
              </a:tr>
            </a:tbl>
          </a:graphicData>
        </a:graphic>
      </p:graphicFrame>
      <p:pic>
        <p:nvPicPr>
          <p:cNvPr id="12" name="Picture 3" descr="C:\Users\1\Desktop\DSC06760-768x51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97296" y="3383360"/>
            <a:ext cx="3899087" cy="266259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3" name="Picture 2" descr="C:\МЕТОДИЧЕСКАЯ РАБОТА\Фото\2018-2019 учебный год\родит собрание 28.03.2019 год\attachments (1)\20190328_18315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36775" y="4708478"/>
            <a:ext cx="2878174" cy="195966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4" name="Picture 2" descr="C:\Users\1\Desktop\DSC06704-768x51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3948" y="3303616"/>
            <a:ext cx="3791197" cy="261429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5" name="Picture 2" descr="C:\МЕТОДИЧЕСКАЯ РАБОТА\Фото\2018-2019 учебный год\родит собрание 28.03.2019 год\attachments (1)\20190328_184150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126360" y="2647665"/>
            <a:ext cx="2789341" cy="189703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extBox 3"/>
          <p:cNvSpPr txBox="1">
            <a:spLocks noChangeArrowheads="1"/>
          </p:cNvSpPr>
          <p:nvPr/>
        </p:nvSpPr>
        <p:spPr bwMode="auto">
          <a:xfrm>
            <a:off x="3857625" y="460375"/>
            <a:ext cx="5735638" cy="4619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400" b="1">
              <a:solidFill>
                <a:srgbClr val="002060"/>
              </a:solidFill>
              <a:latin typeface="Calibri" pitchFamily="34" charset="0"/>
            </a:endParaRPr>
          </a:p>
        </p:txBody>
      </p:sp>
      <p:pic>
        <p:nvPicPr>
          <p:cNvPr id="26626" name="Picture 2" descr="В Москве открылся V Всероссийский съезд работников дошкольного образовани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58400" y="169863"/>
            <a:ext cx="2049463" cy="128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38200" y="231775"/>
            <a:ext cx="10112375" cy="1292225"/>
          </a:xfrm>
        </p:spPr>
        <p:txBody>
          <a:bodyPr>
            <a:normAutofit/>
          </a:bodyPr>
          <a:lstStyle/>
          <a:p>
            <a:pPr algn="ctr"/>
            <a:r>
              <a:rPr lang="ru-RU" sz="2800" b="1" smtClean="0">
                <a:solidFill>
                  <a:srgbClr val="333F50"/>
                </a:solidFill>
                <a:latin typeface="Calibri" pitchFamily="34" charset="0"/>
                <a:cs typeface="Times New Roman" pitchFamily="18" charset="0"/>
              </a:rPr>
              <a:t>СПОСОБЫ РАСПРОСТРАНЕНИЯ </a:t>
            </a:r>
            <a:br>
              <a:rPr lang="ru-RU" sz="2800" b="1" smtClean="0">
                <a:solidFill>
                  <a:srgbClr val="333F50"/>
                </a:solidFill>
                <a:latin typeface="Calibri" pitchFamily="34" charset="0"/>
                <a:cs typeface="Times New Roman" pitchFamily="18" charset="0"/>
              </a:rPr>
            </a:br>
            <a:r>
              <a:rPr lang="ru-RU" sz="2800" b="1" smtClean="0">
                <a:solidFill>
                  <a:srgbClr val="333F50"/>
                </a:solidFill>
                <a:latin typeface="Calibri" pitchFamily="34" charset="0"/>
                <a:cs typeface="Times New Roman" pitchFamily="18" charset="0"/>
              </a:rPr>
              <a:t>ИННОВАЦИОННОГО ОПЫТА </a:t>
            </a:r>
            <a:br>
              <a:rPr lang="ru-RU" sz="2800" b="1" smtClean="0">
                <a:solidFill>
                  <a:srgbClr val="333F50"/>
                </a:solidFill>
                <a:latin typeface="Calibri" pitchFamily="34" charset="0"/>
                <a:cs typeface="Times New Roman" pitchFamily="18" charset="0"/>
              </a:rPr>
            </a:br>
            <a:r>
              <a:rPr lang="ru-RU" sz="2800" b="1" smtClean="0">
                <a:solidFill>
                  <a:srgbClr val="333F50"/>
                </a:solidFill>
                <a:latin typeface="Calibri" pitchFamily="34" charset="0"/>
                <a:cs typeface="Times New Roman" pitchFamily="18" charset="0"/>
              </a:rPr>
              <a:t>В ХОДЕ ДЕЯТЕЛЬНОСТИ ПРОЕКТА (ПРОГРАММЫ)</a:t>
            </a:r>
            <a:endParaRPr lang="ru-RU" sz="2800" smtClean="0">
              <a:solidFill>
                <a:srgbClr val="333F50"/>
              </a:solidFill>
              <a:latin typeface="Calibri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90500" y="1417638"/>
          <a:ext cx="11806238" cy="5241925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5385586">
                  <a:extLst>
                    <a:ext uri="{9D8B030D-6E8A-4147-A177-3AD203B41FA5}"/>
                  </a:extLst>
                </a:gridCol>
                <a:gridCol w="6419726">
                  <a:extLst>
                    <a:ext uri="{9D8B030D-6E8A-4147-A177-3AD203B41FA5}"/>
                  </a:extLst>
                </a:gridCol>
              </a:tblGrid>
              <a:tr h="50988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cs typeface="Times New Roman" pitchFamily="18" charset="0"/>
                        </a:rPr>
                        <a:t>Отражение работы на сайте организации</a:t>
                      </a:r>
                    </a:p>
                    <a:p>
                      <a:pPr algn="l"/>
                      <a:endParaRPr lang="ru-RU" sz="14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Times New Roman" pitchFamily="18" charset="0"/>
                          <a:hlinkClick r:id=""/>
                        </a:rPr>
                        <a:t>mdou15.beluo31.ru</a:t>
                      </a:r>
                      <a:endParaRPr lang="ru-RU" sz="1400" b="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2819373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cs typeface="Times New Roman" pitchFamily="18" charset="0"/>
                        </a:rPr>
                        <a:t>Научные публикации</a:t>
                      </a:r>
                      <a:endParaRPr lang="ru-RU" sz="1400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buFontTx/>
                        <a:buChar char="-"/>
                      </a:pPr>
                      <a:r>
                        <a:rPr lang="ru-RU" sz="14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октябрь 2017 года – статья «Ресурсный центр как модель инклюзивного образовательного пространства ДОО», ежемесячный «Методический вестник» МКУ НМИЦ;</a:t>
                      </a:r>
                    </a:p>
                    <a:p>
                      <a:pPr algn="just">
                        <a:buFontTx/>
                        <a:buChar char="-"/>
                      </a:pPr>
                      <a:r>
                        <a:rPr lang="ru-RU" sz="14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 июнь 2018</a:t>
                      </a:r>
                      <a:r>
                        <a:rPr lang="ru-RU" sz="1400" kern="12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 года - </a:t>
                      </a:r>
                      <a:r>
                        <a:rPr lang="ru-RU" sz="14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статья «Ресурсный центр образовательной организации как условие формирования толерантности субъектов образовательного процесса к детям с ограниченными возможностями здоровья», сборник по материалам региональной научно-практической конференция «Реализация ФГОС ДО как условие повышения качества дошкольного образования»;</a:t>
                      </a:r>
                    </a:p>
                    <a:p>
                      <a:pPr algn="just">
                        <a:buFontTx/>
                        <a:buChar char="-"/>
                      </a:pPr>
                      <a:r>
                        <a:rPr lang="ru-RU" sz="1400" kern="12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 сентябрь 2019 года – статья «Особенности организации деятельности ресурсного центра инклюзивного образования в ДОО», сборник по материалам </a:t>
                      </a:r>
                      <a:r>
                        <a:rPr lang="en-US" sz="1400" kern="12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II </a:t>
                      </a:r>
                      <a:r>
                        <a:rPr lang="ru-RU" sz="1400" kern="12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региональной заочной научно-практической конференции «Актуальные проблемы инновационной деятельности  образовательных организаций в современных условиях».</a:t>
                      </a:r>
                      <a:endParaRPr lang="ru-RU" sz="1400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509887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cs typeface="Times New Roman" pitchFamily="18" charset="0"/>
                        </a:rPr>
                        <a:t>Публикации в научно-методическом журнале «Вестник</a:t>
                      </a:r>
                      <a:r>
                        <a:rPr lang="ru-RU" sz="14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cs typeface="Times New Roman" pitchFamily="18" charset="0"/>
                        </a:rPr>
                        <a:t> Белгородского института развития образования»</a:t>
                      </a:r>
                      <a:endParaRPr lang="ru-RU" sz="1400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cs typeface="Times New Roman" pitchFamily="18" charset="0"/>
                        </a:rPr>
                        <a:t>Планируется </a:t>
                      </a:r>
                      <a:r>
                        <a:rPr lang="ru-RU" sz="14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cs typeface="Times New Roman" pitchFamily="18" charset="0"/>
                        </a:rPr>
                        <a:t> публикация в научно-методическом журнале «Вестник Белгородского института развития образования»</a:t>
                      </a:r>
                      <a:endParaRPr lang="ru-RU" sz="14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299933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cs typeface="Times New Roman" pitchFamily="18" charset="0"/>
                        </a:rPr>
                        <a:t>Методические публикации</a:t>
                      </a:r>
                      <a:endParaRPr lang="ru-RU" sz="1400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-</a:t>
                      </a:r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509887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cs typeface="Times New Roman" pitchFamily="18" charset="0"/>
                        </a:rPr>
                        <a:t>Сетевое взаимодействие по разработке и апробации инновационных идей,</a:t>
                      </a:r>
                      <a:r>
                        <a:rPr lang="ru-RU" sz="14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cs typeface="Times New Roman" pitchFamily="18" charset="0"/>
                        </a:rPr>
                        <a:t> моделей проектов (программ)</a:t>
                      </a:r>
                      <a:endParaRPr lang="ru-RU" sz="1400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cs typeface="Times New Roman" pitchFamily="18" charset="0"/>
                        </a:rPr>
                        <a:t>МБДОУ </a:t>
                      </a:r>
                      <a:r>
                        <a:rPr lang="ru-RU" sz="1400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cs typeface="Times New Roman" pitchFamily="18" charset="0"/>
                        </a:rPr>
                        <a:t>д</a:t>
                      </a:r>
                      <a:r>
                        <a:rPr lang="ru-RU" sz="14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cs typeface="Times New Roman" pitchFamily="18" charset="0"/>
                        </a:rPr>
                        <a:t>/с № 7, ЧДОУ «Малютка»</a:t>
                      </a:r>
                      <a:endParaRPr lang="ru-RU" sz="1400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50988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cs typeface="Times New Roman" pitchFamily="18" charset="0"/>
                        </a:rPr>
                        <a:t>Готовность стать </a:t>
                      </a:r>
                      <a:r>
                        <a:rPr lang="ru-RU" sz="1400" b="0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cs typeface="Times New Roman" pitchFamily="18" charset="0"/>
                        </a:rPr>
                        <a:t>стажировочной</a:t>
                      </a:r>
                      <a:r>
                        <a:rPr lang="ru-RU" sz="14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cs typeface="Times New Roman" pitchFamily="18" charset="0"/>
                        </a:rPr>
                        <a:t> площадкой</a:t>
                      </a:r>
                    </a:p>
                    <a:p>
                      <a:endParaRPr lang="ru-RU" sz="14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cs typeface="Times New Roman" pitchFamily="18" charset="0"/>
                        </a:rPr>
                        <a:t>по оказанию методического сопровождения в вопросах</a:t>
                      </a:r>
                      <a:r>
                        <a:rPr lang="ru-RU" sz="1400" b="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cs typeface="Times New Roman" pitchFamily="18" charset="0"/>
                        </a:rPr>
                        <a:t> инклюзивного образования детей с ОВЗ и детей-инвалидов</a:t>
                      </a:r>
                      <a:endParaRPr lang="ru-RU" sz="1400" b="0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/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extBox 3"/>
          <p:cNvSpPr txBox="1">
            <a:spLocks noChangeArrowheads="1"/>
          </p:cNvSpPr>
          <p:nvPr/>
        </p:nvSpPr>
        <p:spPr bwMode="auto">
          <a:xfrm>
            <a:off x="3857625" y="460375"/>
            <a:ext cx="5735638" cy="4619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400" b="1">
              <a:solidFill>
                <a:srgbClr val="002060"/>
              </a:solidFill>
              <a:latin typeface="Calibri" pitchFamily="34" charset="0"/>
            </a:endParaRPr>
          </a:p>
        </p:txBody>
      </p:sp>
      <p:pic>
        <p:nvPicPr>
          <p:cNvPr id="27650" name="Picture 2" descr="В Москве открылся V Всероссийский съезд работников дошкольного образования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58400" y="169863"/>
            <a:ext cx="2049463" cy="128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МЕТОДЫ, КРИТЕРИИ ОЦЕНКИ РЕЗУЛЬТАТИВНОСТИ</a:t>
            </a:r>
            <a:endParaRPr lang="ru-RU" sz="2800" dirty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27652" name="Содержимое 8"/>
          <p:cNvSpPr>
            <a:spLocks noGrp="1"/>
          </p:cNvSpPr>
          <p:nvPr>
            <p:ph idx="1"/>
          </p:nvPr>
        </p:nvSpPr>
        <p:spPr>
          <a:xfrm>
            <a:off x="838200" y="1460500"/>
            <a:ext cx="10515600" cy="4716463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ru-RU" b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Результативность инновационного проекта</a:t>
            </a:r>
          </a:p>
          <a:p>
            <a:pPr algn="ctr">
              <a:buFont typeface="Arial" charset="0"/>
              <a:buNone/>
            </a:pPr>
            <a:r>
              <a:rPr lang="ru-RU" b="1" u="sng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«Дети в приоритете»</a:t>
            </a:r>
          </a:p>
          <a:p>
            <a:pPr>
              <a:buFont typeface="Arial" charset="0"/>
              <a:buNone/>
            </a:pPr>
            <a:endParaRPr lang="ru-RU" smtClean="0"/>
          </a:p>
        </p:txBody>
      </p:sp>
      <p:graphicFrame>
        <p:nvGraphicFramePr>
          <p:cNvPr id="27653" name="Диаграмма 9"/>
          <p:cNvGraphicFramePr>
            <a:graphicFrameLocks/>
          </p:cNvGraphicFramePr>
          <p:nvPr/>
        </p:nvGraphicFramePr>
        <p:xfrm>
          <a:off x="2405063" y="2487613"/>
          <a:ext cx="7650162" cy="3937000"/>
        </p:xfrm>
        <a:graphic>
          <a:graphicData uri="http://schemas.openxmlformats.org/presentationml/2006/ole">
            <p:oleObj spid="_x0000_s27653" r:id="rId4" imgW="7645047" imgH="3938357" progId="Excel.Char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extBox 3"/>
          <p:cNvSpPr txBox="1">
            <a:spLocks noChangeArrowheads="1"/>
          </p:cNvSpPr>
          <p:nvPr/>
        </p:nvSpPr>
        <p:spPr bwMode="auto">
          <a:xfrm>
            <a:off x="3857625" y="460375"/>
            <a:ext cx="5735638" cy="4619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400" b="1">
              <a:solidFill>
                <a:srgbClr val="002060"/>
              </a:solidFill>
              <a:latin typeface="Calibri" pitchFamily="34" charset="0"/>
            </a:endParaRPr>
          </a:p>
        </p:txBody>
      </p:sp>
      <p:pic>
        <p:nvPicPr>
          <p:cNvPr id="28674" name="Picture 2" descr="В Москве открылся V Всероссийский съезд работников дошкольного образования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58400" y="169863"/>
            <a:ext cx="2049463" cy="128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smtClean="0">
                <a:solidFill>
                  <a:srgbClr val="333F50"/>
                </a:solidFill>
                <a:latin typeface="Times New Roman" pitchFamily="18" charset="0"/>
                <a:cs typeface="Times New Roman" pitchFamily="18" charset="0"/>
              </a:rPr>
              <a:t>МЕТОДЫ, КРИТЕРИИ ОЦЕНКИ РЕЗУЛЬТАТИВНОСТИ</a:t>
            </a:r>
            <a:endParaRPr lang="ru-RU" sz="2800" smtClean="0">
              <a:solidFill>
                <a:srgbClr val="333F50"/>
              </a:solidFill>
              <a:latin typeface="Calibri" pitchFamily="34" charset="0"/>
            </a:endParaRPr>
          </a:p>
        </p:txBody>
      </p:sp>
      <p:sp>
        <p:nvSpPr>
          <p:cNvPr id="28676" name="Содержимое 8"/>
          <p:cNvSpPr>
            <a:spLocks noGrp="1"/>
          </p:cNvSpPr>
          <p:nvPr>
            <p:ph idx="1"/>
          </p:nvPr>
        </p:nvSpPr>
        <p:spPr>
          <a:xfrm>
            <a:off x="838200" y="1460500"/>
            <a:ext cx="10515600" cy="4716463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ru-RU" b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Результативность инновационного проекта</a:t>
            </a:r>
          </a:p>
          <a:p>
            <a:pPr algn="ctr">
              <a:buFont typeface="Arial" charset="0"/>
              <a:buNone/>
            </a:pPr>
            <a:r>
              <a:rPr lang="ru-RU" b="1" u="sng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«3С: социализация, сопровождение, созидание»</a:t>
            </a:r>
          </a:p>
          <a:p>
            <a:pPr>
              <a:buFont typeface="Arial" charset="0"/>
              <a:buNone/>
            </a:pPr>
            <a:endParaRPr lang="ru-RU" smtClean="0"/>
          </a:p>
        </p:txBody>
      </p:sp>
      <p:graphicFrame>
        <p:nvGraphicFramePr>
          <p:cNvPr id="28677" name="Диаграмма 7"/>
          <p:cNvGraphicFramePr>
            <a:graphicFrameLocks/>
          </p:cNvGraphicFramePr>
          <p:nvPr/>
        </p:nvGraphicFramePr>
        <p:xfrm>
          <a:off x="2408238" y="2622550"/>
          <a:ext cx="7404100" cy="3530600"/>
        </p:xfrm>
        <a:graphic>
          <a:graphicData uri="http://schemas.openxmlformats.org/presentationml/2006/ole">
            <p:oleObj spid="_x0000_s28677" r:id="rId4" imgW="7407282" imgH="3529890" progId="Excel.Char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extBox 3"/>
          <p:cNvSpPr txBox="1">
            <a:spLocks noChangeArrowheads="1"/>
          </p:cNvSpPr>
          <p:nvPr/>
        </p:nvSpPr>
        <p:spPr bwMode="auto">
          <a:xfrm>
            <a:off x="3857625" y="460375"/>
            <a:ext cx="5735638" cy="4619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400" b="1">
              <a:solidFill>
                <a:srgbClr val="002060"/>
              </a:solidFill>
              <a:latin typeface="Calibri" pitchFamily="34" charset="0"/>
            </a:endParaRPr>
          </a:p>
        </p:txBody>
      </p:sp>
      <p:pic>
        <p:nvPicPr>
          <p:cNvPr id="29698" name="Picture 2" descr="В Москве открылся V Всероссийский съезд работников дошкольного образования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58400" y="169863"/>
            <a:ext cx="2049463" cy="128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smtClean="0">
                <a:solidFill>
                  <a:srgbClr val="333F50"/>
                </a:solidFill>
                <a:latin typeface="Times New Roman" pitchFamily="18" charset="0"/>
                <a:cs typeface="Times New Roman" pitchFamily="18" charset="0"/>
              </a:rPr>
              <a:t>МЕТОДЫ, КРИТЕРИИ ОЦЕНКИ РЕЗУЛЬТАТИВНОСТИ</a:t>
            </a:r>
            <a:endParaRPr lang="ru-RU" sz="2800" smtClean="0">
              <a:solidFill>
                <a:srgbClr val="333F50"/>
              </a:solidFill>
              <a:latin typeface="Calibri" pitchFamily="34" charset="0"/>
            </a:endParaRPr>
          </a:p>
        </p:txBody>
      </p:sp>
      <p:sp>
        <p:nvSpPr>
          <p:cNvPr id="29700" name="Содержимое 8"/>
          <p:cNvSpPr>
            <a:spLocks noGrp="1"/>
          </p:cNvSpPr>
          <p:nvPr>
            <p:ph idx="1"/>
          </p:nvPr>
        </p:nvSpPr>
        <p:spPr>
          <a:xfrm>
            <a:off x="838200" y="1460500"/>
            <a:ext cx="10515600" cy="4716463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ru-RU" b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Результативность инновационного проекта</a:t>
            </a:r>
          </a:p>
          <a:p>
            <a:pPr algn="ctr">
              <a:buFont typeface="Arial" charset="0"/>
              <a:buNone/>
            </a:pPr>
            <a:r>
              <a:rPr lang="ru-RU" b="1" u="sng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«Ответственное родительство»</a:t>
            </a:r>
          </a:p>
          <a:p>
            <a:pPr>
              <a:buFont typeface="Arial" charset="0"/>
              <a:buNone/>
            </a:pPr>
            <a:endParaRPr lang="ru-RU" smtClean="0"/>
          </a:p>
        </p:txBody>
      </p:sp>
      <p:graphicFrame>
        <p:nvGraphicFramePr>
          <p:cNvPr id="29701" name="Диаграмма 9"/>
          <p:cNvGraphicFramePr>
            <a:graphicFrameLocks/>
          </p:cNvGraphicFramePr>
          <p:nvPr/>
        </p:nvGraphicFramePr>
        <p:xfrm>
          <a:off x="2295525" y="2565400"/>
          <a:ext cx="7404100" cy="3530600"/>
        </p:xfrm>
        <a:graphic>
          <a:graphicData uri="http://schemas.openxmlformats.org/presentationml/2006/ole">
            <p:oleObj spid="_x0000_s29701" r:id="rId4" imgW="7401185" imgH="3529890" progId="Excel.Char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extBox 3"/>
          <p:cNvSpPr txBox="1">
            <a:spLocks noChangeArrowheads="1"/>
          </p:cNvSpPr>
          <p:nvPr/>
        </p:nvSpPr>
        <p:spPr bwMode="auto">
          <a:xfrm>
            <a:off x="3857625" y="460375"/>
            <a:ext cx="5735638" cy="4619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400" b="1">
              <a:solidFill>
                <a:srgbClr val="002060"/>
              </a:solidFill>
              <a:latin typeface="Calibri" pitchFamily="34" charset="0"/>
            </a:endParaRPr>
          </a:p>
        </p:txBody>
      </p:sp>
      <p:pic>
        <p:nvPicPr>
          <p:cNvPr id="30722" name="Picture 2" descr="В Москве открылся V Всероссийский съезд работников дошкольного образовани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58400" y="169863"/>
            <a:ext cx="2049463" cy="128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smtClean="0">
                <a:solidFill>
                  <a:schemeClr val="accent2"/>
                </a:solidFill>
                <a:latin typeface="Calibri" pitchFamily="34" charset="0"/>
                <a:cs typeface="Times New Roman" pitchFamily="18" charset="0"/>
              </a:rPr>
              <a:t>УЧАСТНИКИ ИННОВАЦИОННОГО ПРОЕКТА (ПРОГРАММЫ)</a:t>
            </a:r>
            <a:endParaRPr lang="ru-RU" sz="2800" smtClean="0">
              <a:solidFill>
                <a:schemeClr val="accent2"/>
              </a:solidFill>
              <a:latin typeface="Calibri" pitchFamily="34" charset="0"/>
            </a:endParaRPr>
          </a:p>
        </p:txBody>
      </p:sp>
      <p:graphicFrame>
        <p:nvGraphicFramePr>
          <p:cNvPr id="30770" name="Group 50"/>
          <p:cNvGraphicFramePr>
            <a:graphicFrameLocks noGrp="1"/>
          </p:cNvGraphicFramePr>
          <p:nvPr>
            <p:ph idx="1"/>
          </p:nvPr>
        </p:nvGraphicFramePr>
        <p:xfrm>
          <a:off x="542925" y="1597025"/>
          <a:ext cx="10880725" cy="5278438"/>
        </p:xfrm>
        <a:graphic>
          <a:graphicData uri="http://schemas.openxmlformats.org/drawingml/2006/table">
            <a:tbl>
              <a:tblPr/>
              <a:tblGrid>
                <a:gridCol w="577850"/>
                <a:gridCol w="3027363"/>
                <a:gridCol w="3595687"/>
                <a:gridCol w="3679825"/>
              </a:tblGrid>
              <a:tr h="558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F5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№</a:t>
                      </a:r>
                    </a:p>
                  </a:txBody>
                  <a:tcPr marL="91442" marR="91442" marT="45744" marB="457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F5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(Фамилия Имя Отчество) </a:t>
                      </a:r>
                    </a:p>
                  </a:txBody>
                  <a:tcPr marL="91442" marR="91442" marT="45744" marB="457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F5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(должность, 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F5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E-mail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F5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F5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91442" marR="91442" marT="45744" marB="457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F5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Состав участников инновационной площадки</a:t>
                      </a:r>
                    </a:p>
                  </a:txBody>
                  <a:tcPr marL="91442" marR="91442" marT="45744" marB="457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4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F5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1.</a:t>
                      </a:r>
                    </a:p>
                  </a:txBody>
                  <a:tcPr marL="91442" marR="91442" marT="45744" marB="457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F5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Карачевцева Ирина Николаевна</a:t>
                      </a:r>
                    </a:p>
                  </a:txBody>
                  <a:tcPr marL="91442" marR="91442" marT="45744" marB="457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F5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Учитель-логопед МБДОУ д/с № 15,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F5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кандидат педагогических наук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F5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  <a:hlinkClick r:id=""/>
                        </a:rPr>
                        <a:t>mdou15@beluo31.ru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F5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F5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F5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91442" marR="91442" marT="45744" marB="457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F5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Научный руководитель</a:t>
                      </a:r>
                    </a:p>
                  </a:txBody>
                  <a:tcPr marL="91442" marR="91442" marT="45744" marB="457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9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F5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2.</a:t>
                      </a:r>
                    </a:p>
                  </a:txBody>
                  <a:tcPr marL="91442" marR="91442" marT="45744" marB="457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F5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Астафьева Ирина Игоревна</a:t>
                      </a:r>
                    </a:p>
                  </a:txBody>
                  <a:tcPr marL="91442" marR="91442" marT="45744" marB="457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F5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Заведующий МБДОУ д/с № 15,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F5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  <a:hlinkClick r:id=""/>
                        </a:rPr>
                        <a:t>mdou15@beluo31.ru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F5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F5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91442" marR="91442" marT="45744" marB="457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F5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Куратор РИП</a:t>
                      </a:r>
                    </a:p>
                  </a:txBody>
                  <a:tcPr marL="91442" marR="91442" marT="45744" marB="457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9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F5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3.</a:t>
                      </a:r>
                    </a:p>
                  </a:txBody>
                  <a:tcPr marL="91442" marR="91442" marT="45744" marB="457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F5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Черных Олеся Михайловна</a:t>
                      </a:r>
                    </a:p>
                  </a:txBody>
                  <a:tcPr marL="91442" marR="91442" marT="45744" marB="457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F5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Старший воспитатель МБДОУ д/с № 15, 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F5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  <a:hlinkClick r:id=""/>
                        </a:rPr>
                        <a:t>mdou15@beluo31.ru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F5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F5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91442" marR="91442" marT="45744" marB="457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F5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Руководитель РИП</a:t>
                      </a:r>
                    </a:p>
                  </a:txBody>
                  <a:tcPr marL="91442" marR="91442" marT="45744" marB="457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2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F5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4.</a:t>
                      </a:r>
                    </a:p>
                  </a:txBody>
                  <a:tcPr marL="91442" marR="91442" marT="45744" marB="457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F5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Чумаченко Евгения Юрьевна</a:t>
                      </a:r>
                    </a:p>
                  </a:txBody>
                  <a:tcPr marL="91442" marR="91442" marT="45744" marB="457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F5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Учитель-логопед МБДОУ д/с № 15,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F5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  <a:hlinkClick r:id=""/>
                        </a:rPr>
                        <a:t>mdou15@beluo31.ru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F5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F5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F5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91442" marR="91442" marT="45744" marB="457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F5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Исполнитель РИП</a:t>
                      </a:r>
                    </a:p>
                  </a:txBody>
                  <a:tcPr marL="91442" marR="91442" marT="45744" marB="457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10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F5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5.</a:t>
                      </a:r>
                    </a:p>
                  </a:txBody>
                  <a:tcPr marL="91442" marR="91442" marT="45744" marB="457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F5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Антонова Лилия Закирьяевна</a:t>
                      </a:r>
                    </a:p>
                  </a:txBody>
                  <a:tcPr marL="91442" marR="91442" marT="45744" marB="457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F5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Учитель-логопед МБДОУ д/с № 15,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F5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  <a:hlinkClick r:id=""/>
                        </a:rPr>
                        <a:t>mdou15@beluo31.ru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F5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F5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F5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91442" marR="91442" marT="45744" marB="457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F5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Исполнитель РИП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F5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91442" marR="91442" marT="45744" marB="457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2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F5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6.</a:t>
                      </a:r>
                    </a:p>
                  </a:txBody>
                  <a:tcPr marL="91442" marR="91442" marT="45744" marB="457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F5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Канищева Наталья Владимировна</a:t>
                      </a:r>
                    </a:p>
                  </a:txBody>
                  <a:tcPr marL="91442" marR="91442" marT="45744" marB="457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F5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Учитель-логопед МБДОУ д/с № 15,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F5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  <a:hlinkClick r:id=""/>
                        </a:rPr>
                        <a:t>mdou15@beluo31.ru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F5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F5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F5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91442" marR="91442" marT="45744" marB="457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F5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Исполнитель РИП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F5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1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F5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91442" marR="91442" marT="45744" marB="457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extBox 3"/>
          <p:cNvSpPr txBox="1">
            <a:spLocks noChangeArrowheads="1"/>
          </p:cNvSpPr>
          <p:nvPr/>
        </p:nvSpPr>
        <p:spPr bwMode="auto">
          <a:xfrm>
            <a:off x="3857625" y="460375"/>
            <a:ext cx="5735638" cy="4619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400" b="1">
              <a:solidFill>
                <a:srgbClr val="002060"/>
              </a:solidFill>
              <a:latin typeface="Calibri" pitchFamily="34" charset="0"/>
            </a:endParaRPr>
          </a:p>
        </p:txBody>
      </p:sp>
      <p:pic>
        <p:nvPicPr>
          <p:cNvPr id="31746" name="Picture 2" descr="В Москве открылся V Всероссийский съезд работников дошкольного образовани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58400" y="169863"/>
            <a:ext cx="2049463" cy="128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838200" y="1460500"/>
            <a:ext cx="10734675" cy="4716463"/>
          </a:xfrm>
        </p:spPr>
        <p:txBody>
          <a:bodyPr>
            <a:normAutofit/>
          </a:bodyPr>
          <a:lstStyle/>
          <a:p>
            <a:pPr algn="just">
              <a:spcBef>
                <a:spcPct val="0"/>
              </a:spcBef>
              <a:buFont typeface="Arial" charset="0"/>
              <a:buNone/>
            </a:pPr>
            <a:r>
              <a:rPr lang="ru-RU" smtClean="0">
                <a:solidFill>
                  <a:srgbClr val="333F50"/>
                </a:solidFill>
                <a:cs typeface="Times New Roman" pitchFamily="18" charset="0"/>
              </a:rPr>
              <a:t>        «В целях реализации  права  каждого  человека  на  образование создаются  необходимые условия для получения без дискриминации качественного  образования  лицами  с ограниченными  возможностями  здоровья,  для  коррекции  нарушений  развития  и  социальной  адаптации,  оказания  ранней  коррекционной  помощи  на  основе  специальных  педагогических  подходов,  в том  числе  посредством  организации  инклюзивного  образования  лиц  с  ограниченными  возможностями  здоровья»</a:t>
            </a:r>
          </a:p>
          <a:p>
            <a:pPr algn="just">
              <a:spcBef>
                <a:spcPct val="0"/>
              </a:spcBef>
            </a:pPr>
            <a:endParaRPr lang="ru-RU" smtClean="0">
              <a:solidFill>
                <a:srgbClr val="333F50"/>
              </a:solidFill>
              <a:cs typeface="Times New Roman" pitchFamily="18" charset="0"/>
            </a:endParaRPr>
          </a:p>
          <a:p>
            <a:pPr algn="r">
              <a:spcBef>
                <a:spcPct val="0"/>
              </a:spcBef>
              <a:buFont typeface="Arial" charset="0"/>
              <a:buNone/>
            </a:pPr>
            <a:r>
              <a:rPr lang="ru-RU" smtClean="0">
                <a:solidFill>
                  <a:srgbClr val="333F50"/>
                </a:solidFill>
                <a:cs typeface="Times New Roman" pitchFamily="18" charset="0"/>
              </a:rPr>
              <a:t>Статья 5 ФЗ «Об образовании в РФ»</a:t>
            </a:r>
          </a:p>
          <a:p>
            <a:pPr>
              <a:buFont typeface="Arial" charset="0"/>
              <a:buNone/>
            </a:pPr>
            <a:endParaRPr lang="ru-RU" smtClean="0">
              <a:solidFill>
                <a:srgbClr val="333F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Box 3"/>
          <p:cNvSpPr txBox="1">
            <a:spLocks noChangeArrowheads="1"/>
          </p:cNvSpPr>
          <p:nvPr/>
        </p:nvSpPr>
        <p:spPr bwMode="auto">
          <a:xfrm>
            <a:off x="3857625" y="460375"/>
            <a:ext cx="5735638" cy="4619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400" b="1">
              <a:solidFill>
                <a:srgbClr val="002060"/>
              </a:solidFill>
              <a:latin typeface="Calibri" pitchFamily="34" charset="0"/>
            </a:endParaRPr>
          </a:p>
        </p:txBody>
      </p:sp>
      <p:pic>
        <p:nvPicPr>
          <p:cNvPr id="14338" name="Picture 2" descr="В Москве открылся V Всероссийский съезд работников дошкольного образовани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58400" y="169863"/>
            <a:ext cx="2049463" cy="128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+mn-lt"/>
                <a:cs typeface="Times New Roman" pitchFamily="18" charset="0"/>
              </a:rPr>
              <a:t>ОСНОВАНИЯ (АКТУАЛЬНОСТЬ) ВЫБОРА ТЕМЫ ИННОВАЦИОННОГО ПРОЕКТА (ПРОГРАММЫ)</a:t>
            </a:r>
            <a:endParaRPr lang="ru-RU" sz="3200" dirty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395288" y="1528763"/>
            <a:ext cx="11636375" cy="5111750"/>
          </a:xfrm>
        </p:spPr>
        <p:txBody>
          <a:bodyPr>
            <a:normAutofit/>
          </a:bodyPr>
          <a:lstStyle/>
          <a:p>
            <a:pPr indent="450850" algn="ctr">
              <a:spcBef>
                <a:spcPct val="0"/>
              </a:spcBef>
              <a:buFont typeface="Arial" charset="0"/>
              <a:buNone/>
            </a:pPr>
            <a:r>
              <a:rPr lang="ru-RU" sz="2000" smtClean="0">
                <a:solidFill>
                  <a:srgbClr val="333F50"/>
                </a:solidFill>
                <a:cs typeface="Times New Roman" pitchFamily="18" charset="0"/>
              </a:rPr>
              <a:t>Для организации </a:t>
            </a:r>
            <a:r>
              <a:rPr lang="ru-RU" sz="2000" smtClean="0">
                <a:solidFill>
                  <a:schemeClr val="accent2"/>
                </a:solidFill>
                <a:cs typeface="Times New Roman" pitchFamily="18" charset="0"/>
              </a:rPr>
              <a:t>качественного образования детей с ОВЗ и детей-инвалидов </a:t>
            </a:r>
            <a:r>
              <a:rPr lang="ru-RU" sz="2000" smtClean="0">
                <a:solidFill>
                  <a:srgbClr val="333F50"/>
                </a:solidFill>
                <a:cs typeface="Times New Roman" pitchFamily="18" charset="0"/>
              </a:rPr>
              <a:t>необходим</a:t>
            </a:r>
            <a:r>
              <a:rPr lang="ru-RU" sz="2000" smtClean="0">
                <a:cs typeface="Times New Roman" pitchFamily="18" charset="0"/>
              </a:rPr>
              <a:t> </a:t>
            </a:r>
          </a:p>
          <a:p>
            <a:pPr indent="450850" algn="ctr">
              <a:spcBef>
                <a:spcPct val="0"/>
              </a:spcBef>
              <a:buFont typeface="Arial" charset="0"/>
              <a:buNone/>
            </a:pPr>
            <a:r>
              <a:rPr lang="ru-RU" sz="2000" smtClean="0">
                <a:solidFill>
                  <a:schemeClr val="accent2"/>
                </a:solidFill>
                <a:cs typeface="Times New Roman" pitchFamily="18" charset="0"/>
              </a:rPr>
              <a:t>комплекс</a:t>
            </a:r>
            <a:r>
              <a:rPr lang="ru-RU" sz="2000" smtClean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ru-RU" sz="2000" smtClean="0">
                <a:solidFill>
                  <a:schemeClr val="accent2"/>
                </a:solidFill>
                <a:cs typeface="Times New Roman" pitchFamily="18" charset="0"/>
              </a:rPr>
              <a:t>мероприятий</a:t>
            </a:r>
            <a:r>
              <a:rPr lang="ru-RU" sz="2000" smtClean="0">
                <a:cs typeface="Times New Roman" pitchFamily="18" charset="0"/>
              </a:rPr>
              <a:t>, </a:t>
            </a:r>
          </a:p>
          <a:p>
            <a:pPr indent="450850" algn="ctr">
              <a:spcBef>
                <a:spcPct val="0"/>
              </a:spcBef>
              <a:buFont typeface="Arial" charset="0"/>
              <a:buNone/>
            </a:pPr>
            <a:r>
              <a:rPr lang="ru-RU" sz="2000" smtClean="0">
                <a:cs typeface="Times New Roman" pitchFamily="18" charset="0"/>
              </a:rPr>
              <a:t>направленных на </a:t>
            </a:r>
            <a:r>
              <a:rPr lang="ru-RU" sz="2000" b="1" u="sng" smtClean="0">
                <a:solidFill>
                  <a:schemeClr val="accent2"/>
                </a:solidFill>
                <a:cs typeface="Times New Roman" pitchFamily="18" charset="0"/>
              </a:rPr>
              <a:t>консолидацию</a:t>
            </a:r>
            <a:r>
              <a:rPr lang="ru-RU" sz="2000" smtClean="0">
                <a:cs typeface="Times New Roman" pitchFamily="18" charset="0"/>
              </a:rPr>
              <a:t> </a:t>
            </a:r>
            <a:r>
              <a:rPr lang="ru-RU" sz="2000" smtClean="0">
                <a:solidFill>
                  <a:srgbClr val="333F50"/>
                </a:solidFill>
                <a:cs typeface="Times New Roman" pitchFamily="18" charset="0"/>
              </a:rPr>
              <a:t>усилий </a:t>
            </a:r>
            <a:r>
              <a:rPr lang="ru-RU" sz="2000" b="1" u="sng" smtClean="0">
                <a:solidFill>
                  <a:srgbClr val="333F50"/>
                </a:solidFill>
                <a:cs typeface="Times New Roman" pitchFamily="18" charset="0"/>
              </a:rPr>
              <a:t>педагогов</a:t>
            </a:r>
            <a:r>
              <a:rPr lang="ru-RU" sz="2000" smtClean="0">
                <a:solidFill>
                  <a:srgbClr val="333F50"/>
                </a:solidFill>
                <a:cs typeface="Times New Roman" pitchFamily="18" charset="0"/>
              </a:rPr>
              <a:t>, </a:t>
            </a:r>
            <a:r>
              <a:rPr lang="ru-RU" sz="2000" b="1" u="sng" smtClean="0">
                <a:solidFill>
                  <a:srgbClr val="333F50"/>
                </a:solidFill>
                <a:cs typeface="Times New Roman" pitchFamily="18" charset="0"/>
              </a:rPr>
              <a:t>специалистов сопровождения</a:t>
            </a:r>
            <a:r>
              <a:rPr lang="ru-RU" sz="2000" smtClean="0">
                <a:solidFill>
                  <a:srgbClr val="333F50"/>
                </a:solidFill>
                <a:cs typeface="Times New Roman" pitchFamily="18" charset="0"/>
              </a:rPr>
              <a:t> и </a:t>
            </a:r>
            <a:r>
              <a:rPr lang="ru-RU" sz="2000" b="1" u="sng" smtClean="0">
                <a:solidFill>
                  <a:srgbClr val="333F50"/>
                </a:solidFill>
                <a:cs typeface="Times New Roman" pitchFamily="18" charset="0"/>
              </a:rPr>
              <a:t>родителей</a:t>
            </a:r>
            <a:r>
              <a:rPr lang="ru-RU" sz="2000" smtClean="0">
                <a:solidFill>
                  <a:srgbClr val="333F50"/>
                </a:solidFill>
                <a:cs typeface="Times New Roman" pitchFamily="18" charset="0"/>
              </a:rPr>
              <a:t> (законных представителей)</a:t>
            </a:r>
            <a:endParaRPr lang="ru-RU" sz="2000" u="sng" smtClean="0">
              <a:solidFill>
                <a:srgbClr val="333F50"/>
              </a:solidFill>
              <a:cs typeface="Times New Roman" pitchFamily="18" charset="0"/>
            </a:endParaRPr>
          </a:p>
          <a:p>
            <a:pPr indent="450850" algn="ctr">
              <a:spcBef>
                <a:spcPct val="0"/>
              </a:spcBef>
            </a:pPr>
            <a:endParaRPr lang="ru-RU" sz="2000" b="1" smtClean="0">
              <a:cs typeface="Times New Roman" pitchFamily="18" charset="0"/>
            </a:endParaRPr>
          </a:p>
          <a:p>
            <a:pPr indent="450850" algn="ctr">
              <a:spcBef>
                <a:spcPct val="0"/>
              </a:spcBef>
              <a:buFont typeface="Arial" charset="0"/>
              <a:buNone/>
            </a:pPr>
            <a:r>
              <a:rPr lang="ru-RU" sz="2000" b="1" smtClean="0">
                <a:solidFill>
                  <a:srgbClr val="333F50"/>
                </a:solidFill>
                <a:cs typeface="Times New Roman" pitchFamily="18" charset="0"/>
              </a:rPr>
              <a:t>По результатам статистических данных, полученных в МБДОУ д/с № 15 (2014-2016 год):</a:t>
            </a:r>
            <a:endParaRPr lang="ru-RU" sz="2000" smtClean="0">
              <a:solidFill>
                <a:srgbClr val="333F50"/>
              </a:solidFill>
              <a:cs typeface="Times New Roman" pitchFamily="18" charset="0"/>
            </a:endParaRPr>
          </a:p>
          <a:p>
            <a:pPr indent="450850" algn="ctr">
              <a:spcBef>
                <a:spcPct val="0"/>
              </a:spcBef>
              <a:buFont typeface="Arial" charset="0"/>
              <a:buNone/>
            </a:pPr>
            <a:r>
              <a:rPr lang="ru-RU" sz="2000" smtClean="0">
                <a:cs typeface="Times New Roman" pitchFamily="18" charset="0"/>
              </a:rPr>
              <a:t>в </a:t>
            </a:r>
            <a:r>
              <a:rPr lang="ru-RU" sz="2000" b="1" smtClean="0">
                <a:solidFill>
                  <a:schemeClr val="accent2"/>
                </a:solidFill>
                <a:cs typeface="Times New Roman" pitchFamily="18" charset="0"/>
              </a:rPr>
              <a:t>2014</a:t>
            </a:r>
            <a:r>
              <a:rPr lang="ru-RU" sz="2000" smtClean="0">
                <a:cs typeface="Times New Roman" pitchFamily="18" charset="0"/>
              </a:rPr>
              <a:t> году  - </a:t>
            </a:r>
            <a:r>
              <a:rPr lang="ru-RU" sz="2000" b="1" smtClean="0">
                <a:solidFill>
                  <a:schemeClr val="accent2"/>
                </a:solidFill>
                <a:cs typeface="Times New Roman" pitchFamily="18" charset="0"/>
              </a:rPr>
              <a:t>6 групп </a:t>
            </a:r>
            <a:r>
              <a:rPr lang="ru-RU" sz="2000" smtClean="0">
                <a:solidFill>
                  <a:srgbClr val="333F50"/>
                </a:solidFill>
                <a:cs typeface="Times New Roman" pitchFamily="18" charset="0"/>
              </a:rPr>
              <a:t>компенсирующей направленности, количество детей </a:t>
            </a:r>
            <a:r>
              <a:rPr lang="ru-RU" sz="2000" b="1" smtClean="0">
                <a:solidFill>
                  <a:schemeClr val="accent2"/>
                </a:solidFill>
                <a:cs typeface="Times New Roman" pitchFamily="18" charset="0"/>
              </a:rPr>
              <a:t>61 человек </a:t>
            </a:r>
          </a:p>
          <a:p>
            <a:pPr indent="450850" algn="ctr">
              <a:spcBef>
                <a:spcPct val="0"/>
              </a:spcBef>
              <a:buFont typeface="Arial" charset="0"/>
              <a:buNone/>
            </a:pPr>
            <a:r>
              <a:rPr lang="ru-RU" sz="2000" smtClean="0">
                <a:cs typeface="Times New Roman" pitchFamily="18" charset="0"/>
              </a:rPr>
              <a:t>в </a:t>
            </a:r>
            <a:r>
              <a:rPr lang="ru-RU" sz="2000" b="1" smtClean="0">
                <a:solidFill>
                  <a:schemeClr val="accent2"/>
                </a:solidFill>
                <a:cs typeface="Times New Roman" pitchFamily="18" charset="0"/>
              </a:rPr>
              <a:t>2015</a:t>
            </a:r>
            <a:r>
              <a:rPr lang="ru-RU" sz="2000" smtClean="0">
                <a:cs typeface="Times New Roman" pitchFamily="18" charset="0"/>
              </a:rPr>
              <a:t> году – </a:t>
            </a:r>
            <a:r>
              <a:rPr lang="ru-RU" sz="2000" b="1" smtClean="0">
                <a:solidFill>
                  <a:schemeClr val="accent2"/>
                </a:solidFill>
                <a:cs typeface="Times New Roman" pitchFamily="18" charset="0"/>
              </a:rPr>
              <a:t>7 групп </a:t>
            </a:r>
            <a:r>
              <a:rPr lang="ru-RU" sz="2000" smtClean="0">
                <a:solidFill>
                  <a:srgbClr val="333F50"/>
                </a:solidFill>
                <a:cs typeface="Times New Roman" pitchFamily="18" charset="0"/>
              </a:rPr>
              <a:t>компенсирующей направленности, количество детей </a:t>
            </a:r>
            <a:r>
              <a:rPr lang="ru-RU" sz="2000" b="1" smtClean="0">
                <a:solidFill>
                  <a:schemeClr val="accent2"/>
                </a:solidFill>
                <a:cs typeface="Times New Roman" pitchFamily="18" charset="0"/>
              </a:rPr>
              <a:t>74 человека</a:t>
            </a:r>
          </a:p>
          <a:p>
            <a:pPr indent="450850" algn="ctr">
              <a:spcBef>
                <a:spcPct val="0"/>
              </a:spcBef>
              <a:buFont typeface="Arial" charset="0"/>
              <a:buNone/>
            </a:pPr>
            <a:r>
              <a:rPr lang="ru-RU" sz="2000" smtClean="0">
                <a:cs typeface="Times New Roman" pitchFamily="18" charset="0"/>
              </a:rPr>
              <a:t>в </a:t>
            </a:r>
            <a:r>
              <a:rPr lang="ru-RU" sz="2000" b="1" smtClean="0">
                <a:solidFill>
                  <a:schemeClr val="accent2"/>
                </a:solidFill>
                <a:cs typeface="Times New Roman" pitchFamily="18" charset="0"/>
              </a:rPr>
              <a:t>2016</a:t>
            </a:r>
            <a:r>
              <a:rPr lang="ru-RU" sz="2000" smtClean="0">
                <a:cs typeface="Times New Roman" pitchFamily="18" charset="0"/>
              </a:rPr>
              <a:t> году - </a:t>
            </a:r>
            <a:r>
              <a:rPr lang="ru-RU" sz="2000" b="1" smtClean="0">
                <a:solidFill>
                  <a:schemeClr val="accent2"/>
                </a:solidFill>
                <a:cs typeface="Times New Roman" pitchFamily="18" charset="0"/>
              </a:rPr>
              <a:t>9 групп </a:t>
            </a:r>
            <a:r>
              <a:rPr lang="ru-RU" sz="2000" smtClean="0">
                <a:solidFill>
                  <a:srgbClr val="333F50"/>
                </a:solidFill>
                <a:cs typeface="Times New Roman" pitchFamily="18" charset="0"/>
              </a:rPr>
              <a:t>компенсирующей направленности, количество детей </a:t>
            </a:r>
            <a:r>
              <a:rPr lang="ru-RU" sz="2000" b="1" smtClean="0">
                <a:solidFill>
                  <a:schemeClr val="accent2"/>
                </a:solidFill>
                <a:cs typeface="Times New Roman" pitchFamily="18" charset="0"/>
              </a:rPr>
              <a:t>129 человек</a:t>
            </a:r>
          </a:p>
          <a:p>
            <a:pPr indent="450850" algn="ctr">
              <a:spcBef>
                <a:spcPct val="0"/>
              </a:spcBef>
              <a:buFont typeface="Arial" charset="0"/>
              <a:buNone/>
            </a:pPr>
            <a:r>
              <a:rPr lang="ru-RU" sz="2000" smtClean="0">
                <a:solidFill>
                  <a:srgbClr val="333F50"/>
                </a:solidFill>
                <a:cs typeface="Times New Roman" pitchFamily="18" charset="0"/>
              </a:rPr>
              <a:t>Количество детей, получающих дошкольное образование в  </a:t>
            </a:r>
          </a:p>
          <a:p>
            <a:pPr indent="450850" algn="ctr">
              <a:spcBef>
                <a:spcPct val="0"/>
              </a:spcBef>
              <a:buFont typeface="Arial" charset="0"/>
              <a:buNone/>
            </a:pPr>
            <a:r>
              <a:rPr lang="ru-RU" sz="2000" b="1" smtClean="0">
                <a:solidFill>
                  <a:srgbClr val="333F50"/>
                </a:solidFill>
                <a:cs typeface="Times New Roman" pitchFamily="18" charset="0"/>
              </a:rPr>
              <a:t>вариативных формах, </a:t>
            </a:r>
            <a:r>
              <a:rPr lang="ru-RU" sz="2000" b="1" smtClean="0">
                <a:solidFill>
                  <a:schemeClr val="accent2"/>
                </a:solidFill>
                <a:cs typeface="Times New Roman" pitchFamily="18" charset="0"/>
              </a:rPr>
              <a:t>увеличилось:</a:t>
            </a:r>
            <a:r>
              <a:rPr lang="ru-RU" sz="2000" smtClean="0">
                <a:solidFill>
                  <a:schemeClr val="accent2"/>
                </a:solidFill>
                <a:cs typeface="Times New Roman" pitchFamily="18" charset="0"/>
              </a:rPr>
              <a:t> </a:t>
            </a:r>
          </a:p>
          <a:p>
            <a:pPr indent="450850" algn="ctr">
              <a:spcBef>
                <a:spcPct val="0"/>
              </a:spcBef>
              <a:buFont typeface="Arial" charset="0"/>
              <a:buNone/>
            </a:pPr>
            <a:r>
              <a:rPr lang="ru-RU" sz="2000" smtClean="0">
                <a:solidFill>
                  <a:srgbClr val="333F50"/>
                </a:solidFill>
                <a:cs typeface="Times New Roman" pitchFamily="18" charset="0"/>
              </a:rPr>
              <a:t>с</a:t>
            </a:r>
            <a:r>
              <a:rPr lang="ru-RU" sz="2000" smtClean="0">
                <a:cs typeface="Times New Roman" pitchFamily="18" charset="0"/>
              </a:rPr>
              <a:t> </a:t>
            </a:r>
            <a:r>
              <a:rPr lang="ru-RU" sz="2000" b="1" smtClean="0">
                <a:solidFill>
                  <a:schemeClr val="accent2"/>
                </a:solidFill>
                <a:cs typeface="Times New Roman" pitchFamily="18" charset="0"/>
              </a:rPr>
              <a:t>25</a:t>
            </a:r>
            <a:r>
              <a:rPr lang="ru-RU" sz="2000" smtClean="0">
                <a:solidFill>
                  <a:schemeClr val="accent2"/>
                </a:solidFill>
                <a:cs typeface="Times New Roman" pitchFamily="18" charset="0"/>
              </a:rPr>
              <a:t> </a:t>
            </a:r>
            <a:r>
              <a:rPr lang="ru-RU" sz="2000" smtClean="0">
                <a:solidFill>
                  <a:srgbClr val="333F50"/>
                </a:solidFill>
                <a:cs typeface="Times New Roman" pitchFamily="18" charset="0"/>
              </a:rPr>
              <a:t>человек в </a:t>
            </a:r>
            <a:r>
              <a:rPr lang="ru-RU" sz="2000" b="1" smtClean="0">
                <a:solidFill>
                  <a:schemeClr val="accent2"/>
                </a:solidFill>
                <a:cs typeface="Times New Roman" pitchFamily="18" charset="0"/>
              </a:rPr>
              <a:t>2014</a:t>
            </a:r>
            <a:r>
              <a:rPr lang="ru-RU" sz="2000" smtClean="0">
                <a:solidFill>
                  <a:schemeClr val="accent2"/>
                </a:solidFill>
                <a:cs typeface="Times New Roman" pitchFamily="18" charset="0"/>
              </a:rPr>
              <a:t> </a:t>
            </a:r>
            <a:r>
              <a:rPr lang="ru-RU" sz="2000" smtClean="0">
                <a:solidFill>
                  <a:srgbClr val="333F50"/>
                </a:solidFill>
                <a:cs typeface="Times New Roman" pitchFamily="18" charset="0"/>
              </a:rPr>
              <a:t>году до </a:t>
            </a:r>
            <a:r>
              <a:rPr lang="ru-RU" sz="2000" b="1" smtClean="0">
                <a:solidFill>
                  <a:schemeClr val="accent2"/>
                </a:solidFill>
                <a:cs typeface="Times New Roman" pitchFamily="18" charset="0"/>
              </a:rPr>
              <a:t>38</a:t>
            </a:r>
            <a:r>
              <a:rPr lang="ru-RU" sz="2000" b="1" smtClean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ru-RU" sz="2000" smtClean="0">
                <a:solidFill>
                  <a:srgbClr val="333F50"/>
                </a:solidFill>
                <a:cs typeface="Times New Roman" pitchFamily="18" charset="0"/>
              </a:rPr>
              <a:t>человек в</a:t>
            </a:r>
            <a:r>
              <a:rPr lang="ru-RU" sz="2000" smtClean="0">
                <a:cs typeface="Times New Roman" pitchFamily="18" charset="0"/>
              </a:rPr>
              <a:t> </a:t>
            </a:r>
            <a:r>
              <a:rPr lang="ru-RU" sz="2000" b="1" smtClean="0">
                <a:solidFill>
                  <a:schemeClr val="accent2"/>
                </a:solidFill>
                <a:cs typeface="Times New Roman" pitchFamily="18" charset="0"/>
              </a:rPr>
              <a:t>2016</a:t>
            </a:r>
            <a:r>
              <a:rPr lang="ru-RU" sz="2000" smtClean="0">
                <a:cs typeface="Times New Roman" pitchFamily="18" charset="0"/>
              </a:rPr>
              <a:t> </a:t>
            </a:r>
            <a:r>
              <a:rPr lang="ru-RU" sz="2000" smtClean="0">
                <a:solidFill>
                  <a:srgbClr val="333F50"/>
                </a:solidFill>
                <a:cs typeface="Times New Roman" pitchFamily="18" charset="0"/>
              </a:rPr>
              <a:t>году</a:t>
            </a:r>
            <a:endParaRPr lang="ru-RU" smtClean="0"/>
          </a:p>
        </p:txBody>
      </p:sp>
      <p:sp>
        <p:nvSpPr>
          <p:cNvPr id="8" name="Овал 7"/>
          <p:cNvSpPr/>
          <p:nvPr/>
        </p:nvSpPr>
        <p:spPr>
          <a:xfrm>
            <a:off x="2816225" y="5111750"/>
            <a:ext cx="6858000" cy="1428750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РЕСУРСНЫЙ ЦЕНТР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методической и консультативной поддержки участников образовательных отношений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трелка вниз 8"/>
          <p:cNvSpPr/>
          <p:nvPr/>
        </p:nvSpPr>
        <p:spPr>
          <a:xfrm>
            <a:off x="6102350" y="4618038"/>
            <a:ext cx="285750" cy="571500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extBox 3"/>
          <p:cNvSpPr txBox="1">
            <a:spLocks noChangeArrowheads="1"/>
          </p:cNvSpPr>
          <p:nvPr/>
        </p:nvSpPr>
        <p:spPr bwMode="auto">
          <a:xfrm>
            <a:off x="3857625" y="460375"/>
            <a:ext cx="5735638" cy="4619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400" b="1">
              <a:solidFill>
                <a:srgbClr val="002060"/>
              </a:solidFill>
              <a:latin typeface="Calibri" pitchFamily="34" charset="0"/>
            </a:endParaRPr>
          </a:p>
        </p:txBody>
      </p:sp>
      <p:pic>
        <p:nvPicPr>
          <p:cNvPr id="32770" name="Picture 2" descr="В Москве открылся V Всероссийский съезд работников дошкольного образовани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58400" y="169863"/>
            <a:ext cx="2049463" cy="128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838200" y="1460500"/>
            <a:ext cx="10734675" cy="4716463"/>
          </a:xfrm>
        </p:spPr>
        <p:txBody>
          <a:bodyPr>
            <a:norm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endParaRPr lang="ru-RU" sz="6600" smtClean="0">
              <a:solidFill>
                <a:srgbClr val="333F50"/>
              </a:solidFill>
              <a:cs typeface="Times New Roman" pitchFamily="18" charset="0"/>
            </a:endParaRPr>
          </a:p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ru-RU" sz="6600" b="1" smtClean="0">
                <a:solidFill>
                  <a:srgbClr val="333F50"/>
                </a:solidFill>
                <a:cs typeface="Times New Roman" pitchFamily="18" charset="0"/>
              </a:rPr>
              <a:t>СПАСИБО </a:t>
            </a:r>
          </a:p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ru-RU" sz="6600" b="1" smtClean="0">
                <a:solidFill>
                  <a:srgbClr val="333F50"/>
                </a:solidFill>
                <a:cs typeface="Times New Roman" pitchFamily="18" charset="0"/>
              </a:rPr>
              <a:t>ЗА ВНИМАНИЕ!</a:t>
            </a:r>
          </a:p>
          <a:p>
            <a:pPr>
              <a:buFont typeface="Arial" charset="0"/>
              <a:buNone/>
            </a:pP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extBox 3"/>
          <p:cNvSpPr txBox="1">
            <a:spLocks noChangeArrowheads="1"/>
          </p:cNvSpPr>
          <p:nvPr/>
        </p:nvSpPr>
        <p:spPr bwMode="auto">
          <a:xfrm>
            <a:off x="3857625" y="460375"/>
            <a:ext cx="5735638" cy="4619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400" b="1">
              <a:solidFill>
                <a:srgbClr val="002060"/>
              </a:solidFill>
              <a:latin typeface="Calibri" pitchFamily="34" charset="0"/>
            </a:endParaRPr>
          </a:p>
        </p:txBody>
      </p:sp>
      <p:pic>
        <p:nvPicPr>
          <p:cNvPr id="15362" name="Picture 2" descr="В Москве открылся V Всероссийский съезд работников дошкольного образовани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58400" y="169863"/>
            <a:ext cx="2049463" cy="128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+mn-lt"/>
                <a:cs typeface="Times New Roman" pitchFamily="18" charset="0"/>
              </a:rPr>
              <a:t>ОСНОВАНИЯ (АКТУАЛЬНОСТЬ) ВЫБОРА ТЕМЫ ИННОВАЦИОННОГО ПРОЕКТА (ПРОГРАММЫ)</a:t>
            </a:r>
            <a:endParaRPr lang="ru-RU" sz="3200" dirty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69863" y="1528763"/>
            <a:ext cx="11861800" cy="4648200"/>
          </a:xfrm>
        </p:spPr>
        <p:txBody>
          <a:bodyPr>
            <a:normAutofit/>
          </a:bodyPr>
          <a:lstStyle/>
          <a:p>
            <a:pPr marL="0" indent="450850" algn="just">
              <a:lnSpc>
                <a:spcPct val="80000"/>
              </a:lnSpc>
              <a:spcBef>
                <a:spcPct val="0"/>
              </a:spcBef>
              <a:buFont typeface="Arial" charset="0"/>
              <a:buNone/>
            </a:pPr>
            <a:r>
              <a:rPr lang="ru-RU" sz="2000" b="1" u="sng" smtClean="0">
                <a:solidFill>
                  <a:srgbClr val="C55A11"/>
                </a:solidFill>
                <a:ea typeface="Calibri" pitchFamily="34" charset="0"/>
                <a:cs typeface="Times New Roman" pitchFamily="18" charset="0"/>
              </a:rPr>
              <a:t>Цель инновационной деятельности:</a:t>
            </a:r>
            <a:r>
              <a:rPr lang="ru-RU" sz="2000" smtClean="0">
                <a:solidFill>
                  <a:srgbClr val="C55A11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smtClean="0">
                <a:solidFill>
                  <a:srgbClr val="333F50"/>
                </a:solidFill>
                <a:ea typeface="Calibri" pitchFamily="34" charset="0"/>
                <a:cs typeface="Times New Roman" pitchFamily="18" charset="0"/>
              </a:rPr>
              <a:t>разработка и апробация инновационной модели ресурсного центра по организации инклюзивного образования в ДОО.</a:t>
            </a:r>
            <a:endParaRPr lang="ru-RU" sz="2000" b="1" u="sng" smtClean="0">
              <a:solidFill>
                <a:srgbClr val="333F50"/>
              </a:solidFill>
              <a:ea typeface="Calibri" pitchFamily="34" charset="0"/>
              <a:cs typeface="Times New Roman" pitchFamily="18" charset="0"/>
            </a:endParaRPr>
          </a:p>
          <a:p>
            <a:pPr marL="0" indent="450850" algn="just" eaLnBrk="0" hangingPunct="0">
              <a:lnSpc>
                <a:spcPct val="80000"/>
              </a:lnSpc>
              <a:spcBef>
                <a:spcPct val="0"/>
              </a:spcBef>
              <a:buFont typeface="Arial" charset="0"/>
              <a:buNone/>
            </a:pPr>
            <a:endParaRPr lang="ru-RU" sz="2000" b="1" u="sng" smtClean="0">
              <a:solidFill>
                <a:srgbClr val="C55A11"/>
              </a:solidFill>
              <a:ea typeface="Calibri" pitchFamily="34" charset="0"/>
              <a:cs typeface="Times New Roman" pitchFamily="18" charset="0"/>
            </a:endParaRPr>
          </a:p>
          <a:p>
            <a:pPr marL="0" indent="450850" algn="just" eaLnBrk="0" hangingPunct="0">
              <a:spcBef>
                <a:spcPct val="0"/>
              </a:spcBef>
              <a:buFont typeface="Arial" charset="0"/>
              <a:buNone/>
            </a:pPr>
            <a:r>
              <a:rPr lang="ru-RU" sz="2000" b="1" u="sng" smtClean="0">
                <a:solidFill>
                  <a:srgbClr val="C55A11"/>
                </a:solidFill>
                <a:ea typeface="Calibri" pitchFamily="34" charset="0"/>
                <a:cs typeface="Times New Roman" pitchFamily="18" charset="0"/>
              </a:rPr>
              <a:t>Прогнозируемые результаты инновационного проекта:</a:t>
            </a:r>
          </a:p>
          <a:p>
            <a:pPr marL="0" indent="450850" algn="just" eaLnBrk="0" hangingPunct="0">
              <a:spcBef>
                <a:spcPct val="0"/>
              </a:spcBef>
              <a:buFont typeface="Arial" charset="0"/>
              <a:buNone/>
            </a:pPr>
            <a:r>
              <a:rPr lang="ru-RU" sz="2000" smtClean="0">
                <a:solidFill>
                  <a:srgbClr val="333F50"/>
                </a:solidFill>
                <a:ea typeface="Calibri" pitchFamily="34" charset="0"/>
                <a:cs typeface="Times New Roman" pitchFamily="18" charset="0"/>
              </a:rPr>
              <a:t>1. Разработаны методические рекомендации психолого-педагогического сопровождения детей с</a:t>
            </a:r>
            <a:r>
              <a:rPr lang="en-US" sz="2000" smtClean="0">
                <a:solidFill>
                  <a:srgbClr val="333F50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smtClean="0">
                <a:solidFill>
                  <a:srgbClr val="333F50"/>
                </a:solidFill>
                <a:ea typeface="Calibri" pitchFamily="34" charset="0"/>
                <a:cs typeface="Times New Roman" pitchFamily="18" charset="0"/>
              </a:rPr>
              <a:t>ограниченными возможностями здоровья в системе дошкольного образования. </a:t>
            </a:r>
          </a:p>
          <a:p>
            <a:pPr marL="0" indent="450850" algn="just" eaLnBrk="0" hangingPunct="0">
              <a:spcBef>
                <a:spcPct val="0"/>
              </a:spcBef>
              <a:buFont typeface="Arial" charset="0"/>
              <a:buNone/>
            </a:pPr>
            <a:r>
              <a:rPr lang="ru-RU" sz="2000" smtClean="0">
                <a:solidFill>
                  <a:srgbClr val="333F50"/>
                </a:solidFill>
                <a:ea typeface="Calibri" pitchFamily="34" charset="0"/>
                <a:cs typeface="Times New Roman" pitchFamily="18" charset="0"/>
              </a:rPr>
              <a:t>2. Внедрены инновационные развивающие, в том числе диагностические методики, в образовательный процесс ДОО с целью создания инновационной развивающей предметно-пространственной среды для детей с ОВЗ.</a:t>
            </a:r>
          </a:p>
          <a:p>
            <a:pPr marL="0" indent="450850" algn="just" eaLnBrk="0" hangingPunct="0">
              <a:spcBef>
                <a:spcPct val="0"/>
              </a:spcBef>
              <a:buFont typeface="Arial" charset="0"/>
              <a:buNone/>
            </a:pPr>
            <a:r>
              <a:rPr lang="ru-RU" sz="2000" smtClean="0">
                <a:solidFill>
                  <a:srgbClr val="333F50"/>
                </a:solidFill>
                <a:ea typeface="Calibri" pitchFamily="34" charset="0"/>
                <a:cs typeface="Times New Roman" pitchFamily="18" charset="0"/>
              </a:rPr>
              <a:t>3. Повышена компетентность педагогов ДОО (не менее, чем 100% педагогов ДОО) в вопросах инклюзивного образования детей с ОВЗ и детей-инвалидов, в том числе с использованием дистанционных форм, он-лайн консультирования, коучинг-сессий.</a:t>
            </a:r>
          </a:p>
          <a:p>
            <a:pPr marL="0" indent="450850" algn="just" eaLnBrk="0" hangingPunct="0">
              <a:spcBef>
                <a:spcPct val="0"/>
              </a:spcBef>
              <a:buFont typeface="Arial" charset="0"/>
              <a:buNone/>
            </a:pPr>
            <a:r>
              <a:rPr lang="ru-RU" sz="2000" smtClean="0">
                <a:solidFill>
                  <a:srgbClr val="333F50"/>
                </a:solidFill>
                <a:ea typeface="Calibri" pitchFamily="34" charset="0"/>
                <a:cs typeface="Times New Roman" pitchFamily="18" charset="0"/>
              </a:rPr>
              <a:t>4. Повышена компетентность родителей (законных представителей) (не менее, чем у 70% родителей)  в вопросах повышения компетентности родителей в вопросах воспитания и обучения ребенка с ОВЗ </a:t>
            </a:r>
            <a:endParaRPr lang="en-US" sz="2000" smtClean="0">
              <a:solidFill>
                <a:srgbClr val="333F50"/>
              </a:solidFill>
              <a:ea typeface="Calibri" pitchFamily="34" charset="0"/>
              <a:cs typeface="Times New Roman" pitchFamily="18" charset="0"/>
            </a:endParaRPr>
          </a:p>
          <a:p>
            <a:pPr marL="0" indent="450850" algn="just" eaLnBrk="0" hangingPunct="0">
              <a:spcBef>
                <a:spcPct val="0"/>
              </a:spcBef>
              <a:buFont typeface="Arial" charset="0"/>
              <a:buNone/>
            </a:pPr>
            <a:r>
              <a:rPr lang="ru-RU" sz="2000" smtClean="0">
                <a:solidFill>
                  <a:srgbClr val="333F50"/>
                </a:solidFill>
                <a:ea typeface="Calibri" pitchFamily="34" charset="0"/>
                <a:cs typeface="Times New Roman" pitchFamily="18" charset="0"/>
              </a:rPr>
              <a:t>и ребенка-инвалида.</a:t>
            </a:r>
          </a:p>
          <a:p>
            <a:pPr marL="0" indent="450850" algn="just" eaLnBrk="0" hangingPunct="0">
              <a:spcBef>
                <a:spcPct val="0"/>
              </a:spcBef>
              <a:buFont typeface="Arial" charset="0"/>
              <a:buNone/>
            </a:pPr>
            <a:r>
              <a:rPr lang="ru-RU" sz="2000" smtClean="0">
                <a:solidFill>
                  <a:srgbClr val="333F50"/>
                </a:solidFill>
                <a:ea typeface="Calibri" pitchFamily="34" charset="0"/>
                <a:cs typeface="Times New Roman" pitchFamily="18" charset="0"/>
              </a:rPr>
              <a:t>5. Сформировано принятие особого ребенка в единой образовательное пространство детского сада.</a:t>
            </a:r>
          </a:p>
          <a:p>
            <a:pPr marL="0" indent="450850">
              <a:lnSpc>
                <a:spcPct val="70000"/>
              </a:lnSpc>
              <a:buFont typeface="Arial" charset="0"/>
              <a:buNone/>
            </a:pPr>
            <a:endParaRPr lang="ru-RU" sz="2600" smtClean="0"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Box 3"/>
          <p:cNvSpPr txBox="1">
            <a:spLocks noChangeArrowheads="1"/>
          </p:cNvSpPr>
          <p:nvPr/>
        </p:nvSpPr>
        <p:spPr bwMode="auto">
          <a:xfrm>
            <a:off x="3857625" y="460375"/>
            <a:ext cx="5735638" cy="4619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400" b="1">
              <a:solidFill>
                <a:srgbClr val="002060"/>
              </a:solidFill>
              <a:latin typeface="Calibri" pitchFamily="34" charset="0"/>
            </a:endParaRPr>
          </a:p>
        </p:txBody>
      </p:sp>
      <p:pic>
        <p:nvPicPr>
          <p:cNvPr id="16386" name="Picture 2" descr="В Москве открылся V Всероссийский съезд работников дошкольного образовани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58400" y="169863"/>
            <a:ext cx="2049463" cy="128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b="1" smtClean="0">
                <a:solidFill>
                  <a:schemeClr val="accent2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Инновационная модель деятельности ресурсного центра </a:t>
            </a:r>
            <a:br>
              <a:rPr lang="ru-RU" sz="2000" b="1" smtClean="0">
                <a:solidFill>
                  <a:schemeClr val="accent2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sz="2000" b="1" smtClean="0">
                <a:solidFill>
                  <a:schemeClr val="accent2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по организации психолого-педагогического сопровождения </a:t>
            </a:r>
            <a:r>
              <a:rPr lang="ru-RU" sz="2000" b="1" smtClean="0">
                <a:solidFill>
                  <a:schemeClr val="accent2"/>
                </a:solidFill>
                <a:latin typeface="Calibri" pitchFamily="34" charset="0"/>
                <a:cs typeface="Times New Roman" pitchFamily="18" charset="0"/>
              </a:rPr>
              <a:t/>
            </a:r>
            <a:br>
              <a:rPr lang="ru-RU" sz="2000" b="1" smtClean="0">
                <a:solidFill>
                  <a:schemeClr val="accent2"/>
                </a:solidFill>
                <a:latin typeface="Calibri" pitchFamily="34" charset="0"/>
                <a:cs typeface="Times New Roman" pitchFamily="18" charset="0"/>
              </a:rPr>
            </a:br>
            <a:r>
              <a:rPr lang="ru-RU" sz="2000" b="1" smtClean="0">
                <a:solidFill>
                  <a:schemeClr val="accent2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детей с ограниченными возможностями здоровья и  детей-инвалидов </a:t>
            </a:r>
            <a:r>
              <a:rPr lang="ru-RU" sz="2000" b="1" smtClean="0">
                <a:solidFill>
                  <a:schemeClr val="accent2"/>
                </a:solidFill>
                <a:latin typeface="Calibri" pitchFamily="34" charset="0"/>
                <a:cs typeface="Times New Roman" pitchFamily="18" charset="0"/>
              </a:rPr>
              <a:t/>
            </a:r>
            <a:br>
              <a:rPr lang="ru-RU" sz="2000" b="1" smtClean="0">
                <a:solidFill>
                  <a:schemeClr val="accent2"/>
                </a:solidFill>
                <a:latin typeface="Calibri" pitchFamily="34" charset="0"/>
                <a:cs typeface="Times New Roman" pitchFamily="18" charset="0"/>
              </a:rPr>
            </a:br>
            <a:r>
              <a:rPr lang="ru-RU" sz="2000" b="1" smtClean="0">
                <a:solidFill>
                  <a:schemeClr val="accent2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в условиях инклюзивного образования</a:t>
            </a:r>
            <a:r>
              <a:rPr lang="ru-RU" sz="2900" smtClean="0">
                <a:ea typeface="Calibri" pitchFamily="34" charset="0"/>
                <a:cs typeface="Calibri" pitchFamily="34" charset="0"/>
              </a:rPr>
              <a:t/>
            </a:r>
            <a:br>
              <a:rPr lang="ru-RU" sz="2900" smtClean="0">
                <a:ea typeface="Calibri" pitchFamily="34" charset="0"/>
                <a:cs typeface="Calibri" pitchFamily="34" charset="0"/>
              </a:rPr>
            </a:br>
            <a:endParaRPr lang="ru-RU" sz="2900" smtClean="0">
              <a:solidFill>
                <a:srgbClr val="333F50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</p:txBody>
      </p:sp>
      <p:sp>
        <p:nvSpPr>
          <p:cNvPr id="10" name="Oval 2"/>
          <p:cNvSpPr>
            <a:spLocks noChangeArrowheads="1"/>
          </p:cNvSpPr>
          <p:nvPr/>
        </p:nvSpPr>
        <p:spPr bwMode="auto">
          <a:xfrm>
            <a:off x="238125" y="1714500"/>
            <a:ext cx="3495675" cy="4621213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r>
              <a:rPr lang="ru-RU" sz="1400" dirty="0">
                <a:solidFill>
                  <a:schemeClr val="tx1"/>
                </a:solidFill>
                <a:cs typeface="Arial" pitchFamily="34" charset="0"/>
              </a:rPr>
              <a:t>Психолого-педагогическая</a:t>
            </a:r>
          </a:p>
          <a:p>
            <a:pPr algn="ctr">
              <a:defRPr/>
            </a:pPr>
            <a:r>
              <a:rPr lang="ru-RU" sz="1400" dirty="0">
                <a:solidFill>
                  <a:schemeClr val="tx1"/>
                </a:solidFill>
                <a:cs typeface="Arial" pitchFamily="34" charset="0"/>
              </a:rPr>
              <a:t>помощь детям с ОВЗ и детям-инвалидам</a:t>
            </a:r>
          </a:p>
          <a:p>
            <a:pPr algn="ctr">
              <a:defRPr/>
            </a:pPr>
            <a:endParaRPr lang="ru-RU" sz="1200" dirty="0">
              <a:solidFill>
                <a:schemeClr val="tx1"/>
              </a:solidFill>
              <a:latin typeface="Times New Roman" pitchFamily="18" charset="0"/>
              <a:cs typeface="Arial" pitchFamily="34" charset="0"/>
            </a:endParaRPr>
          </a:p>
          <a:p>
            <a:pPr algn="ctr">
              <a:defRPr/>
            </a:pPr>
            <a:endParaRPr lang="ru-RU" sz="1200" dirty="0">
              <a:solidFill>
                <a:schemeClr val="tx1"/>
              </a:solidFill>
              <a:latin typeface="Times New Roman" pitchFamily="18" charset="0"/>
              <a:cs typeface="Arial" pitchFamily="34" charset="0"/>
            </a:endParaRPr>
          </a:p>
          <a:p>
            <a:pPr algn="ctr">
              <a:defRPr/>
            </a:pPr>
            <a:endParaRPr lang="ru-RU" sz="1200" dirty="0">
              <a:solidFill>
                <a:schemeClr val="tx1"/>
              </a:solidFill>
              <a:latin typeface="Times New Roman" pitchFamily="18" charset="0"/>
              <a:cs typeface="Arial" pitchFamily="34" charset="0"/>
            </a:endParaRPr>
          </a:p>
          <a:p>
            <a:pPr algn="ctr">
              <a:defRPr/>
            </a:pPr>
            <a:endParaRPr lang="ru-RU" sz="1200" dirty="0">
              <a:solidFill>
                <a:schemeClr val="tx1"/>
              </a:solidFill>
              <a:latin typeface="Times New Roman" pitchFamily="18" charset="0"/>
              <a:cs typeface="Arial" pitchFamily="34" charset="0"/>
            </a:endParaRPr>
          </a:p>
          <a:p>
            <a:pPr algn="ctr">
              <a:defRPr/>
            </a:pPr>
            <a:endParaRPr lang="ru-RU" sz="1200" dirty="0">
              <a:solidFill>
                <a:schemeClr val="tx1"/>
              </a:solidFill>
              <a:latin typeface="Times New Roman" pitchFamily="18" charset="0"/>
              <a:cs typeface="Arial" pitchFamily="34" charset="0"/>
            </a:endParaRPr>
          </a:p>
          <a:p>
            <a:pPr algn="ctr">
              <a:defRPr/>
            </a:pPr>
            <a:endParaRPr lang="ru-RU" sz="1200" dirty="0">
              <a:solidFill>
                <a:schemeClr val="tx1"/>
              </a:solidFill>
              <a:latin typeface="Times New Roman" pitchFamily="18" charset="0"/>
              <a:cs typeface="Arial" pitchFamily="34" charset="0"/>
            </a:endParaRPr>
          </a:p>
          <a:p>
            <a:pPr algn="ctr">
              <a:defRPr/>
            </a:pPr>
            <a:endParaRPr lang="ru-RU" sz="1200" dirty="0">
              <a:solidFill>
                <a:schemeClr val="tx1"/>
              </a:solidFill>
              <a:latin typeface="Times New Roman" pitchFamily="18" charset="0"/>
              <a:cs typeface="Arial" pitchFamily="34" charset="0"/>
            </a:endParaRPr>
          </a:p>
          <a:p>
            <a:pPr algn="ctr">
              <a:defRPr/>
            </a:pPr>
            <a:endParaRPr lang="ru-RU" sz="1200" dirty="0">
              <a:solidFill>
                <a:schemeClr val="tx1"/>
              </a:solidFill>
              <a:latin typeface="Times New Roman" pitchFamily="18" charset="0"/>
              <a:cs typeface="Arial" pitchFamily="34" charset="0"/>
            </a:endParaRPr>
          </a:p>
          <a:p>
            <a:pPr algn="ctr">
              <a:defRPr/>
            </a:pPr>
            <a:endParaRPr lang="ru-RU" sz="1200" dirty="0">
              <a:solidFill>
                <a:schemeClr val="tx1"/>
              </a:solidFill>
              <a:latin typeface="Times New Roman" pitchFamily="18" charset="0"/>
              <a:cs typeface="Arial" pitchFamily="34" charset="0"/>
            </a:endParaRPr>
          </a:p>
          <a:p>
            <a:pPr algn="ctr">
              <a:defRPr/>
            </a:pPr>
            <a:r>
              <a:rPr lang="ru-RU" sz="1400" dirty="0">
                <a:solidFill>
                  <a:schemeClr val="tx1"/>
                </a:solidFill>
                <a:cs typeface="Arial" pitchFamily="34" charset="0"/>
              </a:rPr>
              <a:t>Оказание помощи государственным и негосударственным организациям, осуществляющим образовательную деятельность</a:t>
            </a:r>
          </a:p>
          <a:p>
            <a:pPr algn="ctr">
              <a:defRPr/>
            </a:pPr>
            <a:endParaRPr lang="ru-RU" sz="1200" dirty="0">
              <a:solidFill>
                <a:schemeClr val="tx1"/>
              </a:solidFill>
              <a:latin typeface="Times New Roman" pitchFamily="18" charset="0"/>
              <a:cs typeface="Arial" pitchFamily="34" charset="0"/>
            </a:endParaRPr>
          </a:p>
          <a:p>
            <a:pPr algn="ctr">
              <a:defRPr/>
            </a:pPr>
            <a:endParaRPr lang="ru-RU" sz="1200" dirty="0">
              <a:solidFill>
                <a:schemeClr val="tx1"/>
              </a:solidFill>
              <a:latin typeface="Times New Roman" pitchFamily="18" charset="0"/>
              <a:cs typeface="Arial" pitchFamily="34" charset="0"/>
            </a:endParaRPr>
          </a:p>
          <a:p>
            <a:pPr algn="ctr">
              <a:defRPr/>
            </a:pPr>
            <a:endParaRPr lang="ru-RU" sz="1200" dirty="0">
              <a:solidFill>
                <a:schemeClr val="tx1"/>
              </a:solidFill>
              <a:latin typeface="Times New Roman" pitchFamily="18" charset="0"/>
              <a:cs typeface="Arial" pitchFamily="34" charset="0"/>
            </a:endParaRPr>
          </a:p>
          <a:p>
            <a:pPr algn="ctr">
              <a:defRPr/>
            </a:pPr>
            <a:endParaRPr lang="ru-RU" sz="1200" dirty="0">
              <a:solidFill>
                <a:schemeClr val="tx1"/>
              </a:solidFill>
              <a:latin typeface="Times New Roman" pitchFamily="18" charset="0"/>
              <a:cs typeface="Arial" pitchFamily="34" charset="0"/>
            </a:endParaRPr>
          </a:p>
          <a:p>
            <a:pPr algn="ctr">
              <a:defRPr/>
            </a:pPr>
            <a:endParaRPr lang="ru-RU" sz="1200" dirty="0">
              <a:solidFill>
                <a:schemeClr val="tx1"/>
              </a:solidFill>
              <a:latin typeface="Times New Roman" pitchFamily="18" charset="0"/>
              <a:cs typeface="Arial" pitchFamily="34" charset="0"/>
            </a:endParaRPr>
          </a:p>
          <a:p>
            <a:pPr algn="ctr">
              <a:defRPr/>
            </a:pPr>
            <a:endParaRPr lang="ru-RU" sz="1200" dirty="0">
              <a:solidFill>
                <a:schemeClr val="tx1"/>
              </a:solidFill>
              <a:latin typeface="Times New Roman" pitchFamily="18" charset="0"/>
              <a:cs typeface="Arial" pitchFamily="34" charset="0"/>
            </a:endParaRPr>
          </a:p>
          <a:p>
            <a:pPr algn="ctr">
              <a:defRPr/>
            </a:pPr>
            <a:endParaRPr lang="ru-RU" sz="1200" dirty="0">
              <a:solidFill>
                <a:schemeClr val="tx1"/>
              </a:solidFill>
              <a:latin typeface="Times New Roman" pitchFamily="18" charset="0"/>
              <a:cs typeface="Arial" pitchFamily="34" charset="0"/>
            </a:endParaRPr>
          </a:p>
          <a:p>
            <a:pPr algn="ctr">
              <a:defRPr/>
            </a:pPr>
            <a:endParaRPr lang="ru-RU" sz="1200" dirty="0">
              <a:solidFill>
                <a:schemeClr val="tx1"/>
              </a:solidFill>
              <a:latin typeface="Times New Roman" pitchFamily="18" charset="0"/>
              <a:cs typeface="Arial" pitchFamily="34" charset="0"/>
            </a:endParaRPr>
          </a:p>
          <a:p>
            <a:pPr>
              <a:defRPr/>
            </a:pPr>
            <a:endParaRPr lang="ru-RU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738188" y="3143250"/>
            <a:ext cx="2428875" cy="1322388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Ресурсный центр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12" name="Стрелка вправо 11"/>
          <p:cNvSpPr/>
          <p:nvPr/>
        </p:nvSpPr>
        <p:spPr>
          <a:xfrm>
            <a:off x="3381375" y="2071688"/>
            <a:ext cx="1647825" cy="571500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>
            <a:off x="3881438" y="3643313"/>
            <a:ext cx="1225550" cy="571500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>
            <a:off x="3452813" y="5286375"/>
            <a:ext cx="1654175" cy="571500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AutoShape 3"/>
          <p:cNvSpPr>
            <a:spLocks noChangeArrowheads="1"/>
          </p:cNvSpPr>
          <p:nvPr/>
        </p:nvSpPr>
        <p:spPr bwMode="auto">
          <a:xfrm>
            <a:off x="5345113" y="1727200"/>
            <a:ext cx="2000250" cy="114300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/>
            <a:endParaRPr lang="ru-RU" sz="1200" b="1">
              <a:solidFill>
                <a:srgbClr val="632423"/>
              </a:solidFill>
              <a:latin typeface="Times New Roman" pitchFamily="18" charset="0"/>
              <a:cs typeface="Arial" charset="0"/>
            </a:endParaRPr>
          </a:p>
          <a:p>
            <a:pPr algn="ctr"/>
            <a:r>
              <a:rPr lang="ru-RU" sz="1600" b="1">
                <a:solidFill>
                  <a:srgbClr val="000000"/>
                </a:solidFill>
                <a:cs typeface="Arial" charset="0"/>
              </a:rPr>
              <a:t>«Дети в приоритете»</a:t>
            </a:r>
          </a:p>
        </p:txBody>
      </p:sp>
      <p:sp>
        <p:nvSpPr>
          <p:cNvPr id="16" name="AutoShape 3"/>
          <p:cNvSpPr>
            <a:spLocks noChangeArrowheads="1"/>
          </p:cNvSpPr>
          <p:nvPr/>
        </p:nvSpPr>
        <p:spPr bwMode="auto">
          <a:xfrm>
            <a:off x="5338763" y="3286125"/>
            <a:ext cx="2000250" cy="114300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sz="1600" b="1">
                <a:solidFill>
                  <a:srgbClr val="000000"/>
                </a:solidFill>
              </a:rPr>
              <a:t>«3С:</a:t>
            </a:r>
          </a:p>
          <a:p>
            <a:pPr algn="ctr"/>
            <a:r>
              <a:rPr lang="ru-RU" sz="1600" b="1">
                <a:solidFill>
                  <a:srgbClr val="000000"/>
                </a:solidFill>
              </a:rPr>
              <a:t>Социализация,</a:t>
            </a:r>
          </a:p>
          <a:p>
            <a:pPr algn="ctr"/>
            <a:r>
              <a:rPr lang="ru-RU" sz="1600" b="1">
                <a:solidFill>
                  <a:srgbClr val="000000"/>
                </a:solidFill>
              </a:rPr>
              <a:t>Сопровождение,</a:t>
            </a:r>
            <a:r>
              <a:rPr lang="ru-RU" sz="1600" b="1">
                <a:solidFill>
                  <a:srgbClr val="000000"/>
                </a:solidFill>
                <a:latin typeface="Cambria" pitchFamily="18" charset="0"/>
              </a:rPr>
              <a:t> </a:t>
            </a:r>
          </a:p>
          <a:p>
            <a:pPr algn="ctr"/>
            <a:r>
              <a:rPr lang="ru-RU" sz="1600" b="1">
                <a:solidFill>
                  <a:srgbClr val="000000"/>
                </a:solidFill>
              </a:rPr>
              <a:t>Созидание»</a:t>
            </a:r>
            <a:endParaRPr lang="ru-RU" sz="1600" b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7" name="AutoShape 3"/>
          <p:cNvSpPr>
            <a:spLocks noChangeArrowheads="1"/>
          </p:cNvSpPr>
          <p:nvPr/>
        </p:nvSpPr>
        <p:spPr bwMode="auto">
          <a:xfrm>
            <a:off x="5351463" y="4941888"/>
            <a:ext cx="2000250" cy="114300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b="1">
                <a:solidFill>
                  <a:srgbClr val="000000"/>
                </a:solidFill>
                <a:cs typeface="Arial" charset="0"/>
              </a:rPr>
              <a:t>«</a:t>
            </a:r>
            <a:r>
              <a:rPr lang="ru-RU" sz="1600" b="1">
                <a:solidFill>
                  <a:srgbClr val="000000"/>
                </a:solidFill>
                <a:cs typeface="Arial" charset="0"/>
              </a:rPr>
              <a:t>Ответственное</a:t>
            </a:r>
            <a:r>
              <a:rPr lang="ru-RU" b="1">
                <a:solidFill>
                  <a:srgbClr val="000000"/>
                </a:solidFill>
                <a:cs typeface="Arial" charset="0"/>
              </a:rPr>
              <a:t> </a:t>
            </a:r>
            <a:r>
              <a:rPr lang="ru-RU" sz="1600" b="1">
                <a:solidFill>
                  <a:srgbClr val="000000"/>
                </a:solidFill>
                <a:cs typeface="Arial" charset="0"/>
              </a:rPr>
              <a:t>родительство</a:t>
            </a:r>
            <a:r>
              <a:rPr lang="ru-RU" b="1">
                <a:solidFill>
                  <a:srgbClr val="000000"/>
                </a:solidFill>
                <a:cs typeface="Arial" charset="0"/>
              </a:rPr>
              <a:t>»</a:t>
            </a:r>
            <a:endParaRPr lang="ru-RU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8" name="Стрелка вправо 17"/>
          <p:cNvSpPr/>
          <p:nvPr/>
        </p:nvSpPr>
        <p:spPr>
          <a:xfrm>
            <a:off x="7667625" y="2117725"/>
            <a:ext cx="1155700" cy="428625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Стрелка вправо 18"/>
          <p:cNvSpPr/>
          <p:nvPr/>
        </p:nvSpPr>
        <p:spPr>
          <a:xfrm>
            <a:off x="7602538" y="3656013"/>
            <a:ext cx="1143000" cy="428625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Стрелка вправо 19"/>
          <p:cNvSpPr/>
          <p:nvPr/>
        </p:nvSpPr>
        <p:spPr>
          <a:xfrm>
            <a:off x="7627938" y="5202238"/>
            <a:ext cx="1150937" cy="428625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AutoShape 6"/>
          <p:cNvSpPr>
            <a:spLocks noChangeArrowheads="1"/>
          </p:cNvSpPr>
          <p:nvPr/>
        </p:nvSpPr>
        <p:spPr bwMode="auto">
          <a:xfrm>
            <a:off x="9117013" y="1714500"/>
            <a:ext cx="2470150" cy="457200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endParaRPr lang="ru-RU" sz="1200" b="1">
              <a:solidFill>
                <a:srgbClr val="632423"/>
              </a:solidFill>
              <a:latin typeface="Times New Roman" pitchFamily="18" charset="0"/>
              <a:cs typeface="Arial" charset="0"/>
            </a:endParaRPr>
          </a:p>
          <a:p>
            <a:pPr algn="ctr"/>
            <a:endParaRPr lang="ru-RU">
              <a:solidFill>
                <a:srgbClr val="000000"/>
              </a:solidFill>
              <a:cs typeface="Arial" charset="0"/>
            </a:endParaRPr>
          </a:p>
          <a:p>
            <a:pPr algn="ctr"/>
            <a:r>
              <a:rPr lang="ru-RU" sz="1600">
                <a:solidFill>
                  <a:srgbClr val="000000"/>
                </a:solidFill>
                <a:cs typeface="Arial" charset="0"/>
              </a:rPr>
              <a:t>Принятия особенного ребенка в единое образовательное пространство детского сада, что обеспечит реализацию принципа «доброжелательный детский </a:t>
            </a:r>
          </a:p>
          <a:p>
            <a:pPr algn="ctr"/>
            <a:r>
              <a:rPr lang="ru-RU" sz="1600">
                <a:solidFill>
                  <a:srgbClr val="000000"/>
                </a:solidFill>
                <a:cs typeface="Arial" charset="0"/>
              </a:rPr>
              <a:t>сад»</a:t>
            </a:r>
            <a:endParaRPr lang="ru-RU" sz="1600">
              <a:solidFill>
                <a:schemeClr val="tx1"/>
              </a:solidFill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Box 3"/>
          <p:cNvSpPr txBox="1">
            <a:spLocks noChangeArrowheads="1"/>
          </p:cNvSpPr>
          <p:nvPr/>
        </p:nvSpPr>
        <p:spPr bwMode="auto">
          <a:xfrm>
            <a:off x="3857625" y="460375"/>
            <a:ext cx="5735638" cy="4619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400" b="1">
              <a:solidFill>
                <a:srgbClr val="002060"/>
              </a:solidFill>
              <a:latin typeface="Calibri" pitchFamily="34" charset="0"/>
            </a:endParaRPr>
          </a:p>
        </p:txBody>
      </p:sp>
      <p:pic>
        <p:nvPicPr>
          <p:cNvPr id="17410" name="Picture 2" descr="В Москве открылся V Всероссийский съезд работников дошкольного образовани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58400" y="169863"/>
            <a:ext cx="2049463" cy="128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smtClean="0">
                <a:solidFill>
                  <a:srgbClr val="333F50"/>
                </a:solidFill>
                <a:latin typeface="Calibri" pitchFamily="34" charset="0"/>
                <a:cs typeface="Times New Roman" pitchFamily="18" charset="0"/>
              </a:rPr>
              <a:t>ПРОДУКТИВНОСТЬ РЕАЛИЗАЦИИ ИННОВАЦИОННОГО ПРОЕКТА (ПРОГРАММЫ)</a:t>
            </a:r>
            <a:endParaRPr lang="ru-RU" sz="3200" smtClean="0">
              <a:solidFill>
                <a:srgbClr val="333F50"/>
              </a:solidFill>
              <a:latin typeface="Calibri" pitchFamily="34" charset="0"/>
            </a:endParaRPr>
          </a:p>
        </p:txBody>
      </p:sp>
      <p:graphicFrame>
        <p:nvGraphicFramePr>
          <p:cNvPr id="17425" name="Group 17"/>
          <p:cNvGraphicFramePr>
            <a:graphicFrameLocks noGrp="1"/>
          </p:cNvGraphicFramePr>
          <p:nvPr/>
        </p:nvGraphicFramePr>
        <p:xfrm>
          <a:off x="95250" y="1714500"/>
          <a:ext cx="11779250" cy="4600575"/>
        </p:xfrm>
        <a:graphic>
          <a:graphicData uri="http://schemas.openxmlformats.org/drawingml/2006/table">
            <a:tbl>
              <a:tblPr/>
              <a:tblGrid>
                <a:gridCol w="2870200"/>
                <a:gridCol w="8909050"/>
              </a:tblGrid>
              <a:tr h="5540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F5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Цель проекта (программы): </a:t>
                      </a:r>
                    </a:p>
                  </a:txBody>
                  <a:tcPr marL="91438" marR="91438" marT="45724" marB="4572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F5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разработка и апробация инновационной модели ресурсного центра по организации инклюзивного образования в ДОО</a:t>
                      </a:r>
                    </a:p>
                  </a:txBody>
                  <a:tcPr marL="91438" marR="91438" marT="45724" marB="4572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465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F5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Результаты:</a:t>
                      </a:r>
                    </a:p>
                  </a:txBody>
                  <a:tcPr marL="91438" marR="91438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sng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Разработано методическое пособие </a:t>
                      </a:r>
                    </a:p>
                    <a:p>
                      <a:pPr marL="0" marR="0" lvl="1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sng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«Организация психолого-педагогического сопровождения ребенка </a:t>
                      </a:r>
                    </a:p>
                    <a:p>
                      <a:pPr marL="0" marR="0" lvl="1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sng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с ограниченными возможностями здоровья </a:t>
                      </a:r>
                    </a:p>
                    <a:p>
                      <a:pPr marL="0" marR="0" lvl="1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sng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в системе дошкольного образования»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1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F5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год выпуска программы – 2020 год;</a:t>
                      </a:r>
                    </a:p>
                    <a:p>
                      <a:pPr marL="0" marR="0" lvl="1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F5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количество экземпляров – 100 штук;</a:t>
                      </a:r>
                    </a:p>
                    <a:p>
                      <a:pPr marL="0" marR="0" lvl="1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F5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приведены примеры технологий сопровождения инклюзивного процесса в ДОО;</a:t>
                      </a:r>
                    </a:p>
                    <a:p>
                      <a:pPr marL="0" marR="0" lvl="1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F5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приведены примеры документации специалистов сопровождения, структура индивидуальной образовательной программы, система планирования образовательного процесса для педагогов ДОО, картотеки дидактических игр, а также тематика консультаций  для родителей (законных представителей).</a:t>
                      </a:r>
                    </a:p>
                    <a:p>
                      <a:pPr marL="0" marR="0" lvl="1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91438" marR="91438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026" name="Picture 2" descr="C:\Users\1\Downloads\20201113_00035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363" y="2859088"/>
            <a:ext cx="1841500" cy="26003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Box 3"/>
          <p:cNvSpPr txBox="1">
            <a:spLocks noChangeArrowheads="1"/>
          </p:cNvSpPr>
          <p:nvPr/>
        </p:nvSpPr>
        <p:spPr bwMode="auto">
          <a:xfrm>
            <a:off x="3857625" y="460375"/>
            <a:ext cx="5735638" cy="4619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400" b="1">
              <a:solidFill>
                <a:srgbClr val="002060"/>
              </a:solidFill>
              <a:latin typeface="Calibri" pitchFamily="34" charset="0"/>
            </a:endParaRPr>
          </a:p>
        </p:txBody>
      </p:sp>
      <p:pic>
        <p:nvPicPr>
          <p:cNvPr id="18434" name="Picture 2" descr="В Москве открылся V Всероссийский съезд работников дошкольного образовани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58400" y="169863"/>
            <a:ext cx="2049463" cy="128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smtClean="0">
                <a:solidFill>
                  <a:srgbClr val="333F50"/>
                </a:solidFill>
                <a:cs typeface="Times New Roman" pitchFamily="18" charset="0"/>
              </a:rPr>
              <a:t>ПРОДУКТИВНОСТЬ РЕАЛИЗАЦИИ ИННОВАЦИОННОГО ПРОЕКТА (ПРОГРАММЫ)</a:t>
            </a:r>
            <a:endParaRPr lang="ru-RU" sz="3200" b="1" smtClean="0">
              <a:solidFill>
                <a:srgbClr val="333F50"/>
              </a:solidFill>
              <a:latin typeface="Calibri" pitchFamily="34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69863" y="1528763"/>
            <a:ext cx="11861800" cy="4648200"/>
          </a:xfrm>
        </p:spPr>
        <p:txBody>
          <a:bodyPr>
            <a:normAutofit/>
          </a:bodyPr>
          <a:lstStyle/>
          <a:p>
            <a:pPr marL="0" indent="0" algn="ctr">
              <a:spcBef>
                <a:spcPct val="0"/>
              </a:spcBef>
              <a:buFont typeface="Arial" charset="0"/>
              <a:buNone/>
            </a:pPr>
            <a:r>
              <a:rPr lang="ru-RU" sz="2000" b="1" u="sng" smtClean="0">
                <a:solidFill>
                  <a:schemeClr val="accent2"/>
                </a:solidFill>
                <a:cs typeface="Times New Roman" pitchFamily="18" charset="0"/>
              </a:rPr>
              <a:t>Внедрены инновационные развивающие, в том числе диагностические методики, </a:t>
            </a:r>
          </a:p>
          <a:p>
            <a:pPr marL="0" indent="0" algn="ctr">
              <a:spcBef>
                <a:spcPct val="0"/>
              </a:spcBef>
              <a:buFont typeface="Arial" charset="0"/>
              <a:buNone/>
            </a:pPr>
            <a:r>
              <a:rPr lang="ru-RU" sz="2000" b="1" u="sng" smtClean="0">
                <a:solidFill>
                  <a:schemeClr val="accent2"/>
                </a:solidFill>
                <a:cs typeface="Times New Roman" pitchFamily="18" charset="0"/>
              </a:rPr>
              <a:t>в образовательный процесс ДОО </a:t>
            </a:r>
          </a:p>
          <a:p>
            <a:pPr marL="0" indent="0" algn="ctr">
              <a:spcBef>
                <a:spcPct val="0"/>
              </a:spcBef>
              <a:buFont typeface="Arial" charset="0"/>
              <a:buNone/>
            </a:pPr>
            <a:r>
              <a:rPr lang="ru-RU" sz="2000" b="1" u="sng" smtClean="0">
                <a:solidFill>
                  <a:schemeClr val="accent2"/>
                </a:solidFill>
                <a:cs typeface="Times New Roman" pitchFamily="18" charset="0"/>
              </a:rPr>
              <a:t>с целью создания инновационной развивающей предметно-пространственной среды </a:t>
            </a:r>
          </a:p>
          <a:p>
            <a:pPr marL="0" indent="0" algn="ctr">
              <a:spcBef>
                <a:spcPct val="0"/>
              </a:spcBef>
              <a:buFont typeface="Arial" charset="0"/>
              <a:buNone/>
            </a:pPr>
            <a:r>
              <a:rPr lang="ru-RU" sz="2000" b="1" u="sng" smtClean="0">
                <a:solidFill>
                  <a:schemeClr val="accent2"/>
                </a:solidFill>
                <a:cs typeface="Times New Roman" pitchFamily="18" charset="0"/>
              </a:rPr>
              <a:t>для детей с ОВЗ</a:t>
            </a:r>
          </a:p>
          <a:p>
            <a:pPr marL="0" indent="0" algn="ctr">
              <a:spcBef>
                <a:spcPct val="0"/>
              </a:spcBef>
              <a:buFont typeface="Arial" charset="0"/>
              <a:buNone/>
            </a:pPr>
            <a:endParaRPr lang="ru-RU" sz="2000" u="sng" smtClean="0">
              <a:solidFill>
                <a:srgbClr val="FF0000"/>
              </a:solidFill>
              <a:cs typeface="Times New Roman" pitchFamily="18" charset="0"/>
            </a:endParaRPr>
          </a:p>
          <a:p>
            <a:pPr marL="0" indent="0" algn="r">
              <a:spcBef>
                <a:spcPct val="0"/>
              </a:spcBef>
              <a:buFontTx/>
              <a:buChar char="-"/>
            </a:pPr>
            <a:r>
              <a:rPr lang="ru-RU" sz="2000" smtClean="0">
                <a:solidFill>
                  <a:srgbClr val="333F50"/>
                </a:solidFill>
                <a:cs typeface="Times New Roman" pitchFamily="18" charset="0"/>
              </a:rPr>
              <a:t>программное обеспечение </a:t>
            </a:r>
          </a:p>
          <a:p>
            <a:pPr marL="0" indent="0" algn="r">
              <a:spcBef>
                <a:spcPct val="0"/>
              </a:spcBef>
              <a:buFont typeface="Arial" charset="0"/>
              <a:buNone/>
            </a:pPr>
            <a:r>
              <a:rPr lang="ru-RU" sz="2000" smtClean="0">
                <a:solidFill>
                  <a:srgbClr val="333F50"/>
                </a:solidFill>
                <a:cs typeface="Times New Roman" pitchFamily="18" charset="0"/>
              </a:rPr>
              <a:t>«Логопедическое обследование» В.М. Акименко;</a:t>
            </a:r>
          </a:p>
          <a:p>
            <a:pPr marL="0" indent="0" algn="r">
              <a:spcBef>
                <a:spcPct val="0"/>
              </a:spcBef>
              <a:buFont typeface="Arial" charset="0"/>
              <a:buNone/>
            </a:pPr>
            <a:r>
              <a:rPr lang="ru-RU" sz="2000" smtClean="0">
                <a:solidFill>
                  <a:srgbClr val="333F50"/>
                </a:solidFill>
                <a:cs typeface="Times New Roman" pitchFamily="18" charset="0"/>
              </a:rPr>
              <a:t>- интерактивный пол и стол;</a:t>
            </a:r>
          </a:p>
          <a:p>
            <a:pPr marL="0" indent="0" algn="r">
              <a:spcBef>
                <a:spcPct val="0"/>
              </a:spcBef>
              <a:buFontTx/>
              <a:buChar char="-"/>
            </a:pPr>
            <a:r>
              <a:rPr lang="ru-RU" sz="2000" smtClean="0">
                <a:solidFill>
                  <a:srgbClr val="333F50"/>
                </a:solidFill>
                <a:cs typeface="Times New Roman" pitchFamily="18" charset="0"/>
              </a:rPr>
              <a:t>развивающе-коррекционные комплексы </a:t>
            </a:r>
          </a:p>
          <a:p>
            <a:pPr marL="0" indent="0" algn="r">
              <a:spcBef>
                <a:spcPct val="0"/>
              </a:spcBef>
              <a:buFont typeface="Arial" charset="0"/>
              <a:buNone/>
            </a:pPr>
            <a:r>
              <a:rPr lang="ru-RU" sz="2000" smtClean="0">
                <a:solidFill>
                  <a:srgbClr val="333F50"/>
                </a:solidFill>
                <a:cs typeface="Times New Roman" pitchFamily="18" charset="0"/>
              </a:rPr>
              <a:t>с видеобиоуправлением «Тимокко», </a:t>
            </a:r>
          </a:p>
          <a:p>
            <a:pPr marL="0" indent="0" algn="r">
              <a:spcBef>
                <a:spcPct val="0"/>
              </a:spcBef>
              <a:buFont typeface="Arial" charset="0"/>
              <a:buNone/>
            </a:pPr>
            <a:r>
              <a:rPr lang="ru-RU" sz="2000" smtClean="0">
                <a:solidFill>
                  <a:srgbClr val="333F50"/>
                </a:solidFill>
                <a:cs typeface="Times New Roman" pitchFamily="18" charset="0"/>
              </a:rPr>
              <a:t>«Игры с Тимом», «Возьми и сделай»;</a:t>
            </a:r>
          </a:p>
          <a:p>
            <a:pPr marL="0" indent="0" algn="r">
              <a:spcBef>
                <a:spcPct val="0"/>
              </a:spcBef>
              <a:buFontTx/>
              <a:buChar char="-"/>
            </a:pPr>
            <a:r>
              <a:rPr lang="ru-RU" sz="2000" smtClean="0">
                <a:solidFill>
                  <a:srgbClr val="333F50"/>
                </a:solidFill>
                <a:cs typeface="Times New Roman" pitchFamily="18" charset="0"/>
              </a:rPr>
              <a:t>Дидактический набор «Дары Фребеля»;</a:t>
            </a:r>
          </a:p>
          <a:p>
            <a:pPr marL="0" indent="0" algn="r">
              <a:spcBef>
                <a:spcPct val="0"/>
              </a:spcBef>
              <a:buFontTx/>
              <a:buChar char="-"/>
            </a:pPr>
            <a:r>
              <a:rPr lang="ru-RU" sz="2000" smtClean="0">
                <a:solidFill>
                  <a:srgbClr val="333F50"/>
                </a:solidFill>
                <a:cs typeface="Times New Roman" pitchFamily="18" charset="0"/>
              </a:rPr>
              <a:t> интерактивный стол для рисования песком, </a:t>
            </a:r>
          </a:p>
          <a:p>
            <a:pPr marL="0" indent="0" algn="r">
              <a:spcBef>
                <a:spcPct val="0"/>
              </a:spcBef>
              <a:buFont typeface="Arial" charset="0"/>
              <a:buNone/>
            </a:pPr>
            <a:r>
              <a:rPr lang="ru-RU" sz="2000" smtClean="0">
                <a:solidFill>
                  <a:srgbClr val="333F50"/>
                </a:solidFill>
                <a:cs typeface="Times New Roman" pitchFamily="18" charset="0"/>
              </a:rPr>
              <a:t>интерактивная доска;</a:t>
            </a:r>
          </a:p>
          <a:p>
            <a:pPr marL="0" indent="0" algn="r">
              <a:spcBef>
                <a:spcPct val="0"/>
              </a:spcBef>
              <a:buFontTx/>
              <a:buChar char="-"/>
            </a:pPr>
            <a:r>
              <a:rPr lang="ru-RU" sz="2000" smtClean="0">
                <a:solidFill>
                  <a:srgbClr val="333F50"/>
                </a:solidFill>
                <a:cs typeface="Times New Roman" pitchFamily="18" charset="0"/>
              </a:rPr>
              <a:t>«Сказочные лабиринты игры» </a:t>
            </a:r>
          </a:p>
          <a:p>
            <a:pPr marL="0" indent="0" algn="r">
              <a:spcBef>
                <a:spcPct val="0"/>
              </a:spcBef>
              <a:buFont typeface="Arial" charset="0"/>
              <a:buNone/>
            </a:pPr>
            <a:r>
              <a:rPr lang="ru-RU" sz="2000" smtClean="0">
                <a:solidFill>
                  <a:srgbClr val="333F50"/>
                </a:solidFill>
                <a:cs typeface="Times New Roman" pitchFamily="18" charset="0"/>
              </a:rPr>
              <a:t>В.В. Воскобовича.</a:t>
            </a:r>
          </a:p>
          <a:p>
            <a:pPr marL="0" indent="0">
              <a:buFont typeface="Arial" charset="0"/>
              <a:buNone/>
            </a:pPr>
            <a:endParaRPr lang="ru-RU" smtClean="0"/>
          </a:p>
        </p:txBody>
      </p:sp>
      <p:pic>
        <p:nvPicPr>
          <p:cNvPr id="8" name="Picture 3" descr="C:\МЕТОДИЧЕСКАЯ РАБОТА\03-11 Участие МБДОУ в инновационной деятельности, реализации проектов различных уровней\2017-2018 учебный год\проект Доступная среда\МБДОУ 15 доступная среда\IMG_20170914_17034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64770" y="2530437"/>
            <a:ext cx="1509693" cy="22637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Picture 2" descr="C:\Users\Admin\Desktop\09.11.2017 год\фото\IMG_20171108_17340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298114" y="2766056"/>
            <a:ext cx="2000949" cy="32299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/>
          </a:extLst>
        </p:spPr>
      </p:pic>
      <p:pic>
        <p:nvPicPr>
          <p:cNvPr id="10" name="Picture 4" descr="D:\МЕТОДИЧЕСКАЯ РАБОТА\Фото\2016-2017 учебный год\фребель\DSC0646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2125086" y="4733367"/>
            <a:ext cx="2494850" cy="187096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/>
          </a:extLst>
        </p:spPr>
      </p:pic>
      <p:pic>
        <p:nvPicPr>
          <p:cNvPr id="11" name="Picture 2" descr="C:\Users\Admin\Desktop\09.11.2017 год\фото\IMG_20171108_16480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4649963" y="2755991"/>
            <a:ext cx="1905416" cy="33874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/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extBox 3"/>
          <p:cNvSpPr txBox="1">
            <a:spLocks noChangeArrowheads="1"/>
          </p:cNvSpPr>
          <p:nvPr/>
        </p:nvSpPr>
        <p:spPr bwMode="auto">
          <a:xfrm>
            <a:off x="3857625" y="460375"/>
            <a:ext cx="5735638" cy="4619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400" b="1">
              <a:solidFill>
                <a:srgbClr val="002060"/>
              </a:solidFill>
              <a:latin typeface="Calibri" pitchFamily="34" charset="0"/>
            </a:endParaRPr>
          </a:p>
        </p:txBody>
      </p:sp>
      <p:pic>
        <p:nvPicPr>
          <p:cNvPr id="19458" name="Picture 2" descr="В Москве открылся V Всероссийский съезд работников дошкольного образовани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58400" y="169863"/>
            <a:ext cx="2049463" cy="128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smtClean="0">
                <a:solidFill>
                  <a:srgbClr val="333F50"/>
                </a:solidFill>
                <a:latin typeface="Calibri" pitchFamily="34" charset="0"/>
                <a:cs typeface="Times New Roman" pitchFamily="18" charset="0"/>
              </a:rPr>
              <a:t>ПРОДУКТИВНОСТЬ РЕАЛИЗАЦИИ ИННОВАЦИОННОГО ПРОЕКТА (ПРОГРАММЫ)</a:t>
            </a:r>
            <a:endParaRPr lang="ru-RU" sz="3200" smtClean="0">
              <a:solidFill>
                <a:srgbClr val="333F50"/>
              </a:solidFill>
              <a:latin typeface="Calibri" pitchFamily="34" charset="0"/>
            </a:endParaRPr>
          </a:p>
        </p:txBody>
      </p:sp>
      <p:graphicFrame>
        <p:nvGraphicFramePr>
          <p:cNvPr id="19471" name="Group 15"/>
          <p:cNvGraphicFramePr>
            <a:graphicFrameLocks noGrp="1"/>
          </p:cNvGraphicFramePr>
          <p:nvPr/>
        </p:nvGraphicFramePr>
        <p:xfrm>
          <a:off x="339725" y="1714500"/>
          <a:ext cx="11364913" cy="4806950"/>
        </p:xfrm>
        <a:graphic>
          <a:graphicData uri="http://schemas.openxmlformats.org/drawingml/2006/table">
            <a:tbl>
              <a:tblPr/>
              <a:tblGrid>
                <a:gridCol w="2060575"/>
                <a:gridCol w="9304338"/>
              </a:tblGrid>
              <a:tr h="1116013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Повышена компетентность педагогов ДОО (не менее, чем 100% педагогов ДОО)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в вопросах инклюзивного образования детей с ОВЗ и детей-инвалидов, 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в том числе с использованием дистанционных форм, он-лайн консультирования, коучинг-сессий</a:t>
                      </a:r>
                      <a:endParaRPr kumimoji="0" lang="ru-RU" sz="1800" b="1" i="0" u="sng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91438" marR="91438" marT="45724" marB="4572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845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Результаты:</a:t>
                      </a:r>
                    </a:p>
                  </a:txBody>
                  <a:tcPr marL="91438" marR="91438" marT="45724" marB="4572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1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333F5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Проведены научно-практические мероприятия  </a:t>
                      </a:r>
                    </a:p>
                    <a:p>
                      <a:pPr marL="0" marR="0" lvl="1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333F5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по реализации инновационного проекта:</a:t>
                      </a:r>
                    </a:p>
                    <a:p>
                      <a:pPr marL="0" marR="0" lvl="1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sng" strike="noStrike" cap="none" normalizeH="0" baseline="0" smtClean="0">
                        <a:ln>
                          <a:noFill/>
                        </a:ln>
                        <a:solidFill>
                          <a:srgbClr val="333F5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F5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-информационно-практический семинар педагогических работников дошкольных образовательных организаций «Организация деятельности Ресурсного центра по инклюзивному образованию дошкольников с различными видами нарушений психоречевого развития» (29.11.2016  г.);</a:t>
                      </a:r>
                    </a:p>
                    <a:p>
                      <a:pPr marL="0" marR="0" lvl="1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F5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информационно-практический семинар для слушателей курсов повышения квалификации «Ресурсный центр как модель инклюзивного образовательного пространства ДОО» (27.04.2017 г.);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F5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- 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F5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межведомственный семинар-практикум «Вызывание первых вербальных функций у «неговорящих детей» раннего и младшего дошкольного возраста» (06.12.2018 г.).</a:t>
                      </a:r>
                    </a:p>
                    <a:p>
                      <a:pPr marL="0" marR="0" lvl="1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91438" marR="91438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extBox 3"/>
          <p:cNvSpPr txBox="1">
            <a:spLocks noChangeArrowheads="1"/>
          </p:cNvSpPr>
          <p:nvPr/>
        </p:nvSpPr>
        <p:spPr bwMode="auto">
          <a:xfrm>
            <a:off x="3857625" y="460375"/>
            <a:ext cx="5735638" cy="4619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400" b="1">
              <a:solidFill>
                <a:srgbClr val="002060"/>
              </a:solidFill>
              <a:latin typeface="Calibri" pitchFamily="34" charset="0"/>
            </a:endParaRPr>
          </a:p>
        </p:txBody>
      </p:sp>
      <p:pic>
        <p:nvPicPr>
          <p:cNvPr id="20482" name="Picture 2" descr="В Москве открылся V Всероссийский съезд работников дошкольного образовани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58400" y="169863"/>
            <a:ext cx="2049463" cy="128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smtClean="0">
                <a:solidFill>
                  <a:srgbClr val="333F50"/>
                </a:solidFill>
                <a:latin typeface="Calibri" pitchFamily="34" charset="0"/>
                <a:cs typeface="Times New Roman" pitchFamily="18" charset="0"/>
              </a:rPr>
              <a:t>ПРОДУКТИВНОСТЬ РЕАЛИЗАЦИИ ИННОВАЦИОННОГО ПРОЕКТА (ПРОГРАММЫ)</a:t>
            </a:r>
            <a:endParaRPr lang="ru-RU" sz="3200" smtClean="0">
              <a:solidFill>
                <a:srgbClr val="333F50"/>
              </a:solidFill>
              <a:latin typeface="Calibri" pitchFamily="34" charset="0"/>
            </a:endParaRPr>
          </a:p>
        </p:txBody>
      </p:sp>
      <p:pic>
        <p:nvPicPr>
          <p:cNvPr id="8" name="Picture 2" descr="C:\МЕТОДИЧЕСКАЯ РАБОТА\Фото\2016-2017 учебный год\29.11.2016 год РИП инклюзия\IMG_085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0669" y="4098052"/>
            <a:ext cx="3418674" cy="25640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Picture 6" descr="C:\Users\1\Downloads\Attachments_olesya_chernykh@bk.ru_2020-01-15_16-16-41\20200115_11582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5400000">
            <a:off x="5122289" y="1807672"/>
            <a:ext cx="2324256" cy="174352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Picture 3" descr="C:\МЕТОДИЧЕСКАЯ РАБОТА\Фото\2016-2017 учебный год\29.11.2016 год РИП инклюзия\IMG_087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567749" y="4117237"/>
            <a:ext cx="3397828" cy="254837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Picture 5" descr="C:\МЕТОДИЧЕСКАЯ РАБОТА\Фото\2018-2019 учебный год\рес центр по инклюзии\20181206_10195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32811" y="4078066"/>
            <a:ext cx="3409405" cy="255705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Picture 7" descr="C:\МЕТОДИЧЕСКАЯ РАБОТА\03-11 Участие МБДОУ в инновационной деятельности, реализации проектов различных уровней\2018-2019 учебный год\регион проект по ОВЗ Будь здоров, малыш\2018-2019 учебный год\25.01.2019 год\МБДОУ 15 для Аргуновой Н.Н\20190125_095116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956875" y="1516803"/>
            <a:ext cx="3162145" cy="237137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3" name="Picture 4" descr="C:\МЕТОДИЧЕСКАЯ РАБОТА\Фото\2018-2019 учебный год\рес центр по инклюзии\20181206_102905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153282" y="1593527"/>
            <a:ext cx="3184146" cy="23884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extBox 3"/>
          <p:cNvSpPr txBox="1">
            <a:spLocks noChangeArrowheads="1"/>
          </p:cNvSpPr>
          <p:nvPr/>
        </p:nvSpPr>
        <p:spPr bwMode="auto">
          <a:xfrm>
            <a:off x="3857625" y="460375"/>
            <a:ext cx="5735638" cy="4619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400" b="1">
              <a:solidFill>
                <a:srgbClr val="002060"/>
              </a:solidFill>
              <a:latin typeface="Calibri" pitchFamily="34" charset="0"/>
            </a:endParaRPr>
          </a:p>
        </p:txBody>
      </p:sp>
      <p:pic>
        <p:nvPicPr>
          <p:cNvPr id="21506" name="Picture 2" descr="В Москве открылся V Всероссийский съезд работников дошкольного образовани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58400" y="169863"/>
            <a:ext cx="2049463" cy="128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smtClean="0">
                <a:solidFill>
                  <a:srgbClr val="333F50"/>
                </a:solidFill>
                <a:latin typeface="Calibri" pitchFamily="34" charset="0"/>
                <a:cs typeface="Times New Roman" pitchFamily="18" charset="0"/>
              </a:rPr>
              <a:t>ПРОДУКТИВНОСТЬ РЕАЛИЗАЦИИ ИННОВАЦИОННОГО ПРОЕКТА (ПРОГРАММЫ)</a:t>
            </a:r>
            <a:endParaRPr lang="ru-RU" sz="3200" smtClean="0">
              <a:solidFill>
                <a:srgbClr val="333F50"/>
              </a:solidFill>
              <a:latin typeface="Calibri" pitchFamily="34" charset="0"/>
            </a:endParaRPr>
          </a:p>
        </p:txBody>
      </p:sp>
      <p:graphicFrame>
        <p:nvGraphicFramePr>
          <p:cNvPr id="8" name="Объект 3"/>
          <p:cNvGraphicFramePr>
            <a:graphicFrameLocks/>
          </p:cNvGraphicFramePr>
          <p:nvPr/>
        </p:nvGraphicFramePr>
        <p:xfrm>
          <a:off x="190500" y="1427163"/>
          <a:ext cx="11818938" cy="524668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51766">
                  <a:extLst>
                    <a:ext uri="{9D8B030D-6E8A-4147-A177-3AD203B41FA5}"/>
                  </a:extLst>
                </a:gridCol>
                <a:gridCol w="10467833">
                  <a:extLst>
                    <a:ext uri="{9D8B030D-6E8A-4147-A177-3AD203B41FA5}"/>
                  </a:extLst>
                </a:gridCol>
              </a:tblGrid>
              <a:tr h="57874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1" dirty="0" smtClean="0">
                          <a:latin typeface="+mn-lt"/>
                          <a:cs typeface="Times New Roman" pitchFamily="18" charset="0"/>
                        </a:rPr>
                        <a:t>Цель проекта (программы): 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91438" marR="91438" marT="45724" marB="45724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+mn-lt"/>
                          <a:cs typeface="Times New Roman" pitchFamily="18" charset="0"/>
                        </a:rPr>
                        <a:t>разработка и апробация инновационной модели ресурсного центра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+mn-lt"/>
                          <a:cs typeface="Times New Roman" pitchFamily="18" charset="0"/>
                        </a:rPr>
                        <a:t>по организации инклюзивного образования в ДОО</a:t>
                      </a:r>
                      <a:endParaRPr lang="ru-RU" sz="1600" b="0" dirty="0" smtClean="0">
                        <a:solidFill>
                          <a:schemeClr val="tx1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91438" marR="91438" marT="45724" marB="45724" anchor="ctr"/>
                </a:tc>
                <a:extLst>
                  <a:ext uri="{0D108BD9-81ED-4DB2-BD59-A6C34878D82A}"/>
                </a:extLst>
              </a:tr>
              <a:tr h="4668543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Результаты: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91438" marR="91438" marT="45724" marB="45724" anchor="ctr"/>
                </a:tc>
                <a:tc>
                  <a:txBody>
                    <a:bodyPr/>
                    <a:lstStyle/>
                    <a:p>
                      <a:pPr marL="0" marR="0" lvl="1" indent="-34290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sng" kern="1200" baseline="0" dirty="0" smtClean="0">
                          <a:solidFill>
                            <a:schemeClr val="accent2"/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Материалы из опыта работы неоднократно распространялись на муниципальных </a:t>
                      </a:r>
                    </a:p>
                    <a:p>
                      <a:pPr marL="0" marR="0" lvl="1" indent="-34290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sng" kern="1200" baseline="0" dirty="0" smtClean="0">
                          <a:solidFill>
                            <a:schemeClr val="accent2"/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и региональных научно-практических конференциях:</a:t>
                      </a:r>
                      <a:endParaRPr kumimoji="0" lang="ru-RU" sz="1400" b="1" i="0" u="sng" kern="1200" baseline="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-</a:t>
                      </a:r>
                      <a:r>
                        <a:rPr lang="ru-RU" sz="16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06.12.2016 год – городское методическое объединение учителей-логопедов и учителей-дефектологов г. Белгорода, выступление «Развивающая предметно-пространственная среда как условие интеллектуального и личностного развития дошкольников с задержкой психического развития»;</a:t>
                      </a:r>
                    </a:p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16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- 25.11.2016</a:t>
                      </a:r>
                      <a:r>
                        <a:rPr lang="ru-RU" sz="1600" b="0" i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 – семинар-практикум председателей </a:t>
                      </a:r>
                      <a:r>
                        <a:rPr lang="ru-RU" sz="1600" b="0" i="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ПМПк</a:t>
                      </a:r>
                      <a:r>
                        <a:rPr lang="ru-RU" sz="1600" b="0" i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 ДОО «Организация инклюзивного образования детей с ОВЗ в </a:t>
                      </a:r>
                      <a:r>
                        <a:rPr lang="ru-RU" sz="1600" b="0" i="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соотвествии</a:t>
                      </a:r>
                      <a:r>
                        <a:rPr lang="ru-RU" sz="1600" b="0" i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 с требованиями ФГОС ДО», выступление </a:t>
                      </a: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«Организация деятельности ресурсного центра </a:t>
                      </a:r>
                      <a:r>
                        <a:rPr lang="ru-RU" sz="16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инклюзивного образования дошкольников с нарушениями </a:t>
                      </a:r>
                      <a:r>
                        <a:rPr lang="ru-RU" sz="16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психоречевого</a:t>
                      </a: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 развития»;</a:t>
                      </a:r>
                      <a:endParaRPr lang="ru-RU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-14.12.2017 год – областной научно-практический семинар «Толерантность к детям с ограниченными возможностями здоровья в инклюзивном образовательном пространстве: проблемы и перспективы развития». В рамках мероприятия на пленарном заседании был представлен доклад «Ресурсный центр образовательной организации как условие формирования толерантности субъектов образовательного процесса к детям с ограниченными возможностями здоровья», на практической части мероприятия педагогическая мастерская «Совместная деятельность детей с ограниченными возможностями здоровья со сверстниками: технологий организации»;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07.06.2018 год – региональная научно-практическая конференция «Реализация ФГОС ДО как условие повышения качества дошкольного образования», выступление «Ресурсный центр образовательной организации как условие формирования толерантности субъектов образовательного процесса к детям с ограниченными возможностями здоровья».</a:t>
                      </a:r>
                    </a:p>
                  </a:txBody>
                  <a:tcPr marL="91438" marR="91438" marT="45724" marB="45724"/>
                </a:tc>
                <a:extLst>
                  <a:ext uri="{0D108BD9-81ED-4DB2-BD59-A6C34878D82A}"/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749</TotalTime>
  <Words>1176</Words>
  <Application>Microsoft Office PowerPoint</Application>
  <PresentationFormat>Произвольный</PresentationFormat>
  <Paragraphs>196</Paragraphs>
  <Slides>20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Шаблон оформления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9" baseType="lpstr">
      <vt:lpstr>Calibri</vt:lpstr>
      <vt:lpstr>Arial</vt:lpstr>
      <vt:lpstr>Calibri Light</vt:lpstr>
      <vt:lpstr>Verdana</vt:lpstr>
      <vt:lpstr>Roboto</vt:lpstr>
      <vt:lpstr>Times New Roman</vt:lpstr>
      <vt:lpstr>Cambria</vt:lpstr>
      <vt:lpstr>Тема Office</vt:lpstr>
      <vt:lpstr>Диаграмма Microsoft Excel</vt:lpstr>
      <vt:lpstr>Ресурсный центр по организации инклюзивного образования в ДОО</vt:lpstr>
      <vt:lpstr>ОСНОВАНИЯ (АКТУАЛЬНОСТЬ) ВЫБОРА ТЕМЫ ИННОВАЦИОННОГО ПРОЕКТА (ПРОГРАММЫ)</vt:lpstr>
      <vt:lpstr>ОСНОВАНИЯ (АКТУАЛЬНОСТЬ) ВЫБОРА ТЕМЫ ИННОВАЦИОННОГО ПРОЕКТА (ПРОГРАММЫ)</vt:lpstr>
      <vt:lpstr>Инновационная модель деятельности ресурсного центра  по организации психолого-педагогического сопровождения  детей с ограниченными возможностями здоровья и  детей-инвалидов  в условиях инклюзивного образования </vt:lpstr>
      <vt:lpstr>ПРОДУКТИВНОСТЬ РЕАЛИЗАЦИИ ИННОВАЦИОННОГО ПРОЕКТА (ПРОГРАММЫ)</vt:lpstr>
      <vt:lpstr>ПРОДУКТИВНОСТЬ РЕАЛИЗАЦИИ ИННОВАЦИОННОГО ПРОЕКТА (ПРОГРАММЫ)</vt:lpstr>
      <vt:lpstr>ПРОДУКТИВНОСТЬ РЕАЛИЗАЦИИ ИННОВАЦИОННОГО ПРОЕКТА (ПРОГРАММЫ)</vt:lpstr>
      <vt:lpstr>ПРОДУКТИВНОСТЬ РЕАЛИЗАЦИИ ИННОВАЦИОННОГО ПРОЕКТА (ПРОГРАММЫ)</vt:lpstr>
      <vt:lpstr>ПРОДУКТИВНОСТЬ РЕАЛИЗАЦИИ ИННОВАЦИОННОГО ПРОЕКТА (ПРОГРАММЫ)</vt:lpstr>
      <vt:lpstr>ПРОДУКТИВНОСТЬ РЕАЛИЗАЦИИ ИННОВАЦИОННОГО ПРОЕКТА (ПРОГРАММЫ)</vt:lpstr>
      <vt:lpstr>ПРОДУКТИВНОСТЬ РЕАЛИЗАЦИИ ИННОВАЦИОННОГО ПРОЕКТА (ПРОГРАММЫ)</vt:lpstr>
      <vt:lpstr>ПРОДУКТИВНОСТЬ РЕАЛИЗАЦИИ ИННОВАЦИОННОГО ПРОЕКТА (ПРОГРАММЫ)</vt:lpstr>
      <vt:lpstr>ПРОДУКТИВНОСТЬ РЕАЛИЗАЦИИ ИННОВАЦИОННОГО ПРОЕКТА (ПРОГРАММЫ)</vt:lpstr>
      <vt:lpstr>СПОСОБЫ РАСПРОСТРАНЕНИЯ  ИННОВАЦИОННОГО ОПЫТА  В ХОДЕ ДЕЯТЕЛЬНОСТИ ПРОЕКТА (ПРОГРАММЫ)</vt:lpstr>
      <vt:lpstr>МЕТОДЫ, КРИТЕРИИ ОЦЕНКИ РЕЗУЛЬТАТИВНОСТИ</vt:lpstr>
      <vt:lpstr>МЕТОДЫ, КРИТЕРИИ ОЦЕНКИ РЕЗУЛЬТАТИВНОСТИ</vt:lpstr>
      <vt:lpstr>МЕТОДЫ, КРИТЕРИИ ОЦЕНКИ РЕЗУЛЬТАТИВНОСТИ</vt:lpstr>
      <vt:lpstr>УЧАСТНИКИ ИННОВАЦИОННОГО ПРОЕКТА (ПРОГРАММЫ)</vt:lpstr>
      <vt:lpstr>Слайд 19</vt:lpstr>
      <vt:lpstr>Слайд 20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Ольга Суханова</dc:creator>
  <cp:lastModifiedBy>Admin</cp:lastModifiedBy>
  <cp:revision>45</cp:revision>
  <dcterms:created xsi:type="dcterms:W3CDTF">2020-11-08T08:00:03Z</dcterms:created>
  <dcterms:modified xsi:type="dcterms:W3CDTF">2020-11-13T07:17:15Z</dcterms:modified>
</cp:coreProperties>
</file>