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7" r:id="rId2"/>
    <p:sldId id="284" r:id="rId3"/>
    <p:sldId id="301" r:id="rId4"/>
    <p:sldId id="303" r:id="rId5"/>
    <p:sldId id="304" r:id="rId6"/>
    <p:sldId id="261" r:id="rId7"/>
    <p:sldId id="305" r:id="rId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F8BBE"/>
    <a:srgbClr val="BED6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74" d="100"/>
          <a:sy n="74" d="100"/>
        </p:scale>
        <p:origin x="101" y="3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hyperlink" Target="https://my.gppc.ru/Schedule/Weekly" TargetMode="External"/><Relationship Id="rId2" Type="http://schemas.openxmlformats.org/officeDocument/2006/relationships/hyperlink" Target="http://gppc.ru/clientcard/" TargetMode="External"/><Relationship Id="rId1" Type="http://schemas.openxmlformats.org/officeDocument/2006/relationships/hyperlink" Target="http://gppc.ru/" TargetMode="External"/><Relationship Id="rId4" Type="http://schemas.openxmlformats.org/officeDocument/2006/relationships/hyperlink" Target="http://mtb.gppc.ru/login.php?u_log=olt&amp;u_pwd=olt" TargetMode="Externa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8B3F4C4-20AE-49E9-A936-0E7A7B711B2C}" type="doc">
      <dgm:prSet loTypeId="urn:microsoft.com/office/officeart/2008/layout/VerticalCurvedList" loCatId="list" qsTypeId="urn:microsoft.com/office/officeart/2005/8/quickstyle/simple3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63895A08-2754-4085-8804-B76E2BD37A94}">
      <dgm:prSet phldrT="[Текст]"/>
      <dgm:spPr/>
      <dgm:t>
        <a:bodyPr/>
        <a:lstStyle/>
        <a:p>
          <a:r>
            <a:rPr lang="ru-RU" b="1">
              <a:latin typeface="+mn-lt"/>
            </a:rPr>
            <a:t>Раннее включение в образовательную среду </a:t>
          </a:r>
          <a:endParaRPr lang="ru-RU" b="1" dirty="0">
            <a:latin typeface="+mn-lt"/>
          </a:endParaRPr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1"/>
          </dgm14:cNvPr>
        </a:ext>
      </dgm:extLst>
    </dgm:pt>
    <dgm:pt modelId="{E834C887-BD7E-419B-A6F9-4D69557FEF58}" type="parTrans" cxnId="{309415F0-AC9E-42BB-B1BA-B803186B1D69}">
      <dgm:prSet/>
      <dgm:spPr/>
      <dgm:t>
        <a:bodyPr/>
        <a:lstStyle/>
        <a:p>
          <a:endParaRPr lang="ru-RU" b="1">
            <a:solidFill>
              <a:srgbClr val="006699"/>
            </a:solidFill>
          </a:endParaRPr>
        </a:p>
      </dgm:t>
    </dgm:pt>
    <dgm:pt modelId="{3DDE8CA5-76E7-4139-90BB-7B485C89C065}" type="sibTrans" cxnId="{309415F0-AC9E-42BB-B1BA-B803186B1D69}">
      <dgm:prSet/>
      <dgm:spPr/>
      <dgm:t>
        <a:bodyPr/>
        <a:lstStyle/>
        <a:p>
          <a:endParaRPr lang="ru-RU" b="1">
            <a:solidFill>
              <a:srgbClr val="006699"/>
            </a:solidFill>
          </a:endParaRPr>
        </a:p>
      </dgm:t>
    </dgm:pt>
    <dgm:pt modelId="{B6165E85-A6D4-4804-9163-C6B50B543D17}">
      <dgm:prSet phldrT="[Текст]"/>
      <dgm:spPr/>
      <dgm:t>
        <a:bodyPr/>
        <a:lstStyle/>
        <a:p>
          <a:r>
            <a:rPr lang="ru-RU" b="1"/>
            <a:t>Необходимое и достаточное количество коррекционной помощи</a:t>
          </a:r>
          <a:endParaRPr lang="ru-RU" b="1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2"/>
          </dgm14:cNvPr>
        </a:ext>
      </dgm:extLst>
    </dgm:pt>
    <dgm:pt modelId="{F2950855-DB65-451A-A18D-BB21B4C2C22C}" type="parTrans" cxnId="{49E89C43-B34B-4021-98A9-BD8B1CF50201}">
      <dgm:prSet/>
      <dgm:spPr/>
      <dgm:t>
        <a:bodyPr/>
        <a:lstStyle/>
        <a:p>
          <a:endParaRPr lang="ru-RU" b="1">
            <a:solidFill>
              <a:srgbClr val="006699"/>
            </a:solidFill>
          </a:endParaRPr>
        </a:p>
      </dgm:t>
    </dgm:pt>
    <dgm:pt modelId="{BA8F55C5-8A99-4196-8EE6-20C665B9846E}" type="sibTrans" cxnId="{49E89C43-B34B-4021-98A9-BD8B1CF50201}">
      <dgm:prSet/>
      <dgm:spPr/>
      <dgm:t>
        <a:bodyPr/>
        <a:lstStyle/>
        <a:p>
          <a:endParaRPr lang="ru-RU" b="1">
            <a:solidFill>
              <a:srgbClr val="006699"/>
            </a:solidFill>
          </a:endParaRPr>
        </a:p>
      </dgm:t>
    </dgm:pt>
    <dgm:pt modelId="{BC362779-5133-4AEB-8972-AD7CBAE7F28F}">
      <dgm:prSet phldrT="[Текст]"/>
      <dgm:spPr/>
      <dgm:t>
        <a:bodyPr/>
        <a:lstStyle/>
        <a:p>
          <a:r>
            <a:rPr lang="ru-RU" b="1" i="0"/>
            <a:t>Индивидуальная направленность образования </a:t>
          </a:r>
          <a:endParaRPr lang="ru-RU" b="1" i="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3"/>
          </dgm14:cNvPr>
        </a:ext>
      </dgm:extLst>
    </dgm:pt>
    <dgm:pt modelId="{92851F5F-A2AC-43D2-A76A-370C7929D2BE}" type="parTrans" cxnId="{81C8C209-E622-42A3-B4A2-44EAB2A50402}">
      <dgm:prSet/>
      <dgm:spPr/>
      <dgm:t>
        <a:bodyPr/>
        <a:lstStyle/>
        <a:p>
          <a:endParaRPr lang="ru-RU" b="1">
            <a:solidFill>
              <a:srgbClr val="006699"/>
            </a:solidFill>
          </a:endParaRPr>
        </a:p>
      </dgm:t>
    </dgm:pt>
    <dgm:pt modelId="{4FC8258A-4466-49FB-9830-8D8D27E5CB7E}" type="sibTrans" cxnId="{81C8C209-E622-42A3-B4A2-44EAB2A50402}">
      <dgm:prSet/>
      <dgm:spPr/>
      <dgm:t>
        <a:bodyPr/>
        <a:lstStyle/>
        <a:p>
          <a:endParaRPr lang="ru-RU" b="1">
            <a:solidFill>
              <a:srgbClr val="006699"/>
            </a:solidFill>
          </a:endParaRPr>
        </a:p>
      </dgm:t>
    </dgm:pt>
    <dgm:pt modelId="{A129C2E7-857C-4E4B-AA02-55C6FDFC2E94}">
      <dgm:prSet/>
      <dgm:spPr/>
      <dgm:t>
        <a:bodyPr/>
        <a:lstStyle/>
        <a:p>
          <a:r>
            <a:rPr lang="ru-RU" b="1"/>
            <a:t>Командный способ работы </a:t>
          </a:r>
          <a:endParaRPr lang="ru-RU" b="1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3"/>
          </dgm14:cNvPr>
        </a:ext>
      </dgm:extLst>
    </dgm:pt>
    <dgm:pt modelId="{97FCCEF7-7466-4414-A9F4-C587E81C12DE}" type="parTrans" cxnId="{F57D56AA-7209-42BF-BE29-7CC88DC2B474}">
      <dgm:prSet/>
      <dgm:spPr/>
      <dgm:t>
        <a:bodyPr/>
        <a:lstStyle/>
        <a:p>
          <a:endParaRPr lang="ru-RU" b="1">
            <a:solidFill>
              <a:srgbClr val="006699"/>
            </a:solidFill>
          </a:endParaRPr>
        </a:p>
      </dgm:t>
    </dgm:pt>
    <dgm:pt modelId="{76B6DBC4-38A7-4B62-B0D2-B5DDE28A25AA}" type="sibTrans" cxnId="{F57D56AA-7209-42BF-BE29-7CC88DC2B474}">
      <dgm:prSet/>
      <dgm:spPr/>
      <dgm:t>
        <a:bodyPr/>
        <a:lstStyle/>
        <a:p>
          <a:endParaRPr lang="ru-RU" b="1">
            <a:solidFill>
              <a:srgbClr val="006699"/>
            </a:solidFill>
          </a:endParaRPr>
        </a:p>
      </dgm:t>
    </dgm:pt>
    <dgm:pt modelId="{1074518A-8F84-47E3-9501-B7D98F70409F}">
      <dgm:prSet/>
      <dgm:spPr/>
      <dgm:t>
        <a:bodyPr/>
        <a:lstStyle/>
        <a:p>
          <a:r>
            <a:rPr lang="ru-RU" b="1"/>
            <a:t>Активность родителей </a:t>
          </a:r>
          <a:endParaRPr lang="ru-RU" b="1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4"/>
          </dgm14:cNvPr>
        </a:ext>
      </dgm:extLst>
    </dgm:pt>
    <dgm:pt modelId="{B204AB73-38F4-4E3B-8DD9-626805C73FE5}" type="parTrans" cxnId="{69108AC3-BF7C-4ECD-8237-C3E879F601EE}">
      <dgm:prSet/>
      <dgm:spPr/>
      <dgm:t>
        <a:bodyPr/>
        <a:lstStyle/>
        <a:p>
          <a:endParaRPr lang="ru-RU" b="1">
            <a:solidFill>
              <a:srgbClr val="006699"/>
            </a:solidFill>
          </a:endParaRPr>
        </a:p>
      </dgm:t>
    </dgm:pt>
    <dgm:pt modelId="{A7FF7E90-F4B3-4FF8-9D8A-82AB1911CC1B}" type="sibTrans" cxnId="{69108AC3-BF7C-4ECD-8237-C3E879F601EE}">
      <dgm:prSet/>
      <dgm:spPr/>
      <dgm:t>
        <a:bodyPr/>
        <a:lstStyle/>
        <a:p>
          <a:endParaRPr lang="ru-RU" b="1">
            <a:solidFill>
              <a:srgbClr val="006699"/>
            </a:solidFill>
          </a:endParaRPr>
        </a:p>
      </dgm:t>
    </dgm:pt>
    <dgm:pt modelId="{FE37F172-4560-434E-AC12-DF31575BD915}">
      <dgm:prSet/>
      <dgm:spPr/>
      <dgm:t>
        <a:bodyPr/>
        <a:lstStyle/>
        <a:p>
          <a:r>
            <a:rPr lang="ru-RU" b="1"/>
            <a:t>Приоритет социализации,   </a:t>
          </a:r>
          <a:r>
            <a:rPr lang="ru-RU" b="1" i="0"/>
            <a:t>как процесса и результата инклюзии</a:t>
          </a:r>
          <a:endParaRPr lang="ru-RU" b="1" dirty="0"/>
        </a:p>
      </dgm:t>
    </dgm:pt>
    <dgm:pt modelId="{BD741E09-B1B7-4196-B7D4-1950B70171E4}" type="parTrans" cxnId="{54C197FC-F4FB-480B-A46D-E683EBB5D236}">
      <dgm:prSet/>
      <dgm:spPr/>
      <dgm:t>
        <a:bodyPr/>
        <a:lstStyle/>
        <a:p>
          <a:endParaRPr lang="ru-RU" b="1">
            <a:solidFill>
              <a:srgbClr val="006699"/>
            </a:solidFill>
          </a:endParaRPr>
        </a:p>
      </dgm:t>
    </dgm:pt>
    <dgm:pt modelId="{EC44D8B3-E868-41E0-9BF8-8D0754482C83}" type="sibTrans" cxnId="{54C197FC-F4FB-480B-A46D-E683EBB5D236}">
      <dgm:prSet/>
      <dgm:spPr/>
      <dgm:t>
        <a:bodyPr/>
        <a:lstStyle/>
        <a:p>
          <a:endParaRPr lang="ru-RU" b="1">
            <a:solidFill>
              <a:srgbClr val="006699"/>
            </a:solidFill>
          </a:endParaRPr>
        </a:p>
      </dgm:t>
    </dgm:pt>
    <dgm:pt modelId="{6C568882-2134-4A9C-B8DA-E95265B29718}">
      <dgm:prSet/>
      <dgm:spPr/>
      <dgm:t>
        <a:bodyPr/>
        <a:lstStyle/>
        <a:p>
          <a:endParaRPr lang="ru-RU"/>
        </a:p>
      </dgm:t>
    </dgm:pt>
    <dgm:pt modelId="{16BE6DE6-C740-41E7-A271-48836FA8DCC6}" type="parTrans" cxnId="{E1CE26A9-DC4A-40F6-AB93-A62D49BDE685}">
      <dgm:prSet/>
      <dgm:spPr/>
      <dgm:t>
        <a:bodyPr/>
        <a:lstStyle/>
        <a:p>
          <a:endParaRPr lang="ru-RU" b="1">
            <a:solidFill>
              <a:srgbClr val="006699"/>
            </a:solidFill>
          </a:endParaRPr>
        </a:p>
      </dgm:t>
    </dgm:pt>
    <dgm:pt modelId="{90C7B500-F69D-43FC-9AD3-C5919941313B}" type="sibTrans" cxnId="{E1CE26A9-DC4A-40F6-AB93-A62D49BDE685}">
      <dgm:prSet/>
      <dgm:spPr/>
      <dgm:t>
        <a:bodyPr/>
        <a:lstStyle/>
        <a:p>
          <a:endParaRPr lang="ru-RU" b="1">
            <a:solidFill>
              <a:srgbClr val="006699"/>
            </a:solidFill>
          </a:endParaRPr>
        </a:p>
      </dgm:t>
    </dgm:pt>
    <dgm:pt modelId="{7B788260-EA60-4ED8-B501-5BDB4000BB00}">
      <dgm:prSet phldrT="[Текст]"/>
      <dgm:spPr/>
      <dgm:t>
        <a:bodyPr/>
        <a:lstStyle/>
        <a:p>
          <a:r>
            <a:rPr lang="ru-RU" b="1" i="0" dirty="0"/>
            <a:t>Безопасность (физическая и психологическая) среды</a:t>
          </a:r>
          <a:endParaRPr lang="ru-RU" b="1" dirty="0">
            <a:latin typeface="+mn-lt"/>
          </a:endParaRPr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1"/>
          </dgm14:cNvPr>
        </a:ext>
      </dgm:extLst>
    </dgm:pt>
    <dgm:pt modelId="{FA9825ED-D9E9-422C-B7F0-46012333E69B}" type="parTrans" cxnId="{823D87D5-284F-497B-929F-CE30950DD3EC}">
      <dgm:prSet/>
      <dgm:spPr/>
      <dgm:t>
        <a:bodyPr/>
        <a:lstStyle/>
        <a:p>
          <a:endParaRPr lang="ru-RU"/>
        </a:p>
      </dgm:t>
    </dgm:pt>
    <dgm:pt modelId="{10266177-A005-4170-B462-0E0089C52F64}" type="sibTrans" cxnId="{823D87D5-284F-497B-929F-CE30950DD3EC}">
      <dgm:prSet/>
      <dgm:spPr/>
      <dgm:t>
        <a:bodyPr/>
        <a:lstStyle/>
        <a:p>
          <a:endParaRPr lang="ru-RU"/>
        </a:p>
      </dgm:t>
    </dgm:pt>
    <dgm:pt modelId="{99213769-CDB7-4889-9167-D6DABB703FE6}">
      <dgm:prSet/>
      <dgm:spPr/>
      <dgm:t>
        <a:bodyPr/>
        <a:lstStyle/>
        <a:p>
          <a:endParaRPr lang="ru-RU"/>
        </a:p>
      </dgm:t>
    </dgm:pt>
    <dgm:pt modelId="{EF58D569-1C4C-46BE-87B2-0915D426A8A3}" type="parTrans" cxnId="{AEA0CEF8-20D0-4153-96C5-DB22B40C4620}">
      <dgm:prSet/>
      <dgm:spPr/>
      <dgm:t>
        <a:bodyPr/>
        <a:lstStyle/>
        <a:p>
          <a:endParaRPr lang="ru-RU"/>
        </a:p>
      </dgm:t>
    </dgm:pt>
    <dgm:pt modelId="{CCD7D861-1C74-4C22-9B84-EE35B99715AA}" type="sibTrans" cxnId="{AEA0CEF8-20D0-4153-96C5-DB22B40C4620}">
      <dgm:prSet/>
      <dgm:spPr/>
      <dgm:t>
        <a:bodyPr/>
        <a:lstStyle/>
        <a:p>
          <a:endParaRPr lang="ru-RU"/>
        </a:p>
      </dgm:t>
    </dgm:pt>
    <dgm:pt modelId="{F622A0BF-5C4A-4A5C-B84C-A5E9E7E3ED7C}" type="pres">
      <dgm:prSet presAssocID="{F8B3F4C4-20AE-49E9-A936-0E7A7B711B2C}" presName="Name0" presStyleCnt="0">
        <dgm:presLayoutVars>
          <dgm:chMax val="7"/>
          <dgm:chPref val="7"/>
          <dgm:dir/>
        </dgm:presLayoutVars>
      </dgm:prSet>
      <dgm:spPr/>
    </dgm:pt>
    <dgm:pt modelId="{2F9E3D96-BB2D-4338-9FB9-291DC023BE5F}" type="pres">
      <dgm:prSet presAssocID="{F8B3F4C4-20AE-49E9-A936-0E7A7B711B2C}" presName="Name1" presStyleCnt="0"/>
      <dgm:spPr/>
    </dgm:pt>
    <dgm:pt modelId="{68613EAF-2165-4AB9-94A2-235245994404}" type="pres">
      <dgm:prSet presAssocID="{F8B3F4C4-20AE-49E9-A936-0E7A7B711B2C}" presName="cycle" presStyleCnt="0"/>
      <dgm:spPr/>
    </dgm:pt>
    <dgm:pt modelId="{72806B06-2E00-4913-AA0E-49F450FB9EC7}" type="pres">
      <dgm:prSet presAssocID="{F8B3F4C4-20AE-49E9-A936-0E7A7B711B2C}" presName="srcNode" presStyleLbl="node1" presStyleIdx="0" presStyleCnt="7"/>
      <dgm:spPr/>
    </dgm:pt>
    <dgm:pt modelId="{E9A545AC-289A-40E1-A86B-FA4B76375C04}" type="pres">
      <dgm:prSet presAssocID="{F8B3F4C4-20AE-49E9-A936-0E7A7B711B2C}" presName="conn" presStyleLbl="parChTrans1D2" presStyleIdx="0" presStyleCnt="1"/>
      <dgm:spPr/>
    </dgm:pt>
    <dgm:pt modelId="{95E2ED22-D164-433E-A0F6-67ED849A0EAD}" type="pres">
      <dgm:prSet presAssocID="{F8B3F4C4-20AE-49E9-A936-0E7A7B711B2C}" presName="extraNode" presStyleLbl="node1" presStyleIdx="0" presStyleCnt="7"/>
      <dgm:spPr/>
    </dgm:pt>
    <dgm:pt modelId="{573870BA-9434-4690-A700-A994F71A1DD7}" type="pres">
      <dgm:prSet presAssocID="{F8B3F4C4-20AE-49E9-A936-0E7A7B711B2C}" presName="dstNode" presStyleLbl="node1" presStyleIdx="0" presStyleCnt="7"/>
      <dgm:spPr/>
    </dgm:pt>
    <dgm:pt modelId="{A5F340A6-B57E-4081-8AEC-0F956B872D52}" type="pres">
      <dgm:prSet presAssocID="{7B788260-EA60-4ED8-B501-5BDB4000BB00}" presName="text_1" presStyleLbl="node1" presStyleIdx="0" presStyleCnt="7">
        <dgm:presLayoutVars>
          <dgm:bulletEnabled val="1"/>
        </dgm:presLayoutVars>
      </dgm:prSet>
      <dgm:spPr/>
    </dgm:pt>
    <dgm:pt modelId="{D59498AC-1370-48C7-9C2E-614C451C8C2B}" type="pres">
      <dgm:prSet presAssocID="{7B788260-EA60-4ED8-B501-5BDB4000BB00}" presName="accent_1" presStyleCnt="0"/>
      <dgm:spPr/>
    </dgm:pt>
    <dgm:pt modelId="{9463736F-29A7-4C51-AB56-94B9A4F55A92}" type="pres">
      <dgm:prSet presAssocID="{7B788260-EA60-4ED8-B501-5BDB4000BB00}" presName="accentRepeatNode" presStyleLbl="solidFgAcc1" presStyleIdx="0" presStyleCnt="7"/>
      <dgm:spPr/>
    </dgm:pt>
    <dgm:pt modelId="{AE056CCB-DC0B-43F4-A362-2BA832424905}" type="pres">
      <dgm:prSet presAssocID="{63895A08-2754-4085-8804-B76E2BD37A94}" presName="text_2" presStyleLbl="node1" presStyleIdx="1" presStyleCnt="7">
        <dgm:presLayoutVars>
          <dgm:bulletEnabled val="1"/>
        </dgm:presLayoutVars>
      </dgm:prSet>
      <dgm:spPr/>
    </dgm:pt>
    <dgm:pt modelId="{71881139-8209-4494-97C3-B293692415B8}" type="pres">
      <dgm:prSet presAssocID="{63895A08-2754-4085-8804-B76E2BD37A94}" presName="accent_2" presStyleCnt="0"/>
      <dgm:spPr/>
    </dgm:pt>
    <dgm:pt modelId="{E73FFF5E-C280-4BE9-8D7F-E566DEAB11ED}" type="pres">
      <dgm:prSet presAssocID="{63895A08-2754-4085-8804-B76E2BD37A94}" presName="accentRepeatNode" presStyleLbl="solidFgAcc1" presStyleIdx="1" presStyleCnt="7" custLinFactNeighborX="-713" custLinFactNeighborY="26505"/>
      <dgm:spPr/>
    </dgm:pt>
    <dgm:pt modelId="{064E9740-F88B-4810-B972-A033C009DE52}" type="pres">
      <dgm:prSet presAssocID="{B6165E85-A6D4-4804-9163-C6B50B543D17}" presName="text_3" presStyleLbl="node1" presStyleIdx="2" presStyleCnt="7">
        <dgm:presLayoutVars>
          <dgm:bulletEnabled val="1"/>
        </dgm:presLayoutVars>
      </dgm:prSet>
      <dgm:spPr/>
    </dgm:pt>
    <dgm:pt modelId="{49953AED-D85A-4A64-A94F-D6308F5F98B3}" type="pres">
      <dgm:prSet presAssocID="{B6165E85-A6D4-4804-9163-C6B50B543D17}" presName="accent_3" presStyleCnt="0"/>
      <dgm:spPr/>
    </dgm:pt>
    <dgm:pt modelId="{F640DEB3-D8BF-409E-B5DE-A70244A36BDA}" type="pres">
      <dgm:prSet presAssocID="{B6165E85-A6D4-4804-9163-C6B50B543D17}" presName="accentRepeatNode" presStyleLbl="solidFgAcc1" presStyleIdx="2" presStyleCnt="7" custLinFactNeighborX="1276" custLinFactNeighborY="14325"/>
      <dgm:spPr/>
    </dgm:pt>
    <dgm:pt modelId="{0373E8AE-11F3-4386-AE24-EF1BF7161ACD}" type="pres">
      <dgm:prSet presAssocID="{BC362779-5133-4AEB-8972-AD7CBAE7F28F}" presName="text_4" presStyleLbl="node1" presStyleIdx="3" presStyleCnt="7">
        <dgm:presLayoutVars>
          <dgm:bulletEnabled val="1"/>
        </dgm:presLayoutVars>
      </dgm:prSet>
      <dgm:spPr/>
    </dgm:pt>
    <dgm:pt modelId="{1771A0B5-6CB0-4A3A-8C6F-77E242E97859}" type="pres">
      <dgm:prSet presAssocID="{BC362779-5133-4AEB-8972-AD7CBAE7F28F}" presName="accent_4" presStyleCnt="0"/>
      <dgm:spPr/>
    </dgm:pt>
    <dgm:pt modelId="{4AFB4A84-3DAC-46F0-BD5E-A939028B7A78}" type="pres">
      <dgm:prSet presAssocID="{BC362779-5133-4AEB-8972-AD7CBAE7F28F}" presName="accentRepeatNode" presStyleLbl="solidFgAcc1" presStyleIdx="3" presStyleCnt="7"/>
      <dgm:spPr/>
    </dgm:pt>
    <dgm:pt modelId="{3A8C9DCC-8B2F-43A2-87DF-E8B1AD889381}" type="pres">
      <dgm:prSet presAssocID="{A129C2E7-857C-4E4B-AA02-55C6FDFC2E94}" presName="text_5" presStyleLbl="node1" presStyleIdx="4" presStyleCnt="7">
        <dgm:presLayoutVars>
          <dgm:bulletEnabled val="1"/>
        </dgm:presLayoutVars>
      </dgm:prSet>
      <dgm:spPr/>
    </dgm:pt>
    <dgm:pt modelId="{4C269EF1-43FD-4968-8DC2-0582264900CD}" type="pres">
      <dgm:prSet presAssocID="{A129C2E7-857C-4E4B-AA02-55C6FDFC2E94}" presName="accent_5" presStyleCnt="0"/>
      <dgm:spPr/>
    </dgm:pt>
    <dgm:pt modelId="{ED67E2AB-4C81-41B8-8898-369BA25B70AE}" type="pres">
      <dgm:prSet presAssocID="{A129C2E7-857C-4E4B-AA02-55C6FDFC2E94}" presName="accentRepeatNode" presStyleLbl="solidFgAcc1" presStyleIdx="4" presStyleCnt="7"/>
      <dgm:spPr/>
    </dgm:pt>
    <dgm:pt modelId="{2162950D-AF02-4F78-9DCD-ECD59869D35B}" type="pres">
      <dgm:prSet presAssocID="{1074518A-8F84-47E3-9501-B7D98F70409F}" presName="text_6" presStyleLbl="node1" presStyleIdx="5" presStyleCnt="7">
        <dgm:presLayoutVars>
          <dgm:bulletEnabled val="1"/>
        </dgm:presLayoutVars>
      </dgm:prSet>
      <dgm:spPr/>
    </dgm:pt>
    <dgm:pt modelId="{9A19B28A-116B-4380-9BB8-E5F5BB99FEEA}" type="pres">
      <dgm:prSet presAssocID="{1074518A-8F84-47E3-9501-B7D98F70409F}" presName="accent_6" presStyleCnt="0"/>
      <dgm:spPr/>
    </dgm:pt>
    <dgm:pt modelId="{1A70F5A1-3360-4735-9F5A-A17D826613E4}" type="pres">
      <dgm:prSet presAssocID="{1074518A-8F84-47E3-9501-B7D98F70409F}" presName="accentRepeatNode" presStyleLbl="solidFgAcc1" presStyleIdx="5" presStyleCnt="7" custLinFactNeighborX="-2355" custLinFactNeighborY="-3648"/>
      <dgm:spPr/>
    </dgm:pt>
    <dgm:pt modelId="{DA05494F-E42D-452C-9758-04D19519E287}" type="pres">
      <dgm:prSet presAssocID="{FE37F172-4560-434E-AC12-DF31575BD915}" presName="text_7" presStyleLbl="node1" presStyleIdx="6" presStyleCnt="7">
        <dgm:presLayoutVars>
          <dgm:bulletEnabled val="1"/>
        </dgm:presLayoutVars>
      </dgm:prSet>
      <dgm:spPr/>
    </dgm:pt>
    <dgm:pt modelId="{75CBE705-D8D1-4AE2-B9EC-E9272C5611E5}" type="pres">
      <dgm:prSet presAssocID="{FE37F172-4560-434E-AC12-DF31575BD915}" presName="accent_7" presStyleCnt="0"/>
      <dgm:spPr/>
    </dgm:pt>
    <dgm:pt modelId="{0312D8D7-094F-4095-8C31-FD3B03041EC8}" type="pres">
      <dgm:prSet presAssocID="{FE37F172-4560-434E-AC12-DF31575BD915}" presName="accentRepeatNode" presStyleLbl="solidFgAcc1" presStyleIdx="6" presStyleCnt="7" custLinFactNeighborX="2475" custLinFactNeighborY="-12707"/>
      <dgm:spPr/>
    </dgm:pt>
  </dgm:ptLst>
  <dgm:cxnLst>
    <dgm:cxn modelId="{81C8C209-E622-42A3-B4A2-44EAB2A50402}" srcId="{F8B3F4C4-20AE-49E9-A936-0E7A7B711B2C}" destId="{BC362779-5133-4AEB-8972-AD7CBAE7F28F}" srcOrd="3" destOrd="0" parTransId="{92851F5F-A2AC-43D2-A76A-370C7929D2BE}" sibTransId="{4FC8258A-4466-49FB-9830-8D8D27E5CB7E}"/>
    <dgm:cxn modelId="{EBFA652D-9130-4645-ACB2-51B6785141B8}" type="presOf" srcId="{FE37F172-4560-434E-AC12-DF31575BD915}" destId="{DA05494F-E42D-452C-9758-04D19519E287}" srcOrd="0" destOrd="0" presId="urn:microsoft.com/office/officeart/2008/layout/VerticalCurvedList"/>
    <dgm:cxn modelId="{49E89C43-B34B-4021-98A9-BD8B1CF50201}" srcId="{F8B3F4C4-20AE-49E9-A936-0E7A7B711B2C}" destId="{B6165E85-A6D4-4804-9163-C6B50B543D17}" srcOrd="2" destOrd="0" parTransId="{F2950855-DB65-451A-A18D-BB21B4C2C22C}" sibTransId="{BA8F55C5-8A99-4196-8EE6-20C665B9846E}"/>
    <dgm:cxn modelId="{F97C8368-5D5E-4A11-B454-2DE401FF54E9}" type="presOf" srcId="{10266177-A005-4170-B462-0E0089C52F64}" destId="{E9A545AC-289A-40E1-A86B-FA4B76375C04}" srcOrd="0" destOrd="0" presId="urn:microsoft.com/office/officeart/2008/layout/VerticalCurvedList"/>
    <dgm:cxn modelId="{F86BC59F-CBF6-4826-AA4F-0BD3B308FF57}" type="presOf" srcId="{B6165E85-A6D4-4804-9163-C6B50B543D17}" destId="{064E9740-F88B-4810-B972-A033C009DE52}" srcOrd="0" destOrd="0" presId="urn:microsoft.com/office/officeart/2008/layout/VerticalCurvedList"/>
    <dgm:cxn modelId="{56A80BA9-F4B7-471C-9DE0-C76D5A5DB756}" type="presOf" srcId="{F8B3F4C4-20AE-49E9-A936-0E7A7B711B2C}" destId="{F622A0BF-5C4A-4A5C-B84C-A5E9E7E3ED7C}" srcOrd="0" destOrd="0" presId="urn:microsoft.com/office/officeart/2008/layout/VerticalCurvedList"/>
    <dgm:cxn modelId="{E1CE26A9-DC4A-40F6-AB93-A62D49BDE685}" srcId="{F8B3F4C4-20AE-49E9-A936-0E7A7B711B2C}" destId="{6C568882-2134-4A9C-B8DA-E95265B29718}" srcOrd="8" destOrd="0" parTransId="{16BE6DE6-C740-41E7-A271-48836FA8DCC6}" sibTransId="{90C7B500-F69D-43FC-9AD3-C5919941313B}"/>
    <dgm:cxn modelId="{F57D56AA-7209-42BF-BE29-7CC88DC2B474}" srcId="{F8B3F4C4-20AE-49E9-A936-0E7A7B711B2C}" destId="{A129C2E7-857C-4E4B-AA02-55C6FDFC2E94}" srcOrd="4" destOrd="0" parTransId="{97FCCEF7-7466-4414-A9F4-C587E81C12DE}" sibTransId="{76B6DBC4-38A7-4B62-B0D2-B5DDE28A25AA}"/>
    <dgm:cxn modelId="{B93DF7B5-8AAA-4C25-A32E-9441B40B07DF}" type="presOf" srcId="{63895A08-2754-4085-8804-B76E2BD37A94}" destId="{AE056CCB-DC0B-43F4-A362-2BA832424905}" srcOrd="0" destOrd="0" presId="urn:microsoft.com/office/officeart/2008/layout/VerticalCurvedList"/>
    <dgm:cxn modelId="{73802EBF-C1F6-479A-ABC9-83EF523072FC}" type="presOf" srcId="{7B788260-EA60-4ED8-B501-5BDB4000BB00}" destId="{A5F340A6-B57E-4081-8AEC-0F956B872D52}" srcOrd="0" destOrd="0" presId="urn:microsoft.com/office/officeart/2008/layout/VerticalCurvedList"/>
    <dgm:cxn modelId="{224459C2-AF9A-43E5-ADAE-3E28435D1D79}" type="presOf" srcId="{BC362779-5133-4AEB-8972-AD7CBAE7F28F}" destId="{0373E8AE-11F3-4386-AE24-EF1BF7161ACD}" srcOrd="0" destOrd="0" presId="urn:microsoft.com/office/officeart/2008/layout/VerticalCurvedList"/>
    <dgm:cxn modelId="{69108AC3-BF7C-4ECD-8237-C3E879F601EE}" srcId="{F8B3F4C4-20AE-49E9-A936-0E7A7B711B2C}" destId="{1074518A-8F84-47E3-9501-B7D98F70409F}" srcOrd="5" destOrd="0" parTransId="{B204AB73-38F4-4E3B-8DD9-626805C73FE5}" sibTransId="{A7FF7E90-F4B3-4FF8-9D8A-82AB1911CC1B}"/>
    <dgm:cxn modelId="{823D87D5-284F-497B-929F-CE30950DD3EC}" srcId="{F8B3F4C4-20AE-49E9-A936-0E7A7B711B2C}" destId="{7B788260-EA60-4ED8-B501-5BDB4000BB00}" srcOrd="0" destOrd="0" parTransId="{FA9825ED-D9E9-422C-B7F0-46012333E69B}" sibTransId="{10266177-A005-4170-B462-0E0089C52F64}"/>
    <dgm:cxn modelId="{309415F0-AC9E-42BB-B1BA-B803186B1D69}" srcId="{F8B3F4C4-20AE-49E9-A936-0E7A7B711B2C}" destId="{63895A08-2754-4085-8804-B76E2BD37A94}" srcOrd="1" destOrd="0" parTransId="{E834C887-BD7E-419B-A6F9-4D69557FEF58}" sibTransId="{3DDE8CA5-76E7-4139-90BB-7B485C89C065}"/>
    <dgm:cxn modelId="{1631D0F1-63B5-425A-A95D-905C6DF2A376}" type="presOf" srcId="{1074518A-8F84-47E3-9501-B7D98F70409F}" destId="{2162950D-AF02-4F78-9DCD-ECD59869D35B}" srcOrd="0" destOrd="0" presId="urn:microsoft.com/office/officeart/2008/layout/VerticalCurvedList"/>
    <dgm:cxn modelId="{B16B3EF7-2CFB-47C9-81AA-C2E80BE58233}" type="presOf" srcId="{A129C2E7-857C-4E4B-AA02-55C6FDFC2E94}" destId="{3A8C9DCC-8B2F-43A2-87DF-E8B1AD889381}" srcOrd="0" destOrd="0" presId="urn:microsoft.com/office/officeart/2008/layout/VerticalCurvedList"/>
    <dgm:cxn modelId="{AEA0CEF8-20D0-4153-96C5-DB22B40C4620}" srcId="{F8B3F4C4-20AE-49E9-A936-0E7A7B711B2C}" destId="{99213769-CDB7-4889-9167-D6DABB703FE6}" srcOrd="7" destOrd="0" parTransId="{EF58D569-1C4C-46BE-87B2-0915D426A8A3}" sibTransId="{CCD7D861-1C74-4C22-9B84-EE35B99715AA}"/>
    <dgm:cxn modelId="{54C197FC-F4FB-480B-A46D-E683EBB5D236}" srcId="{F8B3F4C4-20AE-49E9-A936-0E7A7B711B2C}" destId="{FE37F172-4560-434E-AC12-DF31575BD915}" srcOrd="6" destOrd="0" parTransId="{BD741E09-B1B7-4196-B7D4-1950B70171E4}" sibTransId="{EC44D8B3-E868-41E0-9BF8-8D0754482C83}"/>
    <dgm:cxn modelId="{5A95D698-CCBD-4BCD-B4CA-534BAC6724AA}" type="presParOf" srcId="{F622A0BF-5C4A-4A5C-B84C-A5E9E7E3ED7C}" destId="{2F9E3D96-BB2D-4338-9FB9-291DC023BE5F}" srcOrd="0" destOrd="0" presId="urn:microsoft.com/office/officeart/2008/layout/VerticalCurvedList"/>
    <dgm:cxn modelId="{8B782AA8-8C97-4FDE-9D03-D9B49E17C115}" type="presParOf" srcId="{2F9E3D96-BB2D-4338-9FB9-291DC023BE5F}" destId="{68613EAF-2165-4AB9-94A2-235245994404}" srcOrd="0" destOrd="0" presId="urn:microsoft.com/office/officeart/2008/layout/VerticalCurvedList"/>
    <dgm:cxn modelId="{7BB89580-7850-4E3A-AFFF-D789B81C99A3}" type="presParOf" srcId="{68613EAF-2165-4AB9-94A2-235245994404}" destId="{72806B06-2E00-4913-AA0E-49F450FB9EC7}" srcOrd="0" destOrd="0" presId="urn:microsoft.com/office/officeart/2008/layout/VerticalCurvedList"/>
    <dgm:cxn modelId="{E9B95DF9-BF1D-489D-8947-570619208B11}" type="presParOf" srcId="{68613EAF-2165-4AB9-94A2-235245994404}" destId="{E9A545AC-289A-40E1-A86B-FA4B76375C04}" srcOrd="1" destOrd="0" presId="urn:microsoft.com/office/officeart/2008/layout/VerticalCurvedList"/>
    <dgm:cxn modelId="{2AC72FE6-AFC8-43DA-B2E8-733CB295A676}" type="presParOf" srcId="{68613EAF-2165-4AB9-94A2-235245994404}" destId="{95E2ED22-D164-433E-A0F6-67ED849A0EAD}" srcOrd="2" destOrd="0" presId="urn:microsoft.com/office/officeart/2008/layout/VerticalCurvedList"/>
    <dgm:cxn modelId="{DFD1757E-408B-4BE0-82A0-B6BFCD7029FB}" type="presParOf" srcId="{68613EAF-2165-4AB9-94A2-235245994404}" destId="{573870BA-9434-4690-A700-A994F71A1DD7}" srcOrd="3" destOrd="0" presId="urn:microsoft.com/office/officeart/2008/layout/VerticalCurvedList"/>
    <dgm:cxn modelId="{AFEB4C9F-A336-4FAA-B946-A7AB3779802B}" type="presParOf" srcId="{2F9E3D96-BB2D-4338-9FB9-291DC023BE5F}" destId="{A5F340A6-B57E-4081-8AEC-0F956B872D52}" srcOrd="1" destOrd="0" presId="urn:microsoft.com/office/officeart/2008/layout/VerticalCurvedList"/>
    <dgm:cxn modelId="{F3979306-9F13-4131-8019-521B23878637}" type="presParOf" srcId="{2F9E3D96-BB2D-4338-9FB9-291DC023BE5F}" destId="{D59498AC-1370-48C7-9C2E-614C451C8C2B}" srcOrd="2" destOrd="0" presId="urn:microsoft.com/office/officeart/2008/layout/VerticalCurvedList"/>
    <dgm:cxn modelId="{E0F728C8-8B0A-49C5-847E-54C398130BF4}" type="presParOf" srcId="{D59498AC-1370-48C7-9C2E-614C451C8C2B}" destId="{9463736F-29A7-4C51-AB56-94B9A4F55A92}" srcOrd="0" destOrd="0" presId="urn:microsoft.com/office/officeart/2008/layout/VerticalCurvedList"/>
    <dgm:cxn modelId="{A14B315D-FA38-476C-A023-329BA546CF9A}" type="presParOf" srcId="{2F9E3D96-BB2D-4338-9FB9-291DC023BE5F}" destId="{AE056CCB-DC0B-43F4-A362-2BA832424905}" srcOrd="3" destOrd="0" presId="urn:microsoft.com/office/officeart/2008/layout/VerticalCurvedList"/>
    <dgm:cxn modelId="{A2765941-DA9D-412E-8090-4ED01CC5D247}" type="presParOf" srcId="{2F9E3D96-BB2D-4338-9FB9-291DC023BE5F}" destId="{71881139-8209-4494-97C3-B293692415B8}" srcOrd="4" destOrd="0" presId="urn:microsoft.com/office/officeart/2008/layout/VerticalCurvedList"/>
    <dgm:cxn modelId="{6A5273FF-E35D-462E-B0A3-C13348AA4C19}" type="presParOf" srcId="{71881139-8209-4494-97C3-B293692415B8}" destId="{E73FFF5E-C280-4BE9-8D7F-E566DEAB11ED}" srcOrd="0" destOrd="0" presId="urn:microsoft.com/office/officeart/2008/layout/VerticalCurvedList"/>
    <dgm:cxn modelId="{18953167-230D-4BF2-86B0-E598D270DD8B}" type="presParOf" srcId="{2F9E3D96-BB2D-4338-9FB9-291DC023BE5F}" destId="{064E9740-F88B-4810-B972-A033C009DE52}" srcOrd="5" destOrd="0" presId="urn:microsoft.com/office/officeart/2008/layout/VerticalCurvedList"/>
    <dgm:cxn modelId="{FC17571F-39EC-4A11-A282-2356118D57F4}" type="presParOf" srcId="{2F9E3D96-BB2D-4338-9FB9-291DC023BE5F}" destId="{49953AED-D85A-4A64-A94F-D6308F5F98B3}" srcOrd="6" destOrd="0" presId="urn:microsoft.com/office/officeart/2008/layout/VerticalCurvedList"/>
    <dgm:cxn modelId="{ADAF3395-7313-4C3C-844C-5D5D76DA96E2}" type="presParOf" srcId="{49953AED-D85A-4A64-A94F-D6308F5F98B3}" destId="{F640DEB3-D8BF-409E-B5DE-A70244A36BDA}" srcOrd="0" destOrd="0" presId="urn:microsoft.com/office/officeart/2008/layout/VerticalCurvedList"/>
    <dgm:cxn modelId="{15286F55-B42E-4472-BC72-DD06FA494365}" type="presParOf" srcId="{2F9E3D96-BB2D-4338-9FB9-291DC023BE5F}" destId="{0373E8AE-11F3-4386-AE24-EF1BF7161ACD}" srcOrd="7" destOrd="0" presId="urn:microsoft.com/office/officeart/2008/layout/VerticalCurvedList"/>
    <dgm:cxn modelId="{30138ED2-C96E-4175-B5EA-DE4CE142BFEC}" type="presParOf" srcId="{2F9E3D96-BB2D-4338-9FB9-291DC023BE5F}" destId="{1771A0B5-6CB0-4A3A-8C6F-77E242E97859}" srcOrd="8" destOrd="0" presId="urn:microsoft.com/office/officeart/2008/layout/VerticalCurvedList"/>
    <dgm:cxn modelId="{9799D579-E81C-4F62-BDA1-95EB2E6B86E7}" type="presParOf" srcId="{1771A0B5-6CB0-4A3A-8C6F-77E242E97859}" destId="{4AFB4A84-3DAC-46F0-BD5E-A939028B7A78}" srcOrd="0" destOrd="0" presId="urn:microsoft.com/office/officeart/2008/layout/VerticalCurvedList"/>
    <dgm:cxn modelId="{CD33DBDC-8EF6-401E-A846-A0AACE645604}" type="presParOf" srcId="{2F9E3D96-BB2D-4338-9FB9-291DC023BE5F}" destId="{3A8C9DCC-8B2F-43A2-87DF-E8B1AD889381}" srcOrd="9" destOrd="0" presId="urn:microsoft.com/office/officeart/2008/layout/VerticalCurvedList"/>
    <dgm:cxn modelId="{816DD800-5C9D-4328-9E2A-10AF4DAF8C5E}" type="presParOf" srcId="{2F9E3D96-BB2D-4338-9FB9-291DC023BE5F}" destId="{4C269EF1-43FD-4968-8DC2-0582264900CD}" srcOrd="10" destOrd="0" presId="urn:microsoft.com/office/officeart/2008/layout/VerticalCurvedList"/>
    <dgm:cxn modelId="{712C1A88-AA02-4728-AAEB-4144CC6BCAD3}" type="presParOf" srcId="{4C269EF1-43FD-4968-8DC2-0582264900CD}" destId="{ED67E2AB-4C81-41B8-8898-369BA25B70AE}" srcOrd="0" destOrd="0" presId="urn:microsoft.com/office/officeart/2008/layout/VerticalCurvedList"/>
    <dgm:cxn modelId="{21D6EC06-7887-4BAA-AC98-D93152479FE9}" type="presParOf" srcId="{2F9E3D96-BB2D-4338-9FB9-291DC023BE5F}" destId="{2162950D-AF02-4F78-9DCD-ECD59869D35B}" srcOrd="11" destOrd="0" presId="urn:microsoft.com/office/officeart/2008/layout/VerticalCurvedList"/>
    <dgm:cxn modelId="{981704EA-3237-45B0-A3E5-27BF74EA3B57}" type="presParOf" srcId="{2F9E3D96-BB2D-4338-9FB9-291DC023BE5F}" destId="{9A19B28A-116B-4380-9BB8-E5F5BB99FEEA}" srcOrd="12" destOrd="0" presId="urn:microsoft.com/office/officeart/2008/layout/VerticalCurvedList"/>
    <dgm:cxn modelId="{DECC2BCA-1240-4585-8943-A76F4F0A3A09}" type="presParOf" srcId="{9A19B28A-116B-4380-9BB8-E5F5BB99FEEA}" destId="{1A70F5A1-3360-4735-9F5A-A17D826613E4}" srcOrd="0" destOrd="0" presId="urn:microsoft.com/office/officeart/2008/layout/VerticalCurvedList"/>
    <dgm:cxn modelId="{5313067C-D100-49BE-AB0C-D46D81979B07}" type="presParOf" srcId="{2F9E3D96-BB2D-4338-9FB9-291DC023BE5F}" destId="{DA05494F-E42D-452C-9758-04D19519E287}" srcOrd="13" destOrd="0" presId="urn:microsoft.com/office/officeart/2008/layout/VerticalCurvedList"/>
    <dgm:cxn modelId="{7F1D4451-1313-4DF3-B78A-06F5E19F7F1A}" type="presParOf" srcId="{2F9E3D96-BB2D-4338-9FB9-291DC023BE5F}" destId="{75CBE705-D8D1-4AE2-B9EC-E9272C5611E5}" srcOrd="14" destOrd="0" presId="urn:microsoft.com/office/officeart/2008/layout/VerticalCurvedList"/>
    <dgm:cxn modelId="{8B8EACB9-8AB8-40A8-B2FD-57D9C8E7DC3E}" type="presParOf" srcId="{75CBE705-D8D1-4AE2-B9EC-E9272C5611E5}" destId="{0312D8D7-094F-4095-8C31-FD3B03041EC8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9A545AC-289A-40E1-A86B-FA4B76375C04}">
      <dsp:nvSpPr>
        <dsp:cNvPr id="0" name=""/>
        <dsp:cNvSpPr/>
      </dsp:nvSpPr>
      <dsp:spPr>
        <a:xfrm>
          <a:off x="-5776899" y="-884720"/>
          <a:ext cx="6881767" cy="6881767"/>
        </a:xfrm>
        <a:prstGeom prst="blockArc">
          <a:avLst>
            <a:gd name="adj1" fmla="val 18900000"/>
            <a:gd name="adj2" fmla="val 2700000"/>
            <a:gd name="adj3" fmla="val 314"/>
          </a:avLst>
        </a:pr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5F340A6-B57E-4081-8AEC-0F956B872D52}">
      <dsp:nvSpPr>
        <dsp:cNvPr id="0" name=""/>
        <dsp:cNvSpPr/>
      </dsp:nvSpPr>
      <dsp:spPr>
        <a:xfrm>
          <a:off x="358629" y="232406"/>
          <a:ext cx="8294039" cy="464608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68783" tIns="48260" rIns="48260" bIns="4826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900" b="1" i="0" kern="1200" dirty="0"/>
            <a:t>Безопасность (физическая и психологическая) среды</a:t>
          </a:r>
          <a:endParaRPr lang="ru-RU" sz="1900" b="1" kern="1200" dirty="0">
            <a:latin typeface="+mn-lt"/>
          </a:endParaRPr>
        </a:p>
      </dsp:txBody>
      <dsp:txXfrm>
        <a:off x="358629" y="232406"/>
        <a:ext cx="8294039" cy="464608"/>
      </dsp:txXfrm>
    </dsp:sp>
    <dsp:sp modelId="{9463736F-29A7-4C51-AB56-94B9A4F55A92}">
      <dsp:nvSpPr>
        <dsp:cNvPr id="0" name=""/>
        <dsp:cNvSpPr/>
      </dsp:nvSpPr>
      <dsp:spPr>
        <a:xfrm>
          <a:off x="68249" y="174330"/>
          <a:ext cx="580760" cy="580760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AE056CCB-DC0B-43F4-A362-2BA832424905}">
      <dsp:nvSpPr>
        <dsp:cNvPr id="0" name=""/>
        <dsp:cNvSpPr/>
      </dsp:nvSpPr>
      <dsp:spPr>
        <a:xfrm>
          <a:off x="779374" y="929727"/>
          <a:ext cx="7873295" cy="464608"/>
        </a:xfrm>
        <a:prstGeom prst="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68783" tIns="48260" rIns="48260" bIns="4826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900" b="1" kern="1200">
              <a:latin typeface="+mn-lt"/>
            </a:rPr>
            <a:t>Раннее включение в образовательную среду </a:t>
          </a:r>
          <a:endParaRPr lang="ru-RU" sz="1900" b="1" kern="1200" dirty="0">
            <a:latin typeface="+mn-lt"/>
          </a:endParaRPr>
        </a:p>
      </dsp:txBody>
      <dsp:txXfrm>
        <a:off x="779374" y="929727"/>
        <a:ext cx="7873295" cy="464608"/>
      </dsp:txXfrm>
    </dsp:sp>
    <dsp:sp modelId="{E73FFF5E-C280-4BE9-8D7F-E566DEAB11ED}">
      <dsp:nvSpPr>
        <dsp:cNvPr id="0" name=""/>
        <dsp:cNvSpPr/>
      </dsp:nvSpPr>
      <dsp:spPr>
        <a:xfrm>
          <a:off x="484853" y="1025582"/>
          <a:ext cx="580760" cy="580760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064E9740-F88B-4810-B972-A033C009DE52}">
      <dsp:nvSpPr>
        <dsp:cNvPr id="0" name=""/>
        <dsp:cNvSpPr/>
      </dsp:nvSpPr>
      <dsp:spPr>
        <a:xfrm>
          <a:off x="1009940" y="1626537"/>
          <a:ext cx="7642729" cy="464608"/>
        </a:xfrm>
        <a:prstGeom prst="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68783" tIns="48260" rIns="48260" bIns="4826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900" b="1" kern="1200"/>
            <a:t>Необходимое и достаточное количество коррекционной помощи</a:t>
          </a:r>
          <a:endParaRPr lang="ru-RU" sz="1900" b="1" kern="1200" dirty="0"/>
        </a:p>
      </dsp:txBody>
      <dsp:txXfrm>
        <a:off x="1009940" y="1626537"/>
        <a:ext cx="7642729" cy="464608"/>
      </dsp:txXfrm>
    </dsp:sp>
    <dsp:sp modelId="{F640DEB3-D8BF-409E-B5DE-A70244A36BDA}">
      <dsp:nvSpPr>
        <dsp:cNvPr id="0" name=""/>
        <dsp:cNvSpPr/>
      </dsp:nvSpPr>
      <dsp:spPr>
        <a:xfrm>
          <a:off x="726970" y="1651655"/>
          <a:ext cx="580760" cy="580760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0373E8AE-11F3-4386-AE24-EF1BF7161ACD}">
      <dsp:nvSpPr>
        <dsp:cNvPr id="0" name=""/>
        <dsp:cNvSpPr/>
      </dsp:nvSpPr>
      <dsp:spPr>
        <a:xfrm>
          <a:off x="1083557" y="2323859"/>
          <a:ext cx="7569111" cy="464608"/>
        </a:xfrm>
        <a:prstGeom prst="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68783" tIns="48260" rIns="48260" bIns="4826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900" b="1" i="0" kern="1200"/>
            <a:t>Индивидуальная направленность образования </a:t>
          </a:r>
          <a:endParaRPr lang="ru-RU" sz="1900" b="1" i="0" kern="1200" dirty="0"/>
        </a:p>
      </dsp:txBody>
      <dsp:txXfrm>
        <a:off x="1083557" y="2323859"/>
        <a:ext cx="7569111" cy="464608"/>
      </dsp:txXfrm>
    </dsp:sp>
    <dsp:sp modelId="{4AFB4A84-3DAC-46F0-BD5E-A939028B7A78}">
      <dsp:nvSpPr>
        <dsp:cNvPr id="0" name=""/>
        <dsp:cNvSpPr/>
      </dsp:nvSpPr>
      <dsp:spPr>
        <a:xfrm>
          <a:off x="793177" y="2265783"/>
          <a:ext cx="580760" cy="580760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3A8C9DCC-8B2F-43A2-87DF-E8B1AD889381}">
      <dsp:nvSpPr>
        <dsp:cNvPr id="0" name=""/>
        <dsp:cNvSpPr/>
      </dsp:nvSpPr>
      <dsp:spPr>
        <a:xfrm>
          <a:off x="1009940" y="3021180"/>
          <a:ext cx="7642729" cy="464608"/>
        </a:xfrm>
        <a:prstGeom prst="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6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68783" tIns="48260" rIns="48260" bIns="4826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900" b="1" kern="1200"/>
            <a:t>Командный способ работы </a:t>
          </a:r>
          <a:endParaRPr lang="ru-RU" sz="1900" b="1" kern="1200" dirty="0"/>
        </a:p>
      </dsp:txBody>
      <dsp:txXfrm>
        <a:off x="1009940" y="3021180"/>
        <a:ext cx="7642729" cy="464608"/>
      </dsp:txXfrm>
    </dsp:sp>
    <dsp:sp modelId="{ED67E2AB-4C81-41B8-8898-369BA25B70AE}">
      <dsp:nvSpPr>
        <dsp:cNvPr id="0" name=""/>
        <dsp:cNvSpPr/>
      </dsp:nvSpPr>
      <dsp:spPr>
        <a:xfrm>
          <a:off x="719560" y="2963104"/>
          <a:ext cx="580760" cy="580760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2162950D-AF02-4F78-9DCD-ECD59869D35B}">
      <dsp:nvSpPr>
        <dsp:cNvPr id="0" name=""/>
        <dsp:cNvSpPr/>
      </dsp:nvSpPr>
      <dsp:spPr>
        <a:xfrm>
          <a:off x="779374" y="3717990"/>
          <a:ext cx="7873295" cy="464608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68783" tIns="48260" rIns="48260" bIns="4826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900" b="1" kern="1200"/>
            <a:t>Активность родителей </a:t>
          </a:r>
          <a:endParaRPr lang="ru-RU" sz="1900" b="1" kern="1200" dirty="0"/>
        </a:p>
      </dsp:txBody>
      <dsp:txXfrm>
        <a:off x="779374" y="3717990"/>
        <a:ext cx="7873295" cy="464608"/>
      </dsp:txXfrm>
    </dsp:sp>
    <dsp:sp modelId="{1A70F5A1-3360-4735-9F5A-A17D826613E4}">
      <dsp:nvSpPr>
        <dsp:cNvPr id="0" name=""/>
        <dsp:cNvSpPr/>
      </dsp:nvSpPr>
      <dsp:spPr>
        <a:xfrm>
          <a:off x="475317" y="3638728"/>
          <a:ext cx="580760" cy="580760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DA05494F-E42D-452C-9758-04D19519E287}">
      <dsp:nvSpPr>
        <dsp:cNvPr id="0" name=""/>
        <dsp:cNvSpPr/>
      </dsp:nvSpPr>
      <dsp:spPr>
        <a:xfrm>
          <a:off x="358629" y="4415312"/>
          <a:ext cx="8294039" cy="464608"/>
        </a:xfrm>
        <a:prstGeom prst="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68783" tIns="48260" rIns="48260" bIns="4826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900" b="1" kern="1200"/>
            <a:t>Приоритет социализации,   </a:t>
          </a:r>
          <a:r>
            <a:rPr lang="ru-RU" sz="1900" b="1" i="0" kern="1200"/>
            <a:t>как процесса и результата инклюзии</a:t>
          </a:r>
          <a:endParaRPr lang="ru-RU" sz="1900" b="1" kern="1200" dirty="0"/>
        </a:p>
      </dsp:txBody>
      <dsp:txXfrm>
        <a:off x="358629" y="4415312"/>
        <a:ext cx="8294039" cy="464608"/>
      </dsp:txXfrm>
    </dsp:sp>
    <dsp:sp modelId="{0312D8D7-094F-4095-8C31-FD3B03041EC8}">
      <dsp:nvSpPr>
        <dsp:cNvPr id="0" name=""/>
        <dsp:cNvSpPr/>
      </dsp:nvSpPr>
      <dsp:spPr>
        <a:xfrm>
          <a:off x="82623" y="4283439"/>
          <a:ext cx="580760" cy="580760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887031-C429-499B-92E9-FC12C21AA8F5}" type="datetimeFigureOut">
              <a:rPr lang="ru-RU" smtClean="0"/>
              <a:t>14.11.2020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CC5C024-38B6-4D77-81F8-2BE48EEBE0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00235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496899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941C7E-75DC-4401-A1DF-A9AC6FEABF54}" type="datetimeFigureOut">
              <a:rPr lang="ru-RU" smtClean="0"/>
              <a:t>14.11.2020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E11AA6-AF92-4F1D-A0E8-F3FC49A545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80365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941C7E-75DC-4401-A1DF-A9AC6FEABF54}" type="datetimeFigureOut">
              <a:rPr lang="ru-RU" smtClean="0"/>
              <a:t>14.11.2020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E11AA6-AF92-4F1D-A0E8-F3FC49A545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44554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941C7E-75DC-4401-A1DF-A9AC6FEABF54}" type="datetimeFigureOut">
              <a:rPr lang="ru-RU" smtClean="0"/>
              <a:t>14.11.2020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E11AA6-AF92-4F1D-A0E8-F3FC49A545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69354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941C7E-75DC-4401-A1DF-A9AC6FEABF54}" type="datetimeFigureOut">
              <a:rPr lang="ru-RU" smtClean="0"/>
              <a:t>14.11.2020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E11AA6-AF92-4F1D-A0E8-F3FC49A545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98947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941C7E-75DC-4401-A1DF-A9AC6FEABF54}" type="datetimeFigureOut">
              <a:rPr lang="ru-RU" smtClean="0"/>
              <a:t>14.11.2020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E11AA6-AF92-4F1D-A0E8-F3FC49A545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91159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941C7E-75DC-4401-A1DF-A9AC6FEABF54}" type="datetimeFigureOut">
              <a:rPr lang="ru-RU" smtClean="0"/>
              <a:t>14.11.2020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E11AA6-AF92-4F1D-A0E8-F3FC49A545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92176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941C7E-75DC-4401-A1DF-A9AC6FEABF54}" type="datetimeFigureOut">
              <a:rPr lang="ru-RU" smtClean="0"/>
              <a:t>14.11.2020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E11AA6-AF92-4F1D-A0E8-F3FC49A545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19458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941C7E-75DC-4401-A1DF-A9AC6FEABF54}" type="datetimeFigureOut">
              <a:rPr lang="ru-RU" smtClean="0"/>
              <a:t>14.11.2020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E11AA6-AF92-4F1D-A0E8-F3FC49A545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66580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941C7E-75DC-4401-A1DF-A9AC6FEABF54}" type="datetimeFigureOut">
              <a:rPr lang="ru-RU" smtClean="0"/>
              <a:t>14.11.2020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E11AA6-AF92-4F1D-A0E8-F3FC49A545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22061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941C7E-75DC-4401-A1DF-A9AC6FEABF54}" type="datetimeFigureOut">
              <a:rPr lang="ru-RU" smtClean="0"/>
              <a:t>14.11.2020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E11AA6-AF92-4F1D-A0E8-F3FC49A545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7141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941C7E-75DC-4401-A1DF-A9AC6FEABF54}" type="datetimeFigureOut">
              <a:rPr lang="ru-RU" smtClean="0"/>
              <a:t>14.11.2020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E11AA6-AF92-4F1D-A0E8-F3FC49A545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29241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941C7E-75DC-4401-A1DF-A9AC6FEABF54}" type="datetimeFigureOut">
              <a:rPr lang="ru-RU" smtClean="0"/>
              <a:t>14.11.2020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E11AA6-AF92-4F1D-A0E8-F3FC49A545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24004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18.png"/><Relationship Id="rId18" Type="http://schemas.openxmlformats.org/officeDocument/2006/relationships/image" Target="../media/image21.png"/><Relationship Id="rId3" Type="http://schemas.microsoft.com/office/2007/relationships/hdphoto" Target="../media/hdphoto1.wdp"/><Relationship Id="rId21" Type="http://schemas.openxmlformats.org/officeDocument/2006/relationships/image" Target="../media/image24.png"/><Relationship Id="rId7" Type="http://schemas.microsoft.com/office/2007/relationships/hdphoto" Target="../media/hdphoto2.wdp"/><Relationship Id="rId12" Type="http://schemas.openxmlformats.org/officeDocument/2006/relationships/image" Target="../media/image17.png"/><Relationship Id="rId17" Type="http://schemas.openxmlformats.org/officeDocument/2006/relationships/image" Target="../media/image20.png"/><Relationship Id="rId25" Type="http://schemas.openxmlformats.org/officeDocument/2006/relationships/image" Target="../media/image26.png"/><Relationship Id="rId2" Type="http://schemas.openxmlformats.org/officeDocument/2006/relationships/image" Target="../media/image10.png"/><Relationship Id="rId16" Type="http://schemas.microsoft.com/office/2007/relationships/hdphoto" Target="../media/hdphoto5.wdp"/><Relationship Id="rId20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11" Type="http://schemas.openxmlformats.org/officeDocument/2006/relationships/image" Target="../media/image16.png"/><Relationship Id="rId24" Type="http://schemas.openxmlformats.org/officeDocument/2006/relationships/image" Target="../media/image3.png"/><Relationship Id="rId5" Type="http://schemas.openxmlformats.org/officeDocument/2006/relationships/image" Target="../media/image12.png"/><Relationship Id="rId15" Type="http://schemas.openxmlformats.org/officeDocument/2006/relationships/image" Target="../media/image19.png"/><Relationship Id="rId23" Type="http://schemas.openxmlformats.org/officeDocument/2006/relationships/image" Target="../media/image25.png"/><Relationship Id="rId10" Type="http://schemas.openxmlformats.org/officeDocument/2006/relationships/image" Target="../media/image15.png"/><Relationship Id="rId19" Type="http://schemas.openxmlformats.org/officeDocument/2006/relationships/image" Target="../media/image22.png"/><Relationship Id="rId4" Type="http://schemas.openxmlformats.org/officeDocument/2006/relationships/image" Target="../media/image11.png"/><Relationship Id="rId9" Type="http://schemas.microsoft.com/office/2007/relationships/hdphoto" Target="../media/hdphoto3.wdp"/><Relationship Id="rId14" Type="http://schemas.microsoft.com/office/2007/relationships/hdphoto" Target="../media/hdphoto4.wdp"/><Relationship Id="rId22" Type="http://schemas.microsoft.com/office/2007/relationships/hdphoto" Target="../media/hdphoto6.wdp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8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29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31.png"/><Relationship Id="rId7" Type="http://schemas.openxmlformats.org/officeDocument/2006/relationships/image" Target="../media/image34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gif"/><Relationship Id="rId3" Type="http://schemas.openxmlformats.org/officeDocument/2006/relationships/image" Target="../media/image40.jpeg"/><Relationship Id="rId7" Type="http://schemas.openxmlformats.org/officeDocument/2006/relationships/image" Target="../media/image42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gppc.ru/prof-advice/" TargetMode="External"/><Relationship Id="rId11" Type="http://schemas.openxmlformats.org/officeDocument/2006/relationships/image" Target="../media/image28.png"/><Relationship Id="rId5" Type="http://schemas.openxmlformats.org/officeDocument/2006/relationships/hyperlink" Target="http://gppc.ru/" TargetMode="External"/><Relationship Id="rId10" Type="http://schemas.openxmlformats.org/officeDocument/2006/relationships/image" Target="../media/image45.gif"/><Relationship Id="rId4" Type="http://schemas.openxmlformats.org/officeDocument/2006/relationships/image" Target="../media/image41.png"/><Relationship Id="rId9" Type="http://schemas.openxmlformats.org/officeDocument/2006/relationships/image" Target="../media/image44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368C8433-DFC3-444D-B841-B7DB0ED10271}"/>
              </a:ext>
            </a:extLst>
          </p:cNvPr>
          <p:cNvSpPr txBox="1"/>
          <p:nvPr/>
        </p:nvSpPr>
        <p:spPr>
          <a:xfrm>
            <a:off x="3857626" y="460330"/>
            <a:ext cx="573501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rgbClr val="002060"/>
                </a:solidFill>
                <a:ea typeface="Verdana" pitchFamily="34" charset="0"/>
                <a:cs typeface="Verdana" pitchFamily="34" charset="0"/>
              </a:rPr>
              <a:t>VI </a:t>
            </a:r>
            <a:r>
              <a:rPr lang="ru-RU" sz="2000" b="1" dirty="0">
                <a:solidFill>
                  <a:srgbClr val="002060"/>
                </a:solidFill>
                <a:ea typeface="Verdana" pitchFamily="34" charset="0"/>
                <a:cs typeface="Verdana" pitchFamily="34" charset="0"/>
              </a:rPr>
              <a:t>ВСЕРОССИЙСКИЙ СЪЕЗД РАБОТНИКОВ ДОШКОЛЬНОГО ОБРАЗОВАНИЯ</a:t>
            </a:r>
          </a:p>
        </p:txBody>
      </p:sp>
      <p:pic>
        <p:nvPicPr>
          <p:cNvPr id="12" name="Picture 2" descr="В Москве открылся V Всероссийский съезд работников дошкольного образования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58959" y="170232"/>
            <a:ext cx="2048128" cy="12880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3" name="Группа 12"/>
          <p:cNvGrpSpPr/>
          <p:nvPr/>
        </p:nvGrpSpPr>
        <p:grpSpPr>
          <a:xfrm>
            <a:off x="281458" y="417240"/>
            <a:ext cx="2299816" cy="449112"/>
            <a:chOff x="267174" y="188640"/>
            <a:chExt cx="2299816" cy="449112"/>
          </a:xfrm>
        </p:grpSpPr>
        <p:pic>
          <p:nvPicPr>
            <p:cNvPr id="14" name="Рисунок 1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7174" y="188640"/>
              <a:ext cx="369735" cy="430060"/>
            </a:xfrm>
            <a:prstGeom prst="rect">
              <a:avLst/>
            </a:prstGeom>
          </p:spPr>
        </p:pic>
        <p:sp>
          <p:nvSpPr>
            <p:cNvPr id="15" name="Title 1"/>
            <p:cNvSpPr txBox="1">
              <a:spLocks/>
            </p:cNvSpPr>
            <p:nvPr/>
          </p:nvSpPr>
          <p:spPr bwMode="auto">
            <a:xfrm>
              <a:off x="589905" y="315818"/>
              <a:ext cx="1977085" cy="3219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9464" tIns="49736" rIns="99464" bIns="49736"/>
            <a:lstStyle>
              <a:lvl1pPr algn="ctr" eaLnBrk="0" hangingPunct="0">
                <a:lnSpc>
                  <a:spcPct val="130000"/>
                </a:lnSpc>
                <a:spcBef>
                  <a:spcPct val="20000"/>
                </a:spcBef>
                <a:buFont typeface="Arial" charset="0"/>
                <a:defRPr sz="1200">
                  <a:solidFill>
                    <a:schemeClr val="tx2"/>
                  </a:solidFill>
                  <a:latin typeface="Open Sans Light" pitchFamily="34" charset="0"/>
                  <a:ea typeface="MS PGothic" pitchFamily="34" charset="-128"/>
                  <a:cs typeface="Open Sans Light" pitchFamily="34" charset="0"/>
                </a:defRPr>
              </a:lvl1pPr>
              <a:lvl2pPr marL="742950" indent="-285750" algn="ctr" eaLnBrk="0" hangingPunct="0">
                <a:lnSpc>
                  <a:spcPct val="130000"/>
                </a:lnSpc>
                <a:spcBef>
                  <a:spcPct val="20000"/>
                </a:spcBef>
                <a:buFont typeface="Arial" charset="0"/>
                <a:defRPr sz="1500">
                  <a:solidFill>
                    <a:schemeClr val="tx2"/>
                  </a:solidFill>
                  <a:latin typeface="Open Sans" pitchFamily="34" charset="0"/>
                  <a:ea typeface="MS PGothic" pitchFamily="34" charset="-128"/>
                  <a:cs typeface="Open Sans" pitchFamily="34" charset="0"/>
                </a:defRPr>
              </a:lvl2pPr>
              <a:lvl3pPr marL="1143000" indent="-228600" algn="ctr" eaLnBrk="0" hangingPunct="0">
                <a:lnSpc>
                  <a:spcPct val="130000"/>
                </a:lnSpc>
                <a:spcBef>
                  <a:spcPct val="20000"/>
                </a:spcBef>
                <a:buFont typeface="Arial" charset="0"/>
                <a:defRPr sz="1500">
                  <a:solidFill>
                    <a:schemeClr val="tx2"/>
                  </a:solidFill>
                  <a:latin typeface="Open Sans" pitchFamily="34" charset="0"/>
                  <a:ea typeface="MS PGothic" pitchFamily="34" charset="-128"/>
                  <a:cs typeface="Open Sans" pitchFamily="34" charset="0"/>
                </a:defRPr>
              </a:lvl3pPr>
              <a:lvl4pPr marL="1600200" indent="-228600" algn="ctr" eaLnBrk="0" hangingPunct="0">
                <a:lnSpc>
                  <a:spcPct val="130000"/>
                </a:lnSpc>
                <a:spcBef>
                  <a:spcPct val="20000"/>
                </a:spcBef>
                <a:buFont typeface="Arial" charset="0"/>
                <a:defRPr sz="1500">
                  <a:solidFill>
                    <a:schemeClr val="tx2"/>
                  </a:solidFill>
                  <a:latin typeface="Open Sans" pitchFamily="34" charset="0"/>
                  <a:ea typeface="MS PGothic" pitchFamily="34" charset="-128"/>
                  <a:cs typeface="Open Sans" pitchFamily="34" charset="0"/>
                </a:defRPr>
              </a:lvl4pPr>
              <a:lvl5pPr marL="2057400" indent="-228600" algn="ctr" eaLnBrk="0" hangingPunct="0">
                <a:lnSpc>
                  <a:spcPct val="130000"/>
                </a:lnSpc>
                <a:spcBef>
                  <a:spcPct val="20000"/>
                </a:spcBef>
                <a:buFont typeface="Arial" charset="0"/>
                <a:defRPr sz="1500">
                  <a:solidFill>
                    <a:schemeClr val="tx2"/>
                  </a:solidFill>
                  <a:latin typeface="Open Sans" pitchFamily="34" charset="0"/>
                  <a:ea typeface="MS PGothic" pitchFamily="34" charset="-128"/>
                  <a:cs typeface="Open Sans" pitchFamily="34" charset="0"/>
                </a:defRPr>
              </a:lvl5pPr>
              <a:lvl6pPr marL="2514600" indent="-228600" algn="ctr" defTabSz="517525" eaLnBrk="0" fontAlgn="base" hangingPunct="0">
                <a:lnSpc>
                  <a:spcPct val="130000"/>
                </a:lnSpc>
                <a:spcBef>
                  <a:spcPct val="20000"/>
                </a:spcBef>
                <a:spcAft>
                  <a:spcPct val="0"/>
                </a:spcAft>
                <a:buFont typeface="Arial" charset="0"/>
                <a:defRPr sz="1500">
                  <a:solidFill>
                    <a:schemeClr val="tx2"/>
                  </a:solidFill>
                  <a:latin typeface="Open Sans" pitchFamily="34" charset="0"/>
                  <a:ea typeface="MS PGothic" pitchFamily="34" charset="-128"/>
                  <a:cs typeface="Open Sans" pitchFamily="34" charset="0"/>
                </a:defRPr>
              </a:lvl6pPr>
              <a:lvl7pPr marL="2971800" indent="-228600" algn="ctr" defTabSz="517525" eaLnBrk="0" fontAlgn="base" hangingPunct="0">
                <a:lnSpc>
                  <a:spcPct val="130000"/>
                </a:lnSpc>
                <a:spcBef>
                  <a:spcPct val="20000"/>
                </a:spcBef>
                <a:spcAft>
                  <a:spcPct val="0"/>
                </a:spcAft>
                <a:buFont typeface="Arial" charset="0"/>
                <a:defRPr sz="1500">
                  <a:solidFill>
                    <a:schemeClr val="tx2"/>
                  </a:solidFill>
                  <a:latin typeface="Open Sans" pitchFamily="34" charset="0"/>
                  <a:ea typeface="MS PGothic" pitchFamily="34" charset="-128"/>
                  <a:cs typeface="Open Sans" pitchFamily="34" charset="0"/>
                </a:defRPr>
              </a:lvl7pPr>
              <a:lvl8pPr marL="3429000" indent="-228600" algn="ctr" defTabSz="517525" eaLnBrk="0" fontAlgn="base" hangingPunct="0">
                <a:lnSpc>
                  <a:spcPct val="130000"/>
                </a:lnSpc>
                <a:spcBef>
                  <a:spcPct val="20000"/>
                </a:spcBef>
                <a:spcAft>
                  <a:spcPct val="0"/>
                </a:spcAft>
                <a:buFont typeface="Arial" charset="0"/>
                <a:defRPr sz="1500">
                  <a:solidFill>
                    <a:schemeClr val="tx2"/>
                  </a:solidFill>
                  <a:latin typeface="Open Sans" pitchFamily="34" charset="0"/>
                  <a:ea typeface="MS PGothic" pitchFamily="34" charset="-128"/>
                  <a:cs typeface="Open Sans" pitchFamily="34" charset="0"/>
                </a:defRPr>
              </a:lvl8pPr>
              <a:lvl9pPr marL="3886200" indent="-228600" algn="ctr" defTabSz="517525" eaLnBrk="0" fontAlgn="base" hangingPunct="0">
                <a:lnSpc>
                  <a:spcPct val="130000"/>
                </a:lnSpc>
                <a:spcBef>
                  <a:spcPct val="20000"/>
                </a:spcBef>
                <a:spcAft>
                  <a:spcPct val="0"/>
                </a:spcAft>
                <a:buFont typeface="Arial" charset="0"/>
                <a:defRPr sz="1500">
                  <a:solidFill>
                    <a:schemeClr val="tx2"/>
                  </a:solidFill>
                  <a:latin typeface="Open Sans" pitchFamily="34" charset="0"/>
                  <a:ea typeface="MS PGothic" pitchFamily="34" charset="-128"/>
                  <a:cs typeface="Open Sans" pitchFamily="34" charset="0"/>
                </a:defRPr>
              </a:lvl9pPr>
            </a:lstStyle>
            <a:p>
              <a:pPr algn="l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ru-RU" altLang="ru-RU" sz="800" b="1" dirty="0">
                  <a:solidFill>
                    <a:prstClr val="white"/>
                  </a:solidFill>
                  <a:latin typeface="+mn-lt"/>
                  <a:ea typeface="Roboto" pitchFamily="2" charset="0"/>
                  <a:cs typeface="Roboto" panose="020B0604020202020204" charset="0"/>
                </a:rPr>
                <a:t>МИНИСТЕРСТВО ПРОСВЕЩЕНИЯ </a:t>
              </a:r>
            </a:p>
            <a:p>
              <a:pPr algn="l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ru-RU" altLang="ru-RU" sz="800" b="1" dirty="0">
                  <a:solidFill>
                    <a:prstClr val="white"/>
                  </a:solidFill>
                  <a:latin typeface="+mn-lt"/>
                  <a:ea typeface="Roboto" pitchFamily="2" charset="0"/>
                  <a:cs typeface="Roboto" panose="020B0604020202020204" charset="0"/>
                </a:rPr>
                <a:t>РОССИЙСКОЙ ФЕДЕРАЦИИ</a:t>
              </a:r>
            </a:p>
          </p:txBody>
        </p:sp>
      </p:grpSp>
      <p:sp>
        <p:nvSpPr>
          <p:cNvPr id="30" name="Мультипликация как инновационный метод работы…">
            <a:extLst>
              <a:ext uri="{FF2B5EF4-FFF2-40B4-BE49-F238E27FC236}">
                <a16:creationId xmlns:a16="http://schemas.microsoft.com/office/drawing/2014/main" id="{63D02A53-CEA5-4974-88BA-E57DDFDC725A}"/>
              </a:ext>
            </a:extLst>
          </p:cNvPr>
          <p:cNvSpPr txBox="1"/>
          <p:nvPr/>
        </p:nvSpPr>
        <p:spPr>
          <a:xfrm>
            <a:off x="2682884" y="2407027"/>
            <a:ext cx="9509116" cy="1835118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tIns="45720" bIns="45720">
            <a:spAutoFit/>
          </a:bodyPr>
          <a:lstStyle/>
          <a:p>
            <a:pPr algn="ctr"/>
            <a:endParaRPr lang="ru-RU" sz="525" b="1" dirty="0">
              <a:solidFill>
                <a:srgbClr val="0070C0"/>
              </a:solidFill>
            </a:endParaRPr>
          </a:p>
          <a:p>
            <a:pPr algn="ctr"/>
            <a:r>
              <a:rPr lang="ru-RU" sz="3600" b="1" dirty="0">
                <a:solidFill>
                  <a:srgbClr val="C4506F"/>
                </a:solidFill>
              </a:rPr>
              <a:t>«Развитие инклюзивного дошкольного образования</a:t>
            </a:r>
          </a:p>
          <a:p>
            <a:pPr algn="ctr"/>
            <a:r>
              <a:rPr lang="ru-RU" sz="3600" b="1" dirty="0">
                <a:solidFill>
                  <a:srgbClr val="C4506F"/>
                </a:solidFill>
              </a:rPr>
              <a:t> (на примере проекта «Ресурсная школа») </a:t>
            </a:r>
            <a:endParaRPr lang="ru-RU" altLang="ru-RU" sz="3600" b="1" dirty="0">
              <a:solidFill>
                <a:srgbClr val="C4506F"/>
              </a:solidFill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84D7A66A-DDF8-4D9B-95E7-D5F452A8B96E}"/>
              </a:ext>
            </a:extLst>
          </p:cNvPr>
          <p:cNvSpPr txBox="1"/>
          <p:nvPr/>
        </p:nvSpPr>
        <p:spPr>
          <a:xfrm flipH="1">
            <a:off x="4858942" y="4988286"/>
            <a:ext cx="7049893" cy="923330"/>
          </a:xfrm>
          <a:prstGeom prst="rect">
            <a:avLst/>
          </a:prstGeom>
          <a:noFill/>
          <a:ln w="254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20" tIns="45720" rIns="45720" bIns="45720" numCol="1" spcCol="38100" rtlCol="0" anchor="t">
            <a:spAutoFit/>
          </a:bodyPr>
          <a:lstStyle/>
          <a:p>
            <a:pPr algn="r"/>
            <a:r>
              <a:rPr lang="ru-RU" b="1" dirty="0">
                <a:solidFill>
                  <a:srgbClr val="0070C0"/>
                </a:solidFill>
              </a:rPr>
              <a:t>Егупова О.В.,</a:t>
            </a:r>
          </a:p>
          <a:p>
            <a:pPr algn="r"/>
            <a:r>
              <a:rPr lang="ru-RU" b="1" dirty="0">
                <a:solidFill>
                  <a:srgbClr val="0070C0"/>
                </a:solidFill>
              </a:rPr>
              <a:t> начальник отдела сопровождения реализации ФГОС, </a:t>
            </a:r>
          </a:p>
          <a:p>
            <a:pPr algn="r"/>
            <a:r>
              <a:rPr lang="ru-RU" b="1" dirty="0">
                <a:solidFill>
                  <a:srgbClr val="0070C0"/>
                </a:solidFill>
              </a:rPr>
              <a:t>ведущий эксперт Ассоциации инклюзивных школ</a:t>
            </a:r>
          </a:p>
        </p:txBody>
      </p:sp>
      <p:pic>
        <p:nvPicPr>
          <p:cNvPr id="46" name="863px-Coat_of_Arms_of_Moscow.svg.png" descr="863px-Coat_of_Arms_of_Moscow.svg.png">
            <a:extLst>
              <a:ext uri="{FF2B5EF4-FFF2-40B4-BE49-F238E27FC236}">
                <a16:creationId xmlns:a16="http://schemas.microsoft.com/office/drawing/2014/main" id="{3F1C0DB9-06CB-41A3-A97E-A8B0A04E8526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427537" y="1371174"/>
            <a:ext cx="506619" cy="601132"/>
          </a:xfrm>
          <a:prstGeom prst="rect">
            <a:avLst/>
          </a:prstGeom>
          <a:ln w="12700">
            <a:miter lim="400000"/>
          </a:ln>
        </p:spPr>
      </p:pic>
      <p:pic>
        <p:nvPicPr>
          <p:cNvPr id="48" name="logotip.jpg.png" descr="logotip.jpg.png">
            <a:extLst>
              <a:ext uri="{FF2B5EF4-FFF2-40B4-BE49-F238E27FC236}">
                <a16:creationId xmlns:a16="http://schemas.microsoft.com/office/drawing/2014/main" id="{21DBCA8D-2721-48DD-93D9-E06A1827462B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141628" y="1374769"/>
            <a:ext cx="541910" cy="593942"/>
          </a:xfrm>
          <a:prstGeom prst="rect">
            <a:avLst/>
          </a:prstGeom>
          <a:ln w="12700">
            <a:miter lim="400000"/>
          </a:ln>
        </p:spPr>
      </p:pic>
      <p:pic>
        <p:nvPicPr>
          <p:cNvPr id="50" name="Рисунок 49" descr="Изображение выглядит как знак, рисунок&#10;&#10;Автоматически созданное описание">
            <a:extLst>
              <a:ext uri="{FF2B5EF4-FFF2-40B4-BE49-F238E27FC236}">
                <a16:creationId xmlns:a16="http://schemas.microsoft.com/office/drawing/2014/main" id="{E434ED56-E54B-4EC6-99FE-9BB0C573D8B6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4915" y="1353590"/>
            <a:ext cx="1780198" cy="614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9655140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Группа 6"/>
          <p:cNvGrpSpPr>
            <a:grpSpLocks/>
          </p:cNvGrpSpPr>
          <p:nvPr/>
        </p:nvGrpSpPr>
        <p:grpSpPr bwMode="auto">
          <a:xfrm>
            <a:off x="6099751" y="1053223"/>
            <a:ext cx="5932487" cy="5272087"/>
            <a:chOff x="3046190" y="983909"/>
            <a:chExt cx="5933130" cy="5272638"/>
          </a:xfrm>
        </p:grpSpPr>
        <p:grpSp>
          <p:nvGrpSpPr>
            <p:cNvPr id="11" name="Группа 7"/>
            <p:cNvGrpSpPr>
              <a:grpSpLocks/>
            </p:cNvGrpSpPr>
            <p:nvPr/>
          </p:nvGrpSpPr>
          <p:grpSpPr bwMode="auto">
            <a:xfrm>
              <a:off x="3046190" y="1878020"/>
              <a:ext cx="5933130" cy="3594796"/>
              <a:chOff x="3046191" y="1961332"/>
              <a:chExt cx="5933130" cy="3594796"/>
            </a:xfrm>
          </p:grpSpPr>
          <p:pic>
            <p:nvPicPr>
              <p:cNvPr id="14" name="Рисунок 10"/>
              <p:cNvPicPr>
                <a:picLocks noChangeAspect="1"/>
              </p:cNvPicPr>
              <p:nvPr/>
            </p:nvPicPr>
            <p:blipFill>
              <a:blip r:embed="rId2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192978" y="2905986"/>
                <a:ext cx="5706288" cy="19856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grpSp>
            <p:nvGrpSpPr>
              <p:cNvPr id="15" name="Группа 11"/>
              <p:cNvGrpSpPr>
                <a:grpSpLocks/>
              </p:cNvGrpSpPr>
              <p:nvPr/>
            </p:nvGrpSpPr>
            <p:grpSpPr bwMode="auto">
              <a:xfrm>
                <a:off x="3126245" y="1961332"/>
                <a:ext cx="5786343" cy="649795"/>
                <a:chOff x="3126245" y="2126403"/>
                <a:chExt cx="5786343" cy="649795"/>
              </a:xfrm>
            </p:grpSpPr>
            <p:sp>
              <p:nvSpPr>
                <p:cNvPr id="19" name="TextBox 18"/>
                <p:cNvSpPr txBox="1"/>
                <p:nvPr/>
              </p:nvSpPr>
              <p:spPr>
                <a:xfrm>
                  <a:off x="3125575" y="2126147"/>
                  <a:ext cx="2540275" cy="646181"/>
                </a:xfrm>
                <a:prstGeom prst="round2DiagRect">
                  <a:avLst/>
                </a:prstGeom>
                <a:solidFill>
                  <a:schemeClr val="accent6">
                    <a:lumMod val="20000"/>
                    <a:lumOff val="80000"/>
                  </a:schemeClr>
                </a:solidFill>
              </p:spPr>
              <p:txBody>
                <a:bodyPr>
                  <a:spAutoFit/>
                </a:bodyPr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ru-RU" sz="1600" b="1" dirty="0">
                      <a:solidFill>
                        <a:srgbClr val="910047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ДЕТСКИЙ САД</a:t>
                  </a:r>
                </a:p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ru-RU" sz="1600" dirty="0">
                      <a:solidFill>
                        <a:srgbClr val="187FA0"/>
                      </a:solidFill>
                      <a:latin typeface="Arial" panose="020B0604020202020204" pitchFamily="34" charset="0"/>
                      <a:ea typeface="Candara" charset="0"/>
                      <a:cs typeface="Arial" panose="020B0604020202020204" pitchFamily="34" charset="0"/>
                    </a:rPr>
                    <a:t>3-7</a:t>
                  </a:r>
                  <a:r>
                    <a:rPr lang="ru-RU" sz="1600" dirty="0">
                      <a:solidFill>
                        <a:srgbClr val="187FA0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лет</a:t>
                  </a:r>
                  <a:endParaRPr lang="ru-RU" sz="1600" dirty="0">
                    <a:solidFill>
                      <a:srgbClr val="187FA0"/>
                    </a:solidFill>
                    <a:latin typeface="Arial" panose="020B0604020202020204" pitchFamily="34" charset="0"/>
                    <a:ea typeface="Candara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0" name="TextBox 19"/>
                <p:cNvSpPr txBox="1"/>
                <p:nvPr/>
              </p:nvSpPr>
              <p:spPr>
                <a:xfrm>
                  <a:off x="6372364" y="2129322"/>
                  <a:ext cx="2540275" cy="646181"/>
                </a:xfrm>
                <a:prstGeom prst="round2DiagRect">
                  <a:avLst/>
                </a:prstGeom>
                <a:solidFill>
                  <a:schemeClr val="accent6">
                    <a:lumMod val="20000"/>
                    <a:lumOff val="80000"/>
                  </a:schemeClr>
                </a:solidFill>
              </p:spPr>
              <p:txBody>
                <a:bodyPr>
                  <a:spAutoFit/>
                </a:bodyPr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ru-RU" sz="1600" b="1" dirty="0">
                      <a:solidFill>
                        <a:srgbClr val="910047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ШКОЛА</a:t>
                  </a:r>
                </a:p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ru-RU" sz="1600" dirty="0">
                      <a:solidFill>
                        <a:srgbClr val="187FA0"/>
                      </a:solidFill>
                      <a:latin typeface="Arial" panose="020B0604020202020204" pitchFamily="34" charset="0"/>
                      <a:ea typeface="Candara" charset="0"/>
                      <a:cs typeface="Arial" panose="020B0604020202020204" pitchFamily="34" charset="0"/>
                    </a:rPr>
                    <a:t>7-18 лет</a:t>
                  </a:r>
                </a:p>
              </p:txBody>
            </p:sp>
          </p:grpSp>
          <p:sp>
            <p:nvSpPr>
              <p:cNvPr id="16" name="TextBox 15"/>
              <p:cNvSpPr txBox="1"/>
              <p:nvPr/>
            </p:nvSpPr>
            <p:spPr>
              <a:xfrm>
                <a:off x="6439046" y="4738481"/>
                <a:ext cx="2540275" cy="817647"/>
              </a:xfrm>
              <a:prstGeom prst="round2Diag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</p:spPr>
            <p:txBody>
              <a:bodyPr>
                <a:spAutoFit/>
              </a:bodyPr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sz="1400" b="1" dirty="0">
                    <a:solidFill>
                      <a:srgbClr val="910047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ПРОФЕССИОНАЛЬНОЕ</a:t>
                </a:r>
              </a:p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sz="1400" b="1" dirty="0">
                    <a:solidFill>
                      <a:srgbClr val="910047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ОБРАЗОВАНИЕ  </a:t>
                </a:r>
              </a:p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sz="1400" dirty="0">
                    <a:solidFill>
                      <a:srgbClr val="187FA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18-20 лет</a:t>
                </a:r>
              </a:p>
            </p:txBody>
          </p:sp>
          <p:sp>
            <p:nvSpPr>
              <p:cNvPr id="17" name="TextBox 16"/>
              <p:cNvSpPr txBox="1"/>
              <p:nvPr/>
            </p:nvSpPr>
            <p:spPr>
              <a:xfrm>
                <a:off x="3125575" y="4738479"/>
                <a:ext cx="2541862" cy="817330"/>
              </a:xfrm>
              <a:prstGeom prst="round2Diag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</p:spPr>
            <p:txBody>
              <a:bodyPr>
                <a:spAutoFit/>
              </a:bodyPr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sz="1400" b="1" dirty="0">
                    <a:solidFill>
                      <a:srgbClr val="910047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ДОПОЛНИТЕЛЬНОЕ ОБРАЗОВАНИЕ</a:t>
                </a:r>
              </a:p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sz="1400" dirty="0">
                    <a:solidFill>
                      <a:srgbClr val="187FA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5-18 лет</a:t>
                </a:r>
              </a:p>
            </p:txBody>
          </p:sp>
          <p:sp>
            <p:nvSpPr>
              <p:cNvPr id="18" name="Прямоугольник 14"/>
              <p:cNvSpPr>
                <a:spLocks noChangeArrowheads="1"/>
              </p:cNvSpPr>
              <p:nvPr/>
            </p:nvSpPr>
            <p:spPr bwMode="auto">
              <a:xfrm>
                <a:off x="3046191" y="2608318"/>
                <a:ext cx="5933130" cy="400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 eaLnBrk="1" hangingPunct="1"/>
                <a:r>
                  <a:rPr lang="ru-RU" sz="2000" b="1">
                    <a:latin typeface="Arial" charset="0"/>
                    <a:ea typeface="Candara" pitchFamily="34" charset="0"/>
                    <a:cs typeface="Arial" charset="0"/>
                  </a:rPr>
                  <a:t>Инклюзивное образование в каждой школе</a:t>
                </a:r>
                <a:endParaRPr lang="ru-RU" sz="2000">
                  <a:latin typeface="Arial" charset="0"/>
                  <a:ea typeface="Candara" pitchFamily="34" charset="0"/>
                  <a:cs typeface="Arial" charset="0"/>
                </a:endParaRPr>
              </a:p>
            </p:txBody>
          </p:sp>
        </p:grpSp>
        <p:sp>
          <p:nvSpPr>
            <p:cNvPr id="12" name="Прямоугольник с двумя скругленными противолежащими углами 2"/>
            <p:cNvSpPr/>
            <p:nvPr/>
          </p:nvSpPr>
          <p:spPr>
            <a:xfrm>
              <a:off x="3125574" y="983909"/>
              <a:ext cx="5774363" cy="850989"/>
            </a:xfrm>
            <a:prstGeom prst="round2DiagRect">
              <a:avLst/>
            </a:prstGeom>
            <a:solidFill>
              <a:schemeClr val="accent4">
                <a:lumMod val="20000"/>
                <a:lumOff val="80000"/>
              </a:schemeClr>
            </a:solidFill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200" dirty="0">
                  <a:latin typeface="Arial" panose="020B0604020202020204" pitchFamily="34" charset="0"/>
                  <a:ea typeface="Candara" charset="0"/>
                  <a:cs typeface="Arial" panose="020B0604020202020204" pitchFamily="34" charset="0"/>
                </a:rPr>
                <a:t>БОЛЕЕ </a:t>
              </a:r>
              <a:r>
                <a:rPr lang="ru-RU" sz="2200" b="1" dirty="0">
                  <a:solidFill>
                    <a:srgbClr val="910047"/>
                  </a:solidFill>
                  <a:latin typeface="Arial" panose="020B0604020202020204" pitchFamily="34" charset="0"/>
                  <a:ea typeface="Candara" charset="0"/>
                  <a:cs typeface="Arial" panose="020B0604020202020204" pitchFamily="34" charset="0"/>
                </a:rPr>
                <a:t>1,3</a:t>
              </a:r>
              <a:r>
                <a:rPr lang="ru-RU" sz="2200" dirty="0">
                  <a:solidFill>
                    <a:srgbClr val="910047"/>
                  </a:solidFill>
                  <a:latin typeface="Arial" panose="020B0604020202020204" pitchFamily="34" charset="0"/>
                  <a:ea typeface="Candara" charset="0"/>
                  <a:cs typeface="Arial" panose="020B0604020202020204" pitchFamily="34" charset="0"/>
                </a:rPr>
                <a:t> </a:t>
              </a:r>
              <a:r>
                <a:rPr lang="ru-RU" sz="2200" dirty="0">
                  <a:latin typeface="Arial" panose="020B0604020202020204" pitchFamily="34" charset="0"/>
                  <a:ea typeface="Candara" charset="0"/>
                  <a:cs typeface="Arial" panose="020B0604020202020204" pitchFamily="34" charset="0"/>
                </a:rPr>
                <a:t>МИЛЛИОНА</a:t>
              </a: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200" dirty="0">
                  <a:latin typeface="Arial" panose="020B0604020202020204" pitchFamily="34" charset="0"/>
                  <a:ea typeface="Candara" charset="0"/>
                  <a:cs typeface="Arial" panose="020B0604020202020204" pitchFamily="34" charset="0"/>
                </a:rPr>
                <a:t>ОБУЧАЮЩИХСЯ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125574" y="5473828"/>
              <a:ext cx="5826756" cy="782719"/>
            </a:xfrm>
            <a:prstGeom prst="round2DiagRect">
              <a:avLst/>
            </a:prstGeom>
            <a:solidFill>
              <a:schemeClr val="accent4">
                <a:lumMod val="20000"/>
                <a:lumOff val="80000"/>
              </a:schemeClr>
            </a:solidFill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000" dirty="0">
                  <a:latin typeface="Arial" panose="020B0604020202020204" pitchFamily="34" charset="0"/>
                  <a:cs typeface="Arial" panose="020B0604020202020204" pitchFamily="34" charset="0"/>
                </a:rPr>
                <a:t>БОЛЕЕ</a:t>
              </a:r>
              <a:r>
                <a:rPr lang="ru-RU" sz="2000" b="1" dirty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sz="2000" b="1" dirty="0">
                  <a:solidFill>
                    <a:srgbClr val="910047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60 ТЫС. </a:t>
              </a:r>
              <a:r>
                <a:rPr lang="ru-RU" sz="2000" dirty="0">
                  <a:latin typeface="Arial" panose="020B0604020202020204" pitchFamily="34" charset="0"/>
                  <a:cs typeface="Arial" panose="020B0604020202020204" pitchFamily="34" charset="0"/>
                </a:rPr>
                <a:t>ДЕТЕЙ С ОВЗ И/ИЛИ ИНВАЛИДНОСТЬЮ</a:t>
              </a:r>
            </a:p>
          </p:txBody>
        </p:sp>
      </p:grpSp>
      <p:sp>
        <p:nvSpPr>
          <p:cNvPr id="24" name="Правая фигурная скобка 23"/>
          <p:cNvSpPr/>
          <p:nvPr/>
        </p:nvSpPr>
        <p:spPr>
          <a:xfrm flipH="1">
            <a:off x="5458177" y="1097673"/>
            <a:ext cx="397507" cy="5227637"/>
          </a:xfrm>
          <a:prstGeom prst="rightBrace">
            <a:avLst>
              <a:gd name="adj1" fmla="val 88339"/>
              <a:gd name="adj2" fmla="val 51716"/>
            </a:avLst>
          </a:prstGeom>
          <a:ln w="38100">
            <a:solidFill>
              <a:srgbClr val="91004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grpSp>
        <p:nvGrpSpPr>
          <p:cNvPr id="25" name="Группа 6"/>
          <p:cNvGrpSpPr>
            <a:grpSpLocks/>
          </p:cNvGrpSpPr>
          <p:nvPr/>
        </p:nvGrpSpPr>
        <p:grpSpPr bwMode="auto">
          <a:xfrm>
            <a:off x="6096000" y="1053223"/>
            <a:ext cx="5826125" cy="5272087"/>
            <a:chOff x="3125574" y="983909"/>
            <a:chExt cx="5826756" cy="5272638"/>
          </a:xfrm>
        </p:grpSpPr>
        <p:grpSp>
          <p:nvGrpSpPr>
            <p:cNvPr id="30" name="Группа 11"/>
            <p:cNvGrpSpPr>
              <a:grpSpLocks/>
            </p:cNvGrpSpPr>
            <p:nvPr/>
          </p:nvGrpSpPr>
          <p:grpSpPr bwMode="auto">
            <a:xfrm>
              <a:off x="3126244" y="1878020"/>
              <a:ext cx="5786343" cy="649795"/>
              <a:chOff x="3126245" y="2126403"/>
              <a:chExt cx="5786343" cy="649795"/>
            </a:xfrm>
          </p:grpSpPr>
          <p:sp>
            <p:nvSpPr>
              <p:cNvPr id="34" name="TextBox 33"/>
              <p:cNvSpPr txBox="1"/>
              <p:nvPr/>
            </p:nvSpPr>
            <p:spPr>
              <a:xfrm>
                <a:off x="3125575" y="2126147"/>
                <a:ext cx="2540275" cy="646181"/>
              </a:xfrm>
              <a:prstGeom prst="round2Diag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</p:spPr>
            <p:txBody>
              <a:bodyPr>
                <a:spAutoFit/>
              </a:bodyPr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sz="1600" b="1" dirty="0">
                    <a:solidFill>
                      <a:srgbClr val="910047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ДЕТСКИЙ САД</a:t>
                </a:r>
              </a:p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sz="1600" dirty="0">
                    <a:solidFill>
                      <a:srgbClr val="187FA0"/>
                    </a:solidFill>
                    <a:latin typeface="Arial" panose="020B0604020202020204" pitchFamily="34" charset="0"/>
                    <a:ea typeface="Candara" charset="0"/>
                    <a:cs typeface="Arial" panose="020B0604020202020204" pitchFamily="34" charset="0"/>
                  </a:rPr>
                  <a:t>3-7</a:t>
                </a:r>
                <a:r>
                  <a:rPr lang="ru-RU" sz="1600" dirty="0">
                    <a:solidFill>
                      <a:srgbClr val="187FA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лет</a:t>
                </a:r>
                <a:endParaRPr lang="ru-RU" sz="1600" dirty="0">
                  <a:solidFill>
                    <a:srgbClr val="187FA0"/>
                  </a:solidFill>
                  <a:latin typeface="Arial" panose="020B0604020202020204" pitchFamily="34" charset="0"/>
                  <a:ea typeface="Candara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" name="TextBox 34"/>
              <p:cNvSpPr txBox="1"/>
              <p:nvPr/>
            </p:nvSpPr>
            <p:spPr>
              <a:xfrm>
                <a:off x="6372364" y="2129322"/>
                <a:ext cx="2540275" cy="646181"/>
              </a:xfrm>
              <a:prstGeom prst="round2Diag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</p:spPr>
            <p:txBody>
              <a:bodyPr>
                <a:spAutoFit/>
              </a:bodyPr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sz="1600" b="1" dirty="0">
                    <a:solidFill>
                      <a:srgbClr val="910047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ШКОЛА</a:t>
                </a:r>
              </a:p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sz="1600" dirty="0">
                    <a:solidFill>
                      <a:srgbClr val="187FA0"/>
                    </a:solidFill>
                    <a:latin typeface="Arial" panose="020B0604020202020204" pitchFamily="34" charset="0"/>
                    <a:ea typeface="Candara" charset="0"/>
                    <a:cs typeface="Arial" panose="020B0604020202020204" pitchFamily="34" charset="0"/>
                  </a:rPr>
                  <a:t>7-18 лет</a:t>
                </a:r>
              </a:p>
            </p:txBody>
          </p:sp>
        </p:grpSp>
        <p:sp>
          <p:nvSpPr>
            <p:cNvPr id="27" name="Прямоугольник с двумя скругленными противолежащими углами 2"/>
            <p:cNvSpPr/>
            <p:nvPr/>
          </p:nvSpPr>
          <p:spPr>
            <a:xfrm>
              <a:off x="3125574" y="983909"/>
              <a:ext cx="5774363" cy="850989"/>
            </a:xfrm>
            <a:prstGeom prst="round2DiagRect">
              <a:avLst/>
            </a:prstGeom>
            <a:solidFill>
              <a:schemeClr val="accent4">
                <a:lumMod val="20000"/>
                <a:lumOff val="80000"/>
              </a:schemeClr>
            </a:solidFill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200" dirty="0">
                  <a:latin typeface="Arial" panose="020B0604020202020204" pitchFamily="34" charset="0"/>
                  <a:ea typeface="Candara" charset="0"/>
                  <a:cs typeface="Arial" panose="020B0604020202020204" pitchFamily="34" charset="0"/>
                </a:rPr>
                <a:t>БОЛЕЕ </a:t>
              </a:r>
              <a:r>
                <a:rPr lang="ru-RU" sz="2200" b="1" dirty="0">
                  <a:solidFill>
                    <a:srgbClr val="910047"/>
                  </a:solidFill>
                  <a:latin typeface="Arial" panose="020B0604020202020204" pitchFamily="34" charset="0"/>
                  <a:ea typeface="Candara" charset="0"/>
                  <a:cs typeface="Arial" panose="020B0604020202020204" pitchFamily="34" charset="0"/>
                </a:rPr>
                <a:t>1,4</a:t>
              </a:r>
              <a:r>
                <a:rPr lang="ru-RU" sz="2200" dirty="0">
                  <a:solidFill>
                    <a:srgbClr val="910047"/>
                  </a:solidFill>
                  <a:latin typeface="Arial" panose="020B0604020202020204" pitchFamily="34" charset="0"/>
                  <a:ea typeface="Candara" charset="0"/>
                  <a:cs typeface="Arial" panose="020B0604020202020204" pitchFamily="34" charset="0"/>
                </a:rPr>
                <a:t> </a:t>
              </a:r>
              <a:r>
                <a:rPr lang="ru-RU" sz="2200" dirty="0">
                  <a:latin typeface="Arial" panose="020B0604020202020204" pitchFamily="34" charset="0"/>
                  <a:ea typeface="Candara" charset="0"/>
                  <a:cs typeface="Arial" panose="020B0604020202020204" pitchFamily="34" charset="0"/>
                </a:rPr>
                <a:t>МИЛЛИОНА</a:t>
              </a: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200" dirty="0">
                  <a:latin typeface="Arial" panose="020B0604020202020204" pitchFamily="34" charset="0"/>
                  <a:ea typeface="Candara" charset="0"/>
                  <a:cs typeface="Arial" panose="020B0604020202020204" pitchFamily="34" charset="0"/>
                </a:rPr>
                <a:t>ОБУЧАЮЩИХСЯ</a:t>
              </a: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3125574" y="5473828"/>
              <a:ext cx="5826756" cy="782719"/>
            </a:xfrm>
            <a:prstGeom prst="round2DiagRect">
              <a:avLst/>
            </a:prstGeom>
            <a:solidFill>
              <a:schemeClr val="accent4">
                <a:lumMod val="20000"/>
                <a:lumOff val="80000"/>
              </a:schemeClr>
            </a:solidFill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000" dirty="0">
                  <a:latin typeface="Arial" panose="020B0604020202020204" pitchFamily="34" charset="0"/>
                  <a:cs typeface="Arial" panose="020B0604020202020204" pitchFamily="34" charset="0"/>
                </a:rPr>
                <a:t>БОЛЕЕ</a:t>
              </a:r>
              <a:r>
                <a:rPr lang="ru-RU" sz="2000" b="1" dirty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sz="2000" b="1" dirty="0">
                  <a:solidFill>
                    <a:srgbClr val="910047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65 ТЫС. </a:t>
              </a:r>
              <a:r>
                <a:rPr lang="ru-RU" sz="2000" dirty="0">
                  <a:latin typeface="Arial" panose="020B0604020202020204" pitchFamily="34" charset="0"/>
                  <a:cs typeface="Arial" panose="020B0604020202020204" pitchFamily="34" charset="0"/>
                </a:rPr>
                <a:t>ДЕТЕЙ С ОВЗ И/ИЛИ ИНВАЛИДНОСТЬЮ</a:t>
              </a:r>
            </a:p>
          </p:txBody>
        </p:sp>
      </p:grpSp>
      <p:sp>
        <p:nvSpPr>
          <p:cNvPr id="36" name="TextBox 35"/>
          <p:cNvSpPr txBox="1"/>
          <p:nvPr/>
        </p:nvSpPr>
        <p:spPr>
          <a:xfrm>
            <a:off x="2223943" y="4588585"/>
            <a:ext cx="2505075" cy="1736725"/>
          </a:xfrm>
          <a:prstGeom prst="round2Diag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В МОСКВЕ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9100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630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 школ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9100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55</a:t>
            </a:r>
            <a:r>
              <a:rPr lang="ru-RU" sz="2400" dirty="0">
                <a:solidFill>
                  <a:srgbClr val="9100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колледжей</a:t>
            </a:r>
          </a:p>
        </p:txBody>
      </p:sp>
      <p:pic>
        <p:nvPicPr>
          <p:cNvPr id="37" name="Рисунок 1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22" t="8771" r="19160" b="11523"/>
          <a:stretch>
            <a:fillRect/>
          </a:stretch>
        </p:blipFill>
        <p:spPr bwMode="auto">
          <a:xfrm>
            <a:off x="2223943" y="2873802"/>
            <a:ext cx="2286000" cy="1747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" name="Прямоугольник 39"/>
          <p:cNvSpPr/>
          <p:nvPr/>
        </p:nvSpPr>
        <p:spPr>
          <a:xfrm>
            <a:off x="84913" y="70524"/>
            <a:ext cx="1018900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ru-RU" sz="4400" b="1" dirty="0">
                <a:solidFill>
                  <a:srgbClr val="C00000"/>
                </a:solidFill>
                <a:latin typeface="+mj-lt"/>
              </a:rPr>
              <a:t>МОСКОВСКАЯ ШКОЛА  -  ШКОЛА ДЛЯ ВСЕХ</a:t>
            </a:r>
          </a:p>
        </p:txBody>
      </p:sp>
      <p:pic>
        <p:nvPicPr>
          <p:cNvPr id="2" name="Рисунок 1" descr="Изображение выглядит как знак, рисунок&#10;&#10;Автоматически созданное описание">
            <a:extLst>
              <a:ext uri="{FF2B5EF4-FFF2-40B4-BE49-F238E27FC236}">
                <a16:creationId xmlns:a16="http://schemas.microsoft.com/office/drawing/2014/main" id="{2B289C06-4D94-45E1-AF17-A4E98644836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4662" y="1551810"/>
            <a:ext cx="3016145" cy="1041288"/>
          </a:xfrm>
          <a:prstGeom prst="rect">
            <a:avLst/>
          </a:prstGeom>
        </p:spPr>
      </p:pic>
      <p:pic>
        <p:nvPicPr>
          <p:cNvPr id="3" name="Picture 2" descr="В Москве открылся V Всероссийский съезд работников дошкольного образования">
            <a:extLst>
              <a:ext uri="{FF2B5EF4-FFF2-40B4-BE49-F238E27FC236}">
                <a16:creationId xmlns:a16="http://schemas.microsoft.com/office/drawing/2014/main" id="{202D2B98-B6B6-407C-B765-2FA81A8EA9C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58959" y="170232"/>
            <a:ext cx="2048128" cy="12880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657172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11752" y="164549"/>
            <a:ext cx="1176849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>
                <a:solidFill>
                  <a:srgbClr val="C00000"/>
                </a:solidFill>
                <a:latin typeface="+mj-lt"/>
              </a:rPr>
              <a:t>УЧАСТНИКИ ПРОЕКТА </a:t>
            </a:r>
          </a:p>
        </p:txBody>
      </p:sp>
      <p:pic>
        <p:nvPicPr>
          <p:cNvPr id="35" name="Рисунок 34"/>
          <p:cNvPicPr>
            <a:picLocks noChangeAspect="1"/>
          </p:cNvPicPr>
          <p:nvPr/>
        </p:nvPicPr>
        <p:blipFill>
          <a:blip r:embed="rId2">
            <a:alphaModFix amt="58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900"/>
                    </a14:imgEffect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238595" y="1500370"/>
            <a:ext cx="2437901" cy="3724711"/>
          </a:xfrm>
          <a:prstGeom prst="rect">
            <a:avLst/>
          </a:prstGeom>
        </p:spPr>
      </p:pic>
      <p:sp>
        <p:nvSpPr>
          <p:cNvPr id="36" name="TextBox 35"/>
          <p:cNvSpPr txBox="1"/>
          <p:nvPr/>
        </p:nvSpPr>
        <p:spPr>
          <a:xfrm>
            <a:off x="9269539" y="2573934"/>
            <a:ext cx="229748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kern="0" dirty="0">
                <a:solidFill>
                  <a:srgbClr val="D62265"/>
                </a:solidFill>
              </a:rPr>
              <a:t>Целостная система поддержки обучающихся                        с особыми образовательными потребностями                 в каждом </a:t>
            </a:r>
            <a:r>
              <a:rPr lang="ru-RU" b="1" kern="0" dirty="0" err="1">
                <a:solidFill>
                  <a:srgbClr val="D62265"/>
                </a:solidFill>
              </a:rPr>
              <a:t>межрайоне</a:t>
            </a:r>
            <a:r>
              <a:rPr lang="ru-RU" b="1" kern="0" dirty="0">
                <a:solidFill>
                  <a:srgbClr val="D62265"/>
                </a:solidFill>
              </a:rPr>
              <a:t> города Москвы</a:t>
            </a:r>
          </a:p>
        </p:txBody>
      </p:sp>
      <p:pic>
        <p:nvPicPr>
          <p:cNvPr id="37" name="Рисунок 3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50991" y="1702602"/>
            <a:ext cx="1550055" cy="437046"/>
          </a:xfrm>
          <a:prstGeom prst="rect">
            <a:avLst/>
          </a:prstGeom>
        </p:spPr>
      </p:pic>
      <p:sp>
        <p:nvSpPr>
          <p:cNvPr id="38" name="Скругленный прямоугольник 37"/>
          <p:cNvSpPr/>
          <p:nvPr/>
        </p:nvSpPr>
        <p:spPr>
          <a:xfrm>
            <a:off x="280041" y="3558960"/>
            <a:ext cx="3029182" cy="1358980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kern="0" dirty="0">
                <a:solidFill>
                  <a:srgbClr val="D62265"/>
                </a:solidFill>
                <a:latin typeface="Century Gothic" panose="020B0502020202020204" pitchFamily="34" charset="0"/>
              </a:rPr>
              <a:t>70 </a:t>
            </a:r>
            <a:r>
              <a:rPr lang="ru-RU" sz="2000" b="1" kern="0" dirty="0">
                <a:solidFill>
                  <a:srgbClr val="1A7EA6"/>
                </a:solidFill>
                <a:latin typeface="Century Gothic" panose="020B0502020202020204" pitchFamily="34" charset="0"/>
              </a:rPr>
              <a:t>образовательных организаций</a:t>
            </a:r>
          </a:p>
          <a:p>
            <a:pPr algn="ctr"/>
            <a:r>
              <a:rPr lang="ru-RU" sz="2000" b="1" kern="0" dirty="0">
                <a:solidFill>
                  <a:srgbClr val="1A7EA6"/>
                </a:solidFill>
                <a:latin typeface="Century Gothic" panose="020B0502020202020204" pitchFamily="34" charset="0"/>
              </a:rPr>
              <a:t>в</a:t>
            </a:r>
            <a:r>
              <a:rPr lang="ru-RU" sz="2000" b="1" kern="0" dirty="0">
                <a:solidFill>
                  <a:srgbClr val="D62265"/>
                </a:solidFill>
                <a:latin typeface="Century Gothic" panose="020B0502020202020204" pitchFamily="34" charset="0"/>
              </a:rPr>
              <a:t> 11 </a:t>
            </a:r>
            <a:r>
              <a:rPr lang="ru-RU" sz="2000" b="1" kern="0" dirty="0">
                <a:solidFill>
                  <a:srgbClr val="1A7EA6"/>
                </a:solidFill>
                <a:latin typeface="Century Gothic" panose="020B0502020202020204" pitchFamily="34" charset="0"/>
              </a:rPr>
              <a:t>округах</a:t>
            </a:r>
          </a:p>
        </p:txBody>
      </p:sp>
      <p:grpSp>
        <p:nvGrpSpPr>
          <p:cNvPr id="6" name="Группа 5"/>
          <p:cNvGrpSpPr/>
          <p:nvPr/>
        </p:nvGrpSpPr>
        <p:grpSpPr>
          <a:xfrm>
            <a:off x="3873730" y="721145"/>
            <a:ext cx="4343368" cy="4263784"/>
            <a:chOff x="3873731" y="854149"/>
            <a:chExt cx="4343368" cy="4263784"/>
          </a:xfrm>
        </p:grpSpPr>
        <p:grpSp>
          <p:nvGrpSpPr>
            <p:cNvPr id="5" name="Группа 4"/>
            <p:cNvGrpSpPr/>
            <p:nvPr/>
          </p:nvGrpSpPr>
          <p:grpSpPr>
            <a:xfrm>
              <a:off x="3873731" y="854149"/>
              <a:ext cx="4343368" cy="4263784"/>
              <a:chOff x="3454370" y="487153"/>
              <a:chExt cx="4583461" cy="5028875"/>
            </a:xfrm>
          </p:grpSpPr>
          <p:pic>
            <p:nvPicPr>
              <p:cNvPr id="40" name="Рисунок 39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454370" y="487153"/>
                <a:ext cx="4583461" cy="5028875"/>
              </a:xfrm>
              <a:prstGeom prst="roundRect">
                <a:avLst>
                  <a:gd name="adj" fmla="val 16667"/>
                </a:avLst>
              </a:prstGeom>
              <a:ln>
                <a:solidFill>
                  <a:schemeClr val="bg1"/>
                </a:solidFill>
              </a:ln>
              <a:effectLst>
                <a:outerShdw blurRad="152400" dist="12000" dir="900000" sy="98000" kx="110000" ky="200000" algn="tl" rotWithShape="0">
                  <a:srgbClr val="000000">
                    <a:alpha val="30000"/>
                  </a:srgbClr>
                </a:outerShdw>
              </a:effectLst>
              <a:scene3d>
                <a:camera prst="perspectiveRelaxed">
                  <a:rot lat="19800000" lon="1200000" rev="20820000"/>
                </a:camera>
                <a:lightRig rig="threePt" dir="t"/>
              </a:scene3d>
              <a:sp3d contourW="6350" prstMaterial="matte">
                <a:bevelT w="101600" h="101600"/>
                <a:contourClr>
                  <a:srgbClr val="969696"/>
                </a:contourClr>
              </a:sp3d>
            </p:spPr>
          </p:pic>
          <p:pic>
            <p:nvPicPr>
              <p:cNvPr id="25" name="Рисунок 24"/>
              <p:cNvPicPr/>
              <p:nvPr/>
            </p:nvPicPr>
            <p:blipFill rotWithShape="1">
              <a:blip r:embed="rId6" cstate="print">
                <a:extLst>
                  <a:ext uri="{BEBA8EAE-BF5A-486C-A8C5-ECC9F3942E4B}">
                    <a14:imgProps xmlns:a14="http://schemas.microsoft.com/office/drawing/2010/main">
                      <a14:imgLayer r:embed="rId7">
                        <a14:imgEffect>
                          <a14:backgroundRemoval t="43284" b="62473" l="73369" r="99068">
                            <a14:foregroundMark x1="74168" y1="59915" x2="74168" y2="62154"/>
                            <a14:foregroundMark x1="74301" y1="61940" x2="96272" y2="61834"/>
                            <a14:foregroundMark x1="75366" y1="60341" x2="81092" y2="61301"/>
                            <a14:foregroundMark x1="89614" y1="61514" x2="91744" y2="59382"/>
                            <a14:foregroundMark x1="77896" y1="43710" x2="80293" y2="45309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2239" t="41973" r="1233" b="37291"/>
              <a:stretch/>
            </p:blipFill>
            <p:spPr bwMode="auto">
              <a:xfrm>
                <a:off x="6305137" y="2201049"/>
                <a:ext cx="634609" cy="459093"/>
              </a:xfrm>
              <a:prstGeom prst="rect">
                <a:avLst/>
              </a:prstGeom>
              <a:ln>
                <a:noFill/>
              </a:ln>
              <a:effectLst>
                <a:outerShdw blurRad="292100" dist="139700" dir="2700000" algn="tl" rotWithShape="0">
                  <a:srgbClr val="333333">
                    <a:alpha val="65000"/>
                  </a:srgbClr>
                </a:outerShdw>
              </a:effectLst>
              <a:extLst>
                <a:ext uri="{53640926-AAD7-44D8-BBD7-CCE9431645EC}">
                  <a14:shadowObscured xmlns:a14="http://schemas.microsoft.com/office/drawing/2010/main"/>
                </a:ext>
              </a:extLst>
            </p:spPr>
          </p:pic>
          <p:pic>
            <p:nvPicPr>
              <p:cNvPr id="26" name="Рисунок 25"/>
              <p:cNvPicPr>
                <a:picLocks noChangeAspect="1"/>
              </p:cNvPicPr>
              <p:nvPr/>
            </p:nvPicPr>
            <p:blipFill rotWithShape="1">
              <a:blip r:embed="rId8">
                <a:extLst>
                  <a:ext uri="{BEBA8EAE-BF5A-486C-A8C5-ECC9F3942E4B}">
                    <a14:imgProps xmlns:a14="http://schemas.microsoft.com/office/drawing/2010/main">
                      <a14:imgLayer r:embed="rId9">
                        <a14:imgEffect>
                          <a14:backgroundRemoval t="10000" b="90000" l="10000" r="90000">
                            <a14:backgroundMark x1="41716" y1="36391" x2="56213" y2="36686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3447" t="16244" r="33157" b="62533"/>
              <a:stretch/>
            </p:blipFill>
            <p:spPr>
              <a:xfrm>
                <a:off x="5491925" y="1757266"/>
                <a:ext cx="769702" cy="489156"/>
              </a:xfrm>
              <a:prstGeom prst="rect">
                <a:avLst/>
              </a:prstGeom>
              <a:ln>
                <a:noFill/>
              </a:ln>
              <a:effectLst>
                <a:outerShdw blurRad="190500" algn="tl" rotWithShape="0">
                  <a:srgbClr val="000000">
                    <a:alpha val="70000"/>
                  </a:srgbClr>
                </a:outerShdw>
              </a:effectLst>
            </p:spPr>
          </p:pic>
          <p:pic>
            <p:nvPicPr>
              <p:cNvPr id="27" name="Рисунок 26"/>
              <p:cNvPicPr>
                <a:picLocks noChangeAspect="1"/>
              </p:cNvPicPr>
              <p:nvPr/>
            </p:nvPicPr>
            <p:blipFill rotWithShape="1">
              <a:blip r:embed="rId10">
                <a:extLst>
                  <a:ext uri="{BEBA8EAE-BF5A-486C-A8C5-ECC9F3942E4B}">
                    <a14:imgProps xmlns:a14="http://schemas.microsoft.com/office/drawing/2010/main">
                      <a14:imgLayer r:embed="rId9">
                        <a14:imgEffect>
                          <a14:backgroundRemoval t="9467" b="89941" l="6213" r="90828">
                            <a14:foregroundMark x1="5621" y1="12130" x2="24556" y2="38757"/>
                            <a14:foregroundMark x1="15680" y1="13314" x2="28994" y2="30473"/>
                            <a14:foregroundMark x1="7396" y1="20710" x2="6805" y2="35207"/>
                            <a14:foregroundMark x1="20414" y1="19527" x2="26331" y2="22485"/>
                            <a14:foregroundMark x1="22189" y1="19527" x2="25444" y2="19822"/>
                            <a14:foregroundMark x1="16864" y1="13018" x2="18047" y2="13018"/>
                            <a14:foregroundMark x1="16272" y1="12426" x2="17751" y2="12426"/>
                            <a14:foregroundMark x1="23964" y1="21006" x2="23373" y2="23964"/>
                            <a14:foregroundMark x1="27811" y1="34024" x2="28107" y2="30769"/>
                            <a14:foregroundMark x1="27515" y1="32249" x2="27515" y2="33728"/>
                            <a14:foregroundMark x1="7396" y1="35503" x2="27811" y2="35207"/>
                            <a14:backgroundMark x1="9467" y1="36391" x2="28402" y2="36391"/>
                            <a14:backgroundMark x1="22485" y1="37278" x2="26627" y2="38757"/>
                            <a14:backgroundMark x1="23669" y1="38166" x2="24852" y2="38462"/>
                            <a14:backgroundMark x1="24852" y1="39053" x2="23964" y2="38166"/>
                            <a14:backgroundMark x1="22485" y1="36982" x2="24556" y2="37278"/>
                            <a14:backgroundMark x1="37278" y1="16272" x2="66568" y2="46746"/>
                            <a14:backgroundMark x1="11538" y1="18935" x2="6213" y2="18935"/>
                            <a14:backgroundMark x1="8876" y1="15680" x2="7396" y2="15976"/>
                            <a14:backgroundMark x1="10355" y1="17456" x2="7101" y2="17456"/>
                            <a14:backgroundMark x1="10651" y1="18639" x2="9172" y2="18639"/>
                            <a14:backgroundMark x1="6509" y1="11834" x2="10355" y2="18047"/>
                            <a14:backgroundMark x1="5325" y1="11834" x2="7396" y2="14201"/>
                            <a14:backgroundMark x1="4734" y1="13905" x2="8580" y2="13018"/>
                            <a14:backgroundMark x1="5325" y1="11538" x2="7988" y2="13018"/>
                            <a14:backgroundMark x1="11834" y1="15976" x2="11834" y2="15976"/>
                            <a14:backgroundMark x1="26036" y1="32544" x2="26627" y2="34320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2080" r="68343" b="65259"/>
              <a:stretch/>
            </p:blipFill>
            <p:spPr>
              <a:xfrm>
                <a:off x="3675101" y="3555391"/>
                <a:ext cx="778916" cy="557585"/>
              </a:xfrm>
              <a:prstGeom prst="rect">
                <a:avLst/>
              </a:prstGeom>
              <a:ln>
                <a:noFill/>
              </a:ln>
              <a:effectLst>
                <a:outerShdw blurRad="190500" algn="tl" rotWithShape="0">
                  <a:srgbClr val="000000">
                    <a:alpha val="70000"/>
                  </a:srgbClr>
                </a:outerShdw>
              </a:effectLst>
            </p:spPr>
          </p:pic>
          <p:pic>
            <p:nvPicPr>
              <p:cNvPr id="28" name="Рисунок 27"/>
              <p:cNvPicPr>
                <a:picLocks noChangeAspect="1"/>
              </p:cNvPicPr>
              <p:nvPr/>
            </p:nvPicPr>
            <p:blipFill rotWithShape="1">
              <a:blip r:embed="rId11">
                <a:extLst>
                  <a:ext uri="{BEBA8EAE-BF5A-486C-A8C5-ECC9F3942E4B}">
                    <a14:imgProps xmlns:a14="http://schemas.microsoft.com/office/drawing/2010/main">
                      <a14:imgLayer r:embed="rId9">
                        <a14:imgEffect>
                          <a14:backgroundRemoval t="59304" b="85423" l="37649" r="62707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4517" t="56039" r="34161" b="11312"/>
              <a:stretch/>
            </p:blipFill>
            <p:spPr>
              <a:xfrm>
                <a:off x="4434013" y="2714304"/>
                <a:ext cx="758395" cy="790531"/>
              </a:xfrm>
              <a:prstGeom prst="rect">
                <a:avLst/>
              </a:prstGeom>
              <a:ln>
                <a:noFill/>
              </a:ln>
              <a:effectLst>
                <a:outerShdw blurRad="190500" algn="tl" rotWithShape="0">
                  <a:srgbClr val="000000">
                    <a:alpha val="70000"/>
                  </a:srgbClr>
                </a:outerShdw>
              </a:effectLst>
            </p:spPr>
          </p:pic>
          <p:pic>
            <p:nvPicPr>
              <p:cNvPr id="29" name="Рисунок 28"/>
              <p:cNvPicPr>
                <a:picLocks noChangeAspect="1"/>
              </p:cNvPicPr>
              <p:nvPr/>
            </p:nvPicPr>
            <p:blipFill rotWithShape="1">
              <a:blip r:embed="rId12">
                <a:extLst>
                  <a:ext uri="{BEBA8EAE-BF5A-486C-A8C5-ECC9F3942E4B}">
                    <a14:imgProps xmlns:a14="http://schemas.microsoft.com/office/drawing/2010/main">
                      <a14:imgLayer r:embed="rId9">
                        <a14:imgEffect>
                          <a14:backgroundRemoval t="61243" b="86391" l="66864" r="96450">
                            <a14:foregroundMark x1="68935" y1="79586" x2="79882" y2="79586"/>
                            <a14:foregroundMark x1="75148" y1="78994" x2="74556" y2="70414"/>
                            <a14:foregroundMark x1="75444" y1="64201" x2="75444" y2="61538"/>
                            <a14:foregroundMark x1="66864" y1="75444" x2="68935" y2="75444"/>
                            <a14:backgroundMark x1="73373" y1="81065" x2="80178" y2="81065"/>
                            <a14:backgroundMark x1="69527" y1="83728" x2="91420" y2="83432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5384" t="59172" b="10355"/>
              <a:stretch/>
            </p:blipFill>
            <p:spPr>
              <a:xfrm>
                <a:off x="5510664" y="2672406"/>
                <a:ext cx="928485" cy="817384"/>
              </a:xfrm>
              <a:prstGeom prst="rect">
                <a:avLst/>
              </a:prstGeom>
              <a:ln>
                <a:noFill/>
              </a:ln>
              <a:effectLst>
                <a:outerShdw blurRad="190500" algn="tl" rotWithShape="0">
                  <a:srgbClr val="000000">
                    <a:alpha val="70000"/>
                  </a:srgbClr>
                </a:outerShdw>
              </a:effectLst>
            </p:spPr>
          </p:pic>
          <p:pic>
            <p:nvPicPr>
              <p:cNvPr id="30" name="Рисунок 29"/>
              <p:cNvPicPr>
                <a:picLocks noChangeAspect="1"/>
              </p:cNvPicPr>
              <p:nvPr/>
            </p:nvPicPr>
            <p:blipFill rotWithShape="1">
              <a:blip r:embed="rId13">
                <a:extLst>
                  <a:ext uri="{BEBA8EAE-BF5A-486C-A8C5-ECC9F3942E4B}">
                    <a14:imgProps xmlns:a14="http://schemas.microsoft.com/office/drawing/2010/main">
                      <a14:imgLayer r:embed="rId14">
                        <a14:imgEffect>
                          <a14:backgroundRemoval t="30192" b="46006" l="49916" r="76807">
                            <a14:foregroundMark x1="50084" y1="35942" x2="76303" y2="35942"/>
                            <a14:foregroundMark x1="51933" y1="46166" x2="74622" y2="46166"/>
                            <a14:foregroundMark x1="74958" y1="36102" x2="74958" y2="45687"/>
                            <a14:foregroundMark x1="54454" y1="39297" x2="73445" y2="38978"/>
                            <a14:foregroundMark x1="52773" y1="30990" x2="74454" y2="31150"/>
                            <a14:foregroundMark x1="52773" y1="30990" x2="50252" y2="35783"/>
                            <a14:foregroundMark x1="76807" y1="35623" x2="74454" y2="30990"/>
                            <a14:foregroundMark x1="73782" y1="44728" x2="74286" y2="42173"/>
                            <a14:foregroundMark x1="74286" y1="42173" x2="74286" y2="42173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8992" t="28261" r="20940" b="52347"/>
              <a:stretch/>
            </p:blipFill>
            <p:spPr>
              <a:xfrm>
                <a:off x="4668273" y="2116939"/>
                <a:ext cx="809234" cy="549123"/>
              </a:xfrm>
              <a:prstGeom prst="rect">
                <a:avLst/>
              </a:prstGeom>
              <a:ln>
                <a:noFill/>
              </a:ln>
              <a:effectLst>
                <a:outerShdw blurRad="190500" algn="tl" rotWithShape="0">
                  <a:srgbClr val="000000">
                    <a:alpha val="70000"/>
                  </a:srgbClr>
                </a:outerShdw>
              </a:effectLst>
            </p:spPr>
          </p:pic>
          <p:pic>
            <p:nvPicPr>
              <p:cNvPr id="31" name="Рисунок 30"/>
              <p:cNvPicPr>
                <a:picLocks noChangeAspect="1"/>
              </p:cNvPicPr>
              <p:nvPr/>
            </p:nvPicPr>
            <p:blipFill rotWithShape="1">
              <a:blip r:embed="rId15" cstate="print">
                <a:extLst>
                  <a:ext uri="{BEBA8EAE-BF5A-486C-A8C5-ECC9F3942E4B}">
                    <a14:imgProps xmlns:a14="http://schemas.microsoft.com/office/drawing/2010/main">
                      <a14:imgLayer r:embed="rId16">
                        <a14:imgEffect>
                          <a14:backgroundRemoval t="83706" b="97923" l="20336" r="52101">
                            <a14:foregroundMark x1="20336" y1="88179" x2="52101" y2="88179"/>
                            <a14:foregroundMark x1="32269" y1="97604" x2="43361" y2="97764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9115" t="82043" r="46879" b="180"/>
              <a:stretch/>
            </p:blipFill>
            <p:spPr>
              <a:xfrm>
                <a:off x="5124506" y="3419447"/>
                <a:ext cx="804438" cy="442441"/>
              </a:xfrm>
              <a:prstGeom prst="rect">
                <a:avLst/>
              </a:prstGeom>
              <a:ln>
                <a:noFill/>
              </a:ln>
              <a:effectLst>
                <a:outerShdw blurRad="190500" algn="tl" rotWithShape="0">
                  <a:srgbClr val="000000">
                    <a:alpha val="70000"/>
                  </a:srgbClr>
                </a:outerShdw>
              </a:effectLst>
            </p:spPr>
          </p:pic>
          <p:pic>
            <p:nvPicPr>
              <p:cNvPr id="33" name="Рисунок 32"/>
              <p:cNvPicPr>
                <a:picLocks noChangeAspect="1"/>
              </p:cNvPicPr>
              <p:nvPr/>
            </p:nvPicPr>
            <p:blipFill rotWithShape="1">
              <a:blip r:embed="rId17">
                <a:extLst>
                  <a:ext uri="{BEBA8EAE-BF5A-486C-A8C5-ECC9F3942E4B}">
                    <a14:imgProps xmlns:a14="http://schemas.microsoft.com/office/drawing/2010/main">
                      <a14:imgLayer r:embed="rId14">
                        <a14:imgEffect>
                          <a14:backgroundRemoval t="30671" b="46486" l="80000" r="98151">
                            <a14:foregroundMark x1="81681" y1="46486" x2="96471" y2="46486"/>
                            <a14:foregroundMark x1="80000" y1="36262" x2="88908" y2="31310"/>
                            <a14:foregroundMark x1="98151" y1="36262" x2="94622" y2="34505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8740" t="28914" b="52556"/>
              <a:stretch/>
            </p:blipFill>
            <p:spPr>
              <a:xfrm>
                <a:off x="5563685" y="3904041"/>
                <a:ext cx="585563" cy="536959"/>
              </a:xfrm>
              <a:prstGeom prst="rect">
                <a:avLst/>
              </a:prstGeom>
              <a:ln>
                <a:noFill/>
              </a:ln>
              <a:effectLst>
                <a:outerShdw blurRad="190500" algn="tl" rotWithShape="0">
                  <a:srgbClr val="000000">
                    <a:alpha val="70000"/>
                  </a:srgbClr>
                </a:outerShdw>
              </a:effectLst>
            </p:spPr>
          </p:pic>
          <p:pic>
            <p:nvPicPr>
              <p:cNvPr id="34" name="Рисунок 33"/>
              <p:cNvPicPr>
                <a:picLocks noChangeAspect="1"/>
              </p:cNvPicPr>
              <p:nvPr/>
            </p:nvPicPr>
            <p:blipFill rotWithShape="1">
              <a:blip r:embed="rId18">
                <a:extLst>
                  <a:ext uri="{BEBA8EAE-BF5A-486C-A8C5-ECC9F3942E4B}">
                    <a14:imgProps xmlns:a14="http://schemas.microsoft.com/office/drawing/2010/main">
                      <a14:imgLayer r:embed="rId14">
                        <a14:imgEffect>
                          <a14:backgroundRemoval t="28914" b="46486" l="29580" r="46891">
                            <a14:foregroundMark x1="33782" y1="34185" x2="45042" y2="45208"/>
                            <a14:foregroundMark x1="45546" y1="34665" x2="35462" y2="43450"/>
                            <a14:foregroundMark x1="30084" y1="35942" x2="38151" y2="29233"/>
                            <a14:foregroundMark x1="38487" y1="30032" x2="46050" y2="35463"/>
                            <a14:foregroundMark x1="31429" y1="45847" x2="42185" y2="45687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7479" t="27476" r="50840" b="51118"/>
              <a:stretch/>
            </p:blipFill>
            <p:spPr>
              <a:xfrm>
                <a:off x="6745147" y="2844983"/>
                <a:ext cx="586944" cy="609694"/>
              </a:xfrm>
              <a:prstGeom prst="rect">
                <a:avLst/>
              </a:prstGeom>
              <a:ln>
                <a:noFill/>
              </a:ln>
              <a:effectLst>
                <a:outerShdw blurRad="190500" algn="tl" rotWithShape="0">
                  <a:srgbClr val="000000">
                    <a:alpha val="70000"/>
                  </a:srgbClr>
                </a:outerShdw>
              </a:effectLst>
            </p:spPr>
          </p:pic>
          <p:pic>
            <p:nvPicPr>
              <p:cNvPr id="41" name="Рисунок 40"/>
              <p:cNvPicPr>
                <a:picLocks noChangeAspect="1"/>
              </p:cNvPicPr>
              <p:nvPr/>
            </p:nvPicPr>
            <p:blipFill rotWithShape="1">
              <a:blip r:embed="rId19">
                <a:extLst>
                  <a:ext uri="{BEBA8EAE-BF5A-486C-A8C5-ECC9F3942E4B}">
                    <a14:imgProps xmlns:a14="http://schemas.microsoft.com/office/drawing/2010/main">
                      <a14:imgLayer r:embed="rId9">
                        <a14:imgEffect>
                          <a14:backgroundRemoval t="17160" b="36391" l="67751" r="94675">
                            <a14:foregroundMark x1="76036" y1="35207" x2="93491" y2="35207"/>
                            <a14:foregroundMark x1="93491" y1="30473" x2="94675" y2="30178"/>
                            <a14:foregroundMark x1="80769" y1="17160" x2="81657" y2="18047"/>
                            <a14:foregroundMark x1="67751" y1="35207" x2="71006" y2="34615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6634" t="16222" r="2574" b="61215"/>
              <a:stretch/>
            </p:blipFill>
            <p:spPr>
              <a:xfrm>
                <a:off x="6148941" y="3466105"/>
                <a:ext cx="706355" cy="517587"/>
              </a:xfrm>
              <a:prstGeom prst="rect">
                <a:avLst/>
              </a:prstGeom>
              <a:ln>
                <a:noFill/>
              </a:ln>
              <a:effectLst>
                <a:outerShdw blurRad="190500" algn="tl" rotWithShape="0">
                  <a:srgbClr val="000000">
                    <a:alpha val="70000"/>
                  </a:srgbClr>
                </a:outerShdw>
              </a:effectLst>
            </p:spPr>
          </p:pic>
          <p:pic>
            <p:nvPicPr>
              <p:cNvPr id="42" name="Рисунок 41"/>
              <p:cNvPicPr>
                <a:picLocks noChangeAspect="1"/>
              </p:cNvPicPr>
              <p:nvPr/>
            </p:nvPicPr>
            <p:blipFill rotWithShape="1">
              <a:blip r:embed="rId20">
                <a:extLst>
                  <a:ext uri="{BEBA8EAE-BF5A-486C-A8C5-ECC9F3942E4B}">
                    <a14:imgProps xmlns:a14="http://schemas.microsoft.com/office/drawing/2010/main">
                      <a14:imgLayer r:embed="rId9">
                        <a14:imgEffect>
                          <a14:backgroundRemoval t="55621" b="81065" l="4142" r="31361">
                            <a14:foregroundMark x1="19231" y1="57692" x2="19527" y2="55621"/>
                            <a14:foregroundMark x1="17160" y1="58284" x2="17456" y2="55325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012" t="53137" r="64972" b="15819"/>
              <a:stretch/>
            </p:blipFill>
            <p:spPr>
              <a:xfrm>
                <a:off x="4645794" y="4384762"/>
                <a:ext cx="792198" cy="722977"/>
              </a:xfrm>
              <a:prstGeom prst="rect">
                <a:avLst/>
              </a:prstGeom>
              <a:ln>
                <a:noFill/>
              </a:ln>
              <a:effectLst>
                <a:outerShdw blurRad="190500" algn="tl" rotWithShape="0">
                  <a:srgbClr val="000000">
                    <a:alpha val="70000"/>
                  </a:srgbClr>
                </a:outerShdw>
              </a:effectLst>
            </p:spPr>
          </p:pic>
        </p:grpSp>
        <p:pic>
          <p:nvPicPr>
            <p:cNvPr id="32" name="Рисунок 31"/>
            <p:cNvPicPr>
              <a:picLocks noChangeAspect="1"/>
            </p:cNvPicPr>
            <p:nvPr/>
          </p:nvPicPr>
          <p:blipFill rotWithShape="1">
            <a:blip r:embed="rId21" cstate="print">
              <a:extLst>
                <a:ext uri="{BEBA8EAE-BF5A-486C-A8C5-ECC9F3942E4B}">
                  <a14:imgProps xmlns:a14="http://schemas.microsoft.com/office/drawing/2010/main">
                    <a14:imgLayer r:embed="rId22">
                      <a14:imgEffect>
                        <a14:backgroundRemoval t="2077" b="21565" l="76807" r="97983">
                          <a14:foregroundMark x1="76807" y1="8786" x2="98319" y2="8786"/>
                          <a14:foregroundMark x1="78319" y1="4313" x2="96639" y2="3994"/>
                          <a14:foregroundMark x1="92605" y1="2396" x2="94622" y2="2236"/>
                          <a14:foregroundMark x1="80000" y1="2556" x2="82185" y2="2716"/>
                          <a14:foregroundMark x1="77983" y1="21565" x2="96639" y2="21565"/>
                          <a14:foregroundMark x1="84874" y1="16454" x2="90588" y2="21086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6529" t="1116" r="849" b="76966"/>
            <a:stretch/>
          </p:blipFill>
          <p:spPr>
            <a:xfrm>
              <a:off x="4821014" y="1332379"/>
              <a:ext cx="417283" cy="425370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</p:spPr>
        </p:pic>
      </p:grpSp>
      <p:grpSp>
        <p:nvGrpSpPr>
          <p:cNvPr id="44" name="Группа 21">
            <a:extLst>
              <a:ext uri="{FF2B5EF4-FFF2-40B4-BE49-F238E27FC236}">
                <a16:creationId xmlns:a16="http://schemas.microsoft.com/office/drawing/2014/main" id="{5CE31FFD-A459-4B67-80CA-0A3020FAE6CB}"/>
              </a:ext>
            </a:extLst>
          </p:cNvPr>
          <p:cNvGrpSpPr>
            <a:grpSpLocks/>
          </p:cNvGrpSpPr>
          <p:nvPr/>
        </p:nvGrpSpPr>
        <p:grpSpPr bwMode="auto">
          <a:xfrm>
            <a:off x="8877743" y="5842834"/>
            <a:ext cx="2480469" cy="794544"/>
            <a:chOff x="3815488" y="895171"/>
            <a:chExt cx="4960135" cy="1589474"/>
          </a:xfrm>
        </p:grpSpPr>
        <p:sp>
          <p:nvSpPr>
            <p:cNvPr id="45" name="Прямоугольник: скругленные углы 44">
              <a:extLst>
                <a:ext uri="{FF2B5EF4-FFF2-40B4-BE49-F238E27FC236}">
                  <a16:creationId xmlns:a16="http://schemas.microsoft.com/office/drawing/2014/main" id="{B4D57D75-2681-4121-928D-74675B564A15}"/>
                </a:ext>
              </a:extLst>
            </p:cNvPr>
            <p:cNvSpPr/>
            <p:nvPr/>
          </p:nvSpPr>
          <p:spPr>
            <a:xfrm>
              <a:off x="3815488" y="895171"/>
              <a:ext cx="4960135" cy="1589474"/>
            </a:xfrm>
            <a:prstGeom prst="roundRect">
              <a:avLst/>
            </a:prstGeom>
            <a:ln>
              <a:solidFill>
                <a:srgbClr val="00B0F0"/>
              </a:solidFill>
            </a:ln>
          </p:spPr>
          <p:style>
            <a:lnRef idx="2">
              <a:scrgbClr r="0" g="0" b="0"/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6" name="Прямоугольник: скругленные углы 4">
              <a:extLst>
                <a:ext uri="{FF2B5EF4-FFF2-40B4-BE49-F238E27FC236}">
                  <a16:creationId xmlns:a16="http://schemas.microsoft.com/office/drawing/2014/main" id="{B68598C3-3388-4669-888F-A874F8543484}"/>
                </a:ext>
              </a:extLst>
            </p:cNvPr>
            <p:cNvSpPr txBox="1"/>
            <p:nvPr/>
          </p:nvSpPr>
          <p:spPr>
            <a:xfrm>
              <a:off x="3893262" y="972978"/>
              <a:ext cx="4804586" cy="143386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123825" tIns="123825" rIns="123825" bIns="123825" spcCol="1270" anchor="ctr"/>
            <a:lstStyle/>
            <a:p>
              <a:pPr algn="ctr" defTabSz="1444625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3250" dirty="0">
                  <a:solidFill>
                    <a:srgbClr val="C00000"/>
                  </a:solidFill>
                </a:rPr>
                <a:t>2019г.</a:t>
              </a:r>
              <a:r>
                <a:rPr lang="ru-RU" sz="3250" dirty="0">
                  <a:solidFill>
                    <a:srgbClr val="002060"/>
                  </a:solidFill>
                </a:rPr>
                <a:t>  - 73</a:t>
              </a:r>
            </a:p>
          </p:txBody>
        </p:sp>
      </p:grpSp>
      <p:grpSp>
        <p:nvGrpSpPr>
          <p:cNvPr id="47" name="Группа 27">
            <a:extLst>
              <a:ext uri="{FF2B5EF4-FFF2-40B4-BE49-F238E27FC236}">
                <a16:creationId xmlns:a16="http://schemas.microsoft.com/office/drawing/2014/main" id="{A38962D6-C8A2-414C-A2F8-9988CC351B4E}"/>
              </a:ext>
            </a:extLst>
          </p:cNvPr>
          <p:cNvGrpSpPr>
            <a:grpSpLocks/>
          </p:cNvGrpSpPr>
          <p:nvPr/>
        </p:nvGrpSpPr>
        <p:grpSpPr bwMode="auto">
          <a:xfrm>
            <a:off x="6218680" y="5865853"/>
            <a:ext cx="2480469" cy="794544"/>
            <a:chOff x="5362851" y="8248319"/>
            <a:chExt cx="4960135" cy="1589474"/>
          </a:xfrm>
        </p:grpSpPr>
        <p:sp>
          <p:nvSpPr>
            <p:cNvPr id="48" name="Прямоугольник: скругленные углы 47">
              <a:extLst>
                <a:ext uri="{FF2B5EF4-FFF2-40B4-BE49-F238E27FC236}">
                  <a16:creationId xmlns:a16="http://schemas.microsoft.com/office/drawing/2014/main" id="{6FC993E3-DB5F-44E4-8385-3CEF9C2B51B3}"/>
                </a:ext>
              </a:extLst>
            </p:cNvPr>
            <p:cNvSpPr/>
            <p:nvPr/>
          </p:nvSpPr>
          <p:spPr>
            <a:xfrm>
              <a:off x="5362851" y="8248319"/>
              <a:ext cx="4960135" cy="1589474"/>
            </a:xfrm>
            <a:prstGeom prst="roundRect">
              <a:avLst/>
            </a:pr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9" name="Прямоугольник: скругленные углы 4">
              <a:extLst>
                <a:ext uri="{FF2B5EF4-FFF2-40B4-BE49-F238E27FC236}">
                  <a16:creationId xmlns:a16="http://schemas.microsoft.com/office/drawing/2014/main" id="{8AF5E554-7073-4F68-AFA0-4E6A93E49D65}"/>
                </a:ext>
              </a:extLst>
            </p:cNvPr>
            <p:cNvSpPr txBox="1"/>
            <p:nvPr/>
          </p:nvSpPr>
          <p:spPr>
            <a:xfrm>
              <a:off x="5419992" y="8319773"/>
              <a:ext cx="4804585" cy="143386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123825" tIns="123825" rIns="123825" bIns="123825" spcCol="1270" anchor="ctr"/>
            <a:lstStyle/>
            <a:p>
              <a:pPr algn="ctr" defTabSz="1444625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3250" dirty="0">
                  <a:solidFill>
                    <a:srgbClr val="C00000"/>
                  </a:solidFill>
                </a:rPr>
                <a:t>2018г.</a:t>
              </a:r>
              <a:r>
                <a:rPr lang="ru-RU" sz="3250" dirty="0">
                  <a:solidFill>
                    <a:srgbClr val="002060"/>
                  </a:solidFill>
                </a:rPr>
                <a:t>  - 61</a:t>
              </a:r>
            </a:p>
          </p:txBody>
        </p:sp>
      </p:grpSp>
      <p:grpSp>
        <p:nvGrpSpPr>
          <p:cNvPr id="50" name="Группа 30">
            <a:extLst>
              <a:ext uri="{FF2B5EF4-FFF2-40B4-BE49-F238E27FC236}">
                <a16:creationId xmlns:a16="http://schemas.microsoft.com/office/drawing/2014/main" id="{84E5F7F9-A428-49D3-961A-7911D6A0384F}"/>
              </a:ext>
            </a:extLst>
          </p:cNvPr>
          <p:cNvGrpSpPr>
            <a:grpSpLocks/>
          </p:cNvGrpSpPr>
          <p:nvPr/>
        </p:nvGrpSpPr>
        <p:grpSpPr bwMode="auto">
          <a:xfrm>
            <a:off x="3550886" y="5842834"/>
            <a:ext cx="2480469" cy="794544"/>
            <a:chOff x="-37402" y="9823444"/>
            <a:chExt cx="4960135" cy="1589474"/>
          </a:xfrm>
        </p:grpSpPr>
        <p:sp>
          <p:nvSpPr>
            <p:cNvPr id="51" name="Прямоугольник: скругленные углы 50">
              <a:extLst>
                <a:ext uri="{FF2B5EF4-FFF2-40B4-BE49-F238E27FC236}">
                  <a16:creationId xmlns:a16="http://schemas.microsoft.com/office/drawing/2014/main" id="{38A73DB8-42CB-468D-B8FE-3785A1AB5873}"/>
                </a:ext>
              </a:extLst>
            </p:cNvPr>
            <p:cNvSpPr/>
            <p:nvPr/>
          </p:nvSpPr>
          <p:spPr>
            <a:xfrm>
              <a:off x="-37402" y="9823444"/>
              <a:ext cx="4960135" cy="1589474"/>
            </a:xfrm>
            <a:prstGeom prst="roundRect">
              <a:avLst/>
            </a:pr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2" name="Прямоугольник: скругленные углы 4">
              <a:extLst>
                <a:ext uri="{FF2B5EF4-FFF2-40B4-BE49-F238E27FC236}">
                  <a16:creationId xmlns:a16="http://schemas.microsoft.com/office/drawing/2014/main" id="{332B7C53-CC99-4262-9E99-67CB30554AC4}"/>
                </a:ext>
              </a:extLst>
            </p:cNvPr>
            <p:cNvSpPr txBox="1"/>
            <p:nvPr/>
          </p:nvSpPr>
          <p:spPr>
            <a:xfrm>
              <a:off x="48309" y="9885372"/>
              <a:ext cx="4804585" cy="143386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123825" tIns="123825" rIns="123825" bIns="123825" spcCol="1270" anchor="ctr"/>
            <a:lstStyle/>
            <a:p>
              <a:pPr algn="ctr" defTabSz="1444625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3250" dirty="0">
                  <a:solidFill>
                    <a:srgbClr val="C00000"/>
                  </a:solidFill>
                </a:rPr>
                <a:t>2017г.</a:t>
              </a:r>
              <a:r>
                <a:rPr lang="ru-RU" sz="3250" dirty="0">
                  <a:solidFill>
                    <a:srgbClr val="002060"/>
                  </a:solidFill>
                </a:rPr>
                <a:t>  - 58</a:t>
              </a:r>
            </a:p>
          </p:txBody>
        </p:sp>
      </p:grpSp>
      <p:grpSp>
        <p:nvGrpSpPr>
          <p:cNvPr id="53" name="Группа 33">
            <a:extLst>
              <a:ext uri="{FF2B5EF4-FFF2-40B4-BE49-F238E27FC236}">
                <a16:creationId xmlns:a16="http://schemas.microsoft.com/office/drawing/2014/main" id="{88D9C69B-343F-4BFD-BDCB-F1B42BF71C66}"/>
              </a:ext>
            </a:extLst>
          </p:cNvPr>
          <p:cNvGrpSpPr>
            <a:grpSpLocks/>
          </p:cNvGrpSpPr>
          <p:nvPr/>
        </p:nvGrpSpPr>
        <p:grpSpPr bwMode="auto">
          <a:xfrm>
            <a:off x="847373" y="5842834"/>
            <a:ext cx="2516188" cy="794544"/>
            <a:chOff x="-5607757" y="11521053"/>
            <a:chExt cx="5032033" cy="1589474"/>
          </a:xfrm>
        </p:grpSpPr>
        <p:sp>
          <p:nvSpPr>
            <p:cNvPr id="54" name="Прямоугольник: скругленные углы 53">
              <a:extLst>
                <a:ext uri="{FF2B5EF4-FFF2-40B4-BE49-F238E27FC236}">
                  <a16:creationId xmlns:a16="http://schemas.microsoft.com/office/drawing/2014/main" id="{696BC382-9B84-431C-8B65-0561B54E6E3B}"/>
                </a:ext>
              </a:extLst>
            </p:cNvPr>
            <p:cNvSpPr/>
            <p:nvPr/>
          </p:nvSpPr>
          <p:spPr>
            <a:xfrm>
              <a:off x="-5536324" y="11521053"/>
              <a:ext cx="4960600" cy="1589474"/>
            </a:xfrm>
            <a:prstGeom prst="roundRect">
              <a:avLst/>
            </a:pr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5" name="Прямоугольник: скругленные углы 4">
              <a:extLst>
                <a:ext uri="{FF2B5EF4-FFF2-40B4-BE49-F238E27FC236}">
                  <a16:creationId xmlns:a16="http://schemas.microsoft.com/office/drawing/2014/main" id="{AF722797-24E6-4B96-803D-4DEF7ADEAF71}"/>
                </a:ext>
              </a:extLst>
            </p:cNvPr>
            <p:cNvSpPr txBox="1"/>
            <p:nvPr/>
          </p:nvSpPr>
          <p:spPr>
            <a:xfrm>
              <a:off x="-5607757" y="11621090"/>
              <a:ext cx="4805036" cy="143386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123825" tIns="123825" rIns="123825" bIns="123825" spcCol="1270" anchor="ctr"/>
            <a:lstStyle/>
            <a:p>
              <a:pPr algn="ctr" defTabSz="1444625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3250" dirty="0">
                  <a:solidFill>
                    <a:srgbClr val="C00000"/>
                  </a:solidFill>
                </a:rPr>
                <a:t>2016г.</a:t>
              </a:r>
              <a:r>
                <a:rPr lang="ru-RU" sz="3250" dirty="0">
                  <a:solidFill>
                    <a:srgbClr val="002060"/>
                  </a:solidFill>
                </a:rPr>
                <a:t> - 54</a:t>
              </a:r>
            </a:p>
          </p:txBody>
        </p:sp>
      </p:grpSp>
      <p:pic>
        <p:nvPicPr>
          <p:cNvPr id="56" name="Рисунок 12">
            <a:extLst>
              <a:ext uri="{FF2B5EF4-FFF2-40B4-BE49-F238E27FC236}">
                <a16:creationId xmlns:a16="http://schemas.microsoft.com/office/drawing/2014/main" id="{D2773417-8B84-41D1-8E6D-80CF999A06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0055" y="5318043"/>
            <a:ext cx="3397250" cy="44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 descr="В Москве открылся V Всероссийский съезд работников дошкольного образования">
            <a:extLst>
              <a:ext uri="{FF2B5EF4-FFF2-40B4-BE49-F238E27FC236}">
                <a16:creationId xmlns:a16="http://schemas.microsoft.com/office/drawing/2014/main" id="{E17A91F7-D296-4AC7-93EF-0B033DD3FE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33732" y="111173"/>
            <a:ext cx="2048128" cy="12880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Рисунок 16">
            <a:extLst>
              <a:ext uri="{FF2B5EF4-FFF2-40B4-BE49-F238E27FC236}">
                <a16:creationId xmlns:a16="http://schemas.microsoft.com/office/drawing/2014/main" id="{AEF19856-672A-452C-BE04-12C2CEE993B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1408" y="1508567"/>
            <a:ext cx="1271588" cy="1738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488912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8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" t="-903" r="116" b="177"/>
          <a:stretch/>
        </p:blipFill>
        <p:spPr bwMode="auto">
          <a:xfrm>
            <a:off x="354208" y="2234050"/>
            <a:ext cx="3171407" cy="3191617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Содержимое 2"/>
          <p:cNvSpPr txBox="1">
            <a:spLocks/>
          </p:cNvSpPr>
          <p:nvPr/>
        </p:nvSpPr>
        <p:spPr>
          <a:xfrm>
            <a:off x="1609859" y="2252663"/>
            <a:ext cx="9259910" cy="2692824"/>
          </a:xfrm>
          <a:prstGeom prst="rect">
            <a:avLst/>
          </a:prstGeom>
        </p:spPr>
        <p:txBody>
          <a:bodyPr>
            <a:normAutofit/>
          </a:bodyPr>
          <a:lstStyle>
            <a:lvl1pPr marL="342891" indent="-228594" algn="l" defTabSz="914377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64" indent="-228594" algn="l" defTabSz="914377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05815" indent="-228594" algn="l" defTabSz="914377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80128" indent="-228594" algn="l" defTabSz="914377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41" indent="-228594" algn="l" defTabSz="914377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17" indent="-182875" algn="l" defTabSz="914377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192" indent="-182875" algn="l" defTabSz="914377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03067" indent="-182875" algn="l" defTabSz="914377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5943" indent="-182875" algn="l" defTabSz="914377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sz="3200" b="1" dirty="0">
              <a:solidFill>
                <a:srgbClr val="00589A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0" y="202561"/>
            <a:ext cx="1176849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4000" b="1" dirty="0">
                <a:solidFill>
                  <a:srgbClr val="C00000"/>
                </a:solidFill>
                <a:latin typeface="+mj-lt"/>
              </a:rPr>
              <a:t>ПРИНЦИПЫ</a:t>
            </a:r>
            <a:r>
              <a:rPr lang="ru-RU" sz="40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</a:t>
            </a:r>
            <a:r>
              <a:rPr lang="ru-RU" sz="4000" b="1" dirty="0">
                <a:solidFill>
                  <a:srgbClr val="C00000"/>
                </a:solidFill>
                <a:latin typeface="+mj-lt"/>
              </a:rPr>
              <a:t>ОБРАЗОВАНИЯ</a:t>
            </a:r>
            <a:r>
              <a:rPr lang="ru-RU" sz="40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</a:t>
            </a:r>
            <a:r>
              <a:rPr lang="ru-RU" sz="4000" b="1" dirty="0">
                <a:solidFill>
                  <a:srgbClr val="C00000"/>
                </a:solidFill>
                <a:latin typeface="+mj-lt"/>
              </a:rPr>
              <a:t>В</a:t>
            </a:r>
            <a:r>
              <a:rPr lang="ru-RU" sz="40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</a:t>
            </a:r>
            <a:r>
              <a:rPr lang="ru-RU" sz="4000" b="1" dirty="0">
                <a:solidFill>
                  <a:srgbClr val="C00000"/>
                </a:solidFill>
                <a:latin typeface="+mj-lt"/>
              </a:rPr>
              <a:t>РЕСУРСНОЙ</a:t>
            </a:r>
            <a:r>
              <a:rPr lang="ru-RU" sz="40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</a:t>
            </a:r>
            <a:r>
              <a:rPr lang="ru-RU" sz="4000" b="1" dirty="0">
                <a:solidFill>
                  <a:srgbClr val="C00000"/>
                </a:solidFill>
                <a:latin typeface="+mj-lt"/>
              </a:rPr>
              <a:t>ШКОЛЕ</a:t>
            </a:r>
            <a:r>
              <a:rPr lang="ru-RU" sz="40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</a:t>
            </a:r>
          </a:p>
        </p:txBody>
      </p:sp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965" y="5753435"/>
            <a:ext cx="1193453" cy="986589"/>
          </a:xfrm>
          <a:prstGeom prst="rect">
            <a:avLst/>
          </a:prstGeom>
          <a:ln>
            <a:noFill/>
          </a:ln>
          <a:effectLst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4001239387"/>
              </p:ext>
            </p:extLst>
          </p:nvPr>
        </p:nvGraphicFramePr>
        <p:xfrm>
          <a:off x="3020959" y="1273696"/>
          <a:ext cx="8720919" cy="511232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3" name="Picture 2" descr="В Москве открылся V Всероссийский съезд работников дошкольного образования">
            <a:extLst>
              <a:ext uri="{FF2B5EF4-FFF2-40B4-BE49-F238E27FC236}">
                <a16:creationId xmlns:a16="http://schemas.microsoft.com/office/drawing/2014/main" id="{E918AC65-2421-4EF4-ACD9-73FA5E520C9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51" r="17106"/>
          <a:stretch/>
        </p:blipFill>
        <p:spPr bwMode="auto">
          <a:xfrm>
            <a:off x="10573967" y="65738"/>
            <a:ext cx="1498652" cy="12880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783368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Скругленный прямоугольник 22"/>
          <p:cNvSpPr/>
          <p:nvPr/>
        </p:nvSpPr>
        <p:spPr>
          <a:xfrm>
            <a:off x="692458" y="1072980"/>
            <a:ext cx="11180659" cy="2093602"/>
          </a:xfrm>
          <a:prstGeom prst="roundRect">
            <a:avLst>
              <a:gd name="adj" fmla="val 10000"/>
            </a:avLst>
          </a:prstGeom>
        </p:spPr>
        <p:style>
          <a:lnRef idx="2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1609859" y="2252663"/>
            <a:ext cx="9259910" cy="2692824"/>
          </a:xfrm>
          <a:prstGeom prst="rect">
            <a:avLst/>
          </a:prstGeom>
        </p:spPr>
        <p:txBody>
          <a:bodyPr>
            <a:normAutofit/>
          </a:bodyPr>
          <a:lstStyle>
            <a:lvl1pPr marL="342891" indent="-228594" algn="l" defTabSz="914377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64" indent="-228594" algn="l" defTabSz="914377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05815" indent="-228594" algn="l" defTabSz="914377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80128" indent="-228594" algn="l" defTabSz="914377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41" indent="-228594" algn="l" defTabSz="914377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17" indent="-182875" algn="l" defTabSz="914377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192" indent="-182875" algn="l" defTabSz="914377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03067" indent="-182875" algn="l" defTabSz="914377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5943" indent="-182875" algn="l" defTabSz="914377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sz="3200" b="1" dirty="0">
              <a:solidFill>
                <a:srgbClr val="00589A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1066241" y="1375507"/>
            <a:ext cx="2297412" cy="1535308"/>
          </a:xfrm>
          <a:prstGeom prst="roundRect">
            <a:avLst>
              <a:gd name="adj" fmla="val 10000"/>
            </a:avLst>
          </a:prstGeom>
          <a:blipFill rotWithShape="1">
            <a:blip r:embed="rId2"/>
            <a:stretch>
              <a:fillRect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5" name="Группа 4"/>
          <p:cNvGrpSpPr/>
          <p:nvPr/>
        </p:nvGrpSpPr>
        <p:grpSpPr>
          <a:xfrm>
            <a:off x="874122" y="3165474"/>
            <a:ext cx="2606525" cy="2715345"/>
            <a:chOff x="318363" y="2093602"/>
            <a:chExt cx="2297412" cy="2558846"/>
          </a:xfrm>
        </p:grpSpPr>
        <p:sp>
          <p:nvSpPr>
            <p:cNvPr id="18" name="Прямоугольник с двумя скругленными соседними углами 17"/>
            <p:cNvSpPr/>
            <p:nvPr/>
          </p:nvSpPr>
          <p:spPr>
            <a:xfrm rot="10800000">
              <a:off x="318363" y="2093602"/>
              <a:ext cx="2297412" cy="2558846"/>
            </a:xfrm>
            <a:prstGeom prst="round2SameRect">
              <a:avLst>
                <a:gd name="adj1" fmla="val 10500"/>
                <a:gd name="adj2" fmla="val 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9" name="Прямоугольник 18"/>
            <p:cNvSpPr/>
            <p:nvPr/>
          </p:nvSpPr>
          <p:spPr>
            <a:xfrm rot="21600000">
              <a:off x="389016" y="2093602"/>
              <a:ext cx="2156106" cy="248819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28016" tIns="128016" rIns="128016" bIns="128016" numCol="1" spcCol="1270" anchor="t" anchorCtr="0">
              <a:noAutofit/>
            </a:bodyPr>
            <a:lstStyle/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900" b="1" dirty="0">
                  <a:solidFill>
                    <a:prstClr val="black"/>
                  </a:solidFill>
                  <a:latin typeface="Calibri" panose="020F0502020204030204"/>
                </a:rPr>
                <a:t>Организационный аспект</a:t>
              </a:r>
            </a:p>
            <a:p>
              <a:pPr marL="0" lvl="1" algn="just" defTabSz="6223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endParaRPr lang="ru-RU" sz="1600" kern="1200" dirty="0">
                <a:solidFill>
                  <a:schemeClr val="tx1"/>
                </a:solidFill>
              </a:endParaRPr>
            </a:p>
          </p:txBody>
        </p:sp>
      </p:grpSp>
      <p:sp>
        <p:nvSpPr>
          <p:cNvPr id="6" name="Скругленный прямоугольник 5"/>
          <p:cNvSpPr/>
          <p:nvPr/>
        </p:nvSpPr>
        <p:spPr>
          <a:xfrm>
            <a:off x="3647939" y="1375507"/>
            <a:ext cx="2297412" cy="1535308"/>
          </a:xfrm>
          <a:prstGeom prst="roundRect">
            <a:avLst>
              <a:gd name="adj" fmla="val 10000"/>
            </a:avLst>
          </a:prstGeom>
          <a:blipFill rotWithShape="1">
            <a:blip r:embed="rId3"/>
            <a:stretch>
              <a:fillRect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7" name="Группа 6"/>
          <p:cNvGrpSpPr/>
          <p:nvPr/>
        </p:nvGrpSpPr>
        <p:grpSpPr>
          <a:xfrm>
            <a:off x="3577822" y="3133630"/>
            <a:ext cx="2544685" cy="2715344"/>
            <a:chOff x="2916170" y="2093602"/>
            <a:chExt cx="2313349" cy="2558846"/>
          </a:xfrm>
        </p:grpSpPr>
        <p:sp>
          <p:nvSpPr>
            <p:cNvPr id="16" name="Прямоугольник с двумя скругленными соседними углами 15"/>
            <p:cNvSpPr/>
            <p:nvPr/>
          </p:nvSpPr>
          <p:spPr>
            <a:xfrm rot="10800000">
              <a:off x="2932107" y="2093602"/>
              <a:ext cx="2297412" cy="2558846"/>
            </a:xfrm>
            <a:prstGeom prst="round2SameRect">
              <a:avLst>
                <a:gd name="adj1" fmla="val 10500"/>
                <a:gd name="adj2" fmla="val 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7" name="Прямоугольник 16"/>
            <p:cNvSpPr/>
            <p:nvPr/>
          </p:nvSpPr>
          <p:spPr>
            <a:xfrm rot="21600000">
              <a:off x="2916170" y="2093602"/>
              <a:ext cx="2156106" cy="248819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28016" tIns="128016" rIns="128016" bIns="128016" numCol="1" spcCol="1270" anchor="t" anchorCtr="0">
              <a:noAutofit/>
            </a:bodyPr>
            <a:lstStyle/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900" b="1" dirty="0">
                  <a:solidFill>
                    <a:prstClr val="black"/>
                  </a:solidFill>
                  <a:latin typeface="Calibri" panose="020F0502020204030204"/>
                </a:rPr>
                <a:t>Методический аспект</a:t>
              </a:r>
            </a:p>
            <a:p>
              <a:pPr marL="0" lvl="1" algn="just" defTabSz="6223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endParaRPr lang="ru-RU" sz="16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9" name="Группа 8"/>
          <p:cNvGrpSpPr/>
          <p:nvPr/>
        </p:nvGrpSpPr>
        <p:grpSpPr>
          <a:xfrm>
            <a:off x="6221647" y="3133627"/>
            <a:ext cx="2649248" cy="2715346"/>
            <a:chOff x="5443324" y="2093601"/>
            <a:chExt cx="2352732" cy="2558847"/>
          </a:xfrm>
        </p:grpSpPr>
        <p:sp>
          <p:nvSpPr>
            <p:cNvPr id="14" name="Прямоугольник с двумя скругленными соседними углами 13"/>
            <p:cNvSpPr/>
            <p:nvPr/>
          </p:nvSpPr>
          <p:spPr>
            <a:xfrm rot="10800000">
              <a:off x="5498644" y="2093602"/>
              <a:ext cx="2297412" cy="2558846"/>
            </a:xfrm>
            <a:prstGeom prst="round2SameRect">
              <a:avLst>
                <a:gd name="adj1" fmla="val 10500"/>
                <a:gd name="adj2" fmla="val 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5" name="Прямоугольник 14"/>
            <p:cNvSpPr/>
            <p:nvPr/>
          </p:nvSpPr>
          <p:spPr>
            <a:xfrm>
              <a:off x="5443324" y="2093601"/>
              <a:ext cx="2156106" cy="248819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28016" tIns="128016" rIns="128016" bIns="128016" numCol="1" spcCol="1270" anchor="t" anchorCtr="0">
              <a:noAutofit/>
            </a:bodyPr>
            <a:lstStyle/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900" b="1" dirty="0">
                  <a:solidFill>
                    <a:prstClr val="black"/>
                  </a:solidFill>
                  <a:latin typeface="Calibri" panose="020F0502020204030204"/>
                </a:rPr>
                <a:t>Кадровый                  аспект</a:t>
              </a:r>
            </a:p>
          </p:txBody>
        </p:sp>
      </p:grpSp>
      <p:sp>
        <p:nvSpPr>
          <p:cNvPr id="10" name="Скругленный прямоугольник 9"/>
          <p:cNvSpPr/>
          <p:nvPr/>
        </p:nvSpPr>
        <p:spPr>
          <a:xfrm flipH="1">
            <a:off x="9192254" y="1360896"/>
            <a:ext cx="2406618" cy="1484815"/>
          </a:xfrm>
          <a:prstGeom prst="roundRect">
            <a:avLst>
              <a:gd name="adj" fmla="val 10000"/>
            </a:avLst>
          </a:prstGeom>
          <a:blipFill rotWithShape="1">
            <a:blip r:embed="rId4"/>
            <a:stretch>
              <a:fillRect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11" name="Группа 10"/>
          <p:cNvGrpSpPr/>
          <p:nvPr/>
        </p:nvGrpSpPr>
        <p:grpSpPr>
          <a:xfrm>
            <a:off x="9138815" y="3133627"/>
            <a:ext cx="2603915" cy="2902228"/>
            <a:chOff x="7899823" y="2093602"/>
            <a:chExt cx="2297412" cy="2759565"/>
          </a:xfrm>
        </p:grpSpPr>
        <p:sp>
          <p:nvSpPr>
            <p:cNvPr id="12" name="Прямоугольник с двумя скругленными соседними углами 11"/>
            <p:cNvSpPr/>
            <p:nvPr/>
          </p:nvSpPr>
          <p:spPr>
            <a:xfrm rot="10800000">
              <a:off x="7899823" y="2093602"/>
              <a:ext cx="2297412" cy="2558846"/>
            </a:xfrm>
            <a:prstGeom prst="round2SameRect">
              <a:avLst>
                <a:gd name="adj1" fmla="val 10500"/>
                <a:gd name="adj2" fmla="val 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3" name="Прямоугольник 12"/>
            <p:cNvSpPr/>
            <p:nvPr/>
          </p:nvSpPr>
          <p:spPr>
            <a:xfrm>
              <a:off x="7972934" y="2137822"/>
              <a:ext cx="2156106" cy="271534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28016" tIns="128016" rIns="128016" bIns="128016" numCol="1" spcCol="1270" anchor="t" anchorCtr="0">
              <a:noAutofit/>
            </a:bodyPr>
            <a:lstStyle/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900" b="1" dirty="0">
                  <a:solidFill>
                    <a:prstClr val="black"/>
                  </a:solidFill>
                  <a:latin typeface="Calibri" panose="020F0502020204030204"/>
                </a:rPr>
                <a:t>Информационный</a:t>
              </a:r>
              <a:r>
                <a:rPr lang="ru-RU" sz="1800" b="1" kern="1200" dirty="0">
                  <a:solidFill>
                    <a:schemeClr val="bg1"/>
                  </a:solidFill>
                </a:rPr>
                <a:t> </a:t>
              </a:r>
              <a:r>
                <a:rPr lang="ru-RU" sz="1900" b="1" dirty="0">
                  <a:solidFill>
                    <a:prstClr val="black"/>
                  </a:solidFill>
                  <a:latin typeface="Calibri" panose="020F0502020204030204"/>
                </a:rPr>
                <a:t>аспект</a:t>
              </a:r>
              <a:r>
                <a:rPr lang="ru-RU" sz="1800" b="1" kern="1200" dirty="0">
                  <a:solidFill>
                    <a:schemeClr val="bg1"/>
                  </a:solidFill>
                </a:rPr>
                <a:t> </a:t>
              </a:r>
            </a:p>
            <a:p>
              <a:pPr marL="0" lvl="1" algn="l" defTabSz="6223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endParaRPr lang="ru-RU" sz="1400" kern="1200" dirty="0">
                <a:solidFill>
                  <a:srgbClr val="D91F63"/>
                </a:solidFill>
              </a:endParaRPr>
            </a:p>
          </p:txBody>
        </p:sp>
      </p:grpSp>
      <p:sp>
        <p:nvSpPr>
          <p:cNvPr id="22" name="Прямоугольник 21"/>
          <p:cNvSpPr/>
          <p:nvPr/>
        </p:nvSpPr>
        <p:spPr>
          <a:xfrm>
            <a:off x="99223" y="124270"/>
            <a:ext cx="1061380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4400" b="1" dirty="0">
                <a:solidFill>
                  <a:srgbClr val="C00000"/>
                </a:solidFill>
                <a:latin typeface="+mj-lt"/>
              </a:rPr>
              <a:t>НАПРАВЛЕНИЯ РАБОТЫ РЕСУРСНОЙ ШКОЛЫ</a:t>
            </a:r>
          </a:p>
        </p:txBody>
      </p:sp>
      <p:sp>
        <p:nvSpPr>
          <p:cNvPr id="2" name="Прямоугольник с двумя усеченными противолежащими углами 1"/>
          <p:cNvSpPr/>
          <p:nvPr/>
        </p:nvSpPr>
        <p:spPr>
          <a:xfrm>
            <a:off x="1000994" y="3861050"/>
            <a:ext cx="2318253" cy="921183"/>
          </a:xfrm>
          <a:prstGeom prst="snip2Diag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500" b="1" dirty="0">
                <a:solidFill>
                  <a:srgbClr val="D91F63"/>
                </a:solidFill>
              </a:rPr>
              <a:t>ЗНАЕМ</a:t>
            </a:r>
            <a:r>
              <a:rPr lang="ru-RU" sz="1500" dirty="0"/>
              <a:t> </a:t>
            </a:r>
            <a:r>
              <a:rPr lang="ru-RU" sz="1400" b="1" dirty="0">
                <a:solidFill>
                  <a:srgbClr val="187FA0"/>
                </a:solidFill>
              </a:rPr>
              <a:t>как выстроить образовательный процесс</a:t>
            </a:r>
          </a:p>
        </p:txBody>
      </p:sp>
      <p:sp>
        <p:nvSpPr>
          <p:cNvPr id="24" name="Прямоугольник с двумя усеченными противолежащими углами 23"/>
          <p:cNvSpPr/>
          <p:nvPr/>
        </p:nvSpPr>
        <p:spPr>
          <a:xfrm>
            <a:off x="917738" y="5012842"/>
            <a:ext cx="2515996" cy="657745"/>
          </a:xfrm>
          <a:prstGeom prst="snip2Diag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500" b="1" dirty="0">
                <a:solidFill>
                  <a:srgbClr val="D91F63"/>
                </a:solidFill>
              </a:rPr>
              <a:t>МОЖЕМ </a:t>
            </a:r>
            <a:r>
              <a:rPr lang="ru-RU" sz="1400" b="1" dirty="0">
                <a:solidFill>
                  <a:srgbClr val="187FA0"/>
                </a:solidFill>
              </a:rPr>
              <a:t>научить других</a:t>
            </a:r>
          </a:p>
        </p:txBody>
      </p:sp>
      <p:pic>
        <p:nvPicPr>
          <p:cNvPr id="25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9866" y="1364175"/>
            <a:ext cx="2377873" cy="146341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061" y="6110218"/>
            <a:ext cx="865107" cy="715156"/>
          </a:xfrm>
          <a:prstGeom prst="rect">
            <a:avLst/>
          </a:prstGeom>
          <a:ln>
            <a:noFill/>
          </a:ln>
          <a:effectLst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" name="Прямоугольник с двумя усеченными противолежащими углами 28"/>
          <p:cNvSpPr/>
          <p:nvPr/>
        </p:nvSpPr>
        <p:spPr>
          <a:xfrm>
            <a:off x="6397155" y="3871863"/>
            <a:ext cx="2404797" cy="961511"/>
          </a:xfrm>
          <a:prstGeom prst="snip2Diag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500" b="1" dirty="0">
                <a:solidFill>
                  <a:srgbClr val="D91F63"/>
                </a:solidFill>
              </a:rPr>
              <a:t>ЕСТЬ </a:t>
            </a:r>
            <a:r>
              <a:rPr lang="ru-RU" sz="1350" b="1" dirty="0">
                <a:solidFill>
                  <a:srgbClr val="187FA0"/>
                </a:solidFill>
              </a:rPr>
              <a:t>междисциплинарная команда службы</a:t>
            </a:r>
          </a:p>
          <a:p>
            <a:pPr algn="just"/>
            <a:r>
              <a:rPr lang="ru-RU" sz="1350" b="1" dirty="0">
                <a:solidFill>
                  <a:srgbClr val="187FA0"/>
                </a:solidFill>
              </a:rPr>
              <a:t>психолого-педагогического сопровождения</a:t>
            </a:r>
          </a:p>
        </p:txBody>
      </p:sp>
      <p:sp>
        <p:nvSpPr>
          <p:cNvPr id="30" name="Прямоугольник с двумя усеченными противолежащими углами 29"/>
          <p:cNvSpPr/>
          <p:nvPr/>
        </p:nvSpPr>
        <p:spPr>
          <a:xfrm>
            <a:off x="9234686" y="3844119"/>
            <a:ext cx="2412174" cy="961512"/>
          </a:xfrm>
          <a:prstGeom prst="snip2Diag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500" b="1" dirty="0">
                <a:solidFill>
                  <a:srgbClr val="D91F63"/>
                </a:solidFill>
              </a:rPr>
              <a:t>ИМЕЕТСЯ</a:t>
            </a:r>
            <a:r>
              <a:rPr lang="ru-RU" sz="1500" dirty="0"/>
              <a:t> </a:t>
            </a:r>
            <a:r>
              <a:rPr lang="ru-RU" sz="1400" b="1" dirty="0">
                <a:solidFill>
                  <a:srgbClr val="187FA0"/>
                </a:solidFill>
              </a:rPr>
              <a:t>богатый опыт информационной поддержки инклюзивного образования</a:t>
            </a:r>
          </a:p>
        </p:txBody>
      </p:sp>
      <p:sp>
        <p:nvSpPr>
          <p:cNvPr id="31" name="Прямоугольник с двумя усеченными противолежащими углами 30"/>
          <p:cNvSpPr/>
          <p:nvPr/>
        </p:nvSpPr>
        <p:spPr>
          <a:xfrm>
            <a:off x="3747859" y="3864796"/>
            <a:ext cx="2260241" cy="921183"/>
          </a:xfrm>
          <a:prstGeom prst="snip2Diag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500" b="1" dirty="0">
                <a:solidFill>
                  <a:srgbClr val="D91F63"/>
                </a:solidFill>
              </a:rPr>
              <a:t>ИМЕЕТСЯ</a:t>
            </a:r>
            <a:r>
              <a:rPr lang="ru-RU" sz="1500" dirty="0"/>
              <a:t> </a:t>
            </a:r>
            <a:r>
              <a:rPr lang="ru-RU" sz="1400" b="1" dirty="0">
                <a:solidFill>
                  <a:srgbClr val="187FA0"/>
                </a:solidFill>
              </a:rPr>
              <a:t>большой методический опыт инклюзивных практик обучения</a:t>
            </a:r>
          </a:p>
        </p:txBody>
      </p:sp>
      <p:sp>
        <p:nvSpPr>
          <p:cNvPr id="32" name="Прямоугольник с двумя усеченными противолежащими углами 31"/>
          <p:cNvSpPr/>
          <p:nvPr/>
        </p:nvSpPr>
        <p:spPr>
          <a:xfrm>
            <a:off x="3747859" y="5000071"/>
            <a:ext cx="2283780" cy="657745"/>
          </a:xfrm>
          <a:prstGeom prst="snip2Diag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500" b="1" dirty="0">
                <a:solidFill>
                  <a:srgbClr val="D91F63"/>
                </a:solidFill>
              </a:rPr>
              <a:t>МОЖЕМ </a:t>
            </a:r>
            <a:r>
              <a:rPr lang="ru-RU" sz="1500" dirty="0"/>
              <a:t>   </a:t>
            </a:r>
            <a:r>
              <a:rPr lang="ru-RU" sz="1500" b="1" dirty="0">
                <a:solidFill>
                  <a:srgbClr val="187FA0"/>
                </a:solidFill>
              </a:rPr>
              <a:t>показать</a:t>
            </a:r>
          </a:p>
        </p:txBody>
      </p:sp>
      <p:pic>
        <p:nvPicPr>
          <p:cNvPr id="20" name="Рисунок 19"/>
          <p:cNvPicPr>
            <a:picLocks noChangeAspect="1"/>
          </p:cNvPicPr>
          <p:nvPr/>
        </p:nvPicPr>
        <p:blipFill rotWithShape="1">
          <a:blip r:embed="rId7"/>
          <a:srcRect l="5927" t="6473" r="83873" b="70675"/>
          <a:stretch/>
        </p:blipFill>
        <p:spPr>
          <a:xfrm>
            <a:off x="3580537" y="3960994"/>
            <a:ext cx="249383" cy="249382"/>
          </a:xfrm>
          <a:prstGeom prst="rect">
            <a:avLst/>
          </a:prstGeom>
          <a:ln>
            <a:solidFill>
              <a:srgbClr val="D62265"/>
            </a:solidFill>
          </a:ln>
        </p:spPr>
      </p:pic>
      <p:pic>
        <p:nvPicPr>
          <p:cNvPr id="33" name="Рисунок 32"/>
          <p:cNvPicPr>
            <a:picLocks noChangeAspect="1"/>
          </p:cNvPicPr>
          <p:nvPr/>
        </p:nvPicPr>
        <p:blipFill rotWithShape="1">
          <a:blip r:embed="rId7"/>
          <a:srcRect l="5927" t="6473" r="83873" b="70675"/>
          <a:stretch/>
        </p:blipFill>
        <p:spPr>
          <a:xfrm>
            <a:off x="826052" y="3884169"/>
            <a:ext cx="249383" cy="249382"/>
          </a:xfrm>
          <a:prstGeom prst="rect">
            <a:avLst/>
          </a:prstGeom>
          <a:ln>
            <a:solidFill>
              <a:srgbClr val="D62265"/>
            </a:solidFill>
          </a:ln>
        </p:spPr>
      </p:pic>
      <p:pic>
        <p:nvPicPr>
          <p:cNvPr id="34" name="Рисунок 33"/>
          <p:cNvPicPr>
            <a:picLocks noChangeAspect="1"/>
          </p:cNvPicPr>
          <p:nvPr/>
        </p:nvPicPr>
        <p:blipFill rotWithShape="1">
          <a:blip r:embed="rId7"/>
          <a:srcRect l="5927" t="6473" r="83873" b="70675"/>
          <a:stretch/>
        </p:blipFill>
        <p:spPr>
          <a:xfrm>
            <a:off x="9134089" y="3890043"/>
            <a:ext cx="249383" cy="249382"/>
          </a:xfrm>
          <a:prstGeom prst="rect">
            <a:avLst/>
          </a:prstGeom>
          <a:ln>
            <a:solidFill>
              <a:srgbClr val="D62265"/>
            </a:solidFill>
          </a:ln>
        </p:spPr>
      </p:pic>
      <p:pic>
        <p:nvPicPr>
          <p:cNvPr id="35" name="Рисунок 34"/>
          <p:cNvPicPr>
            <a:picLocks noChangeAspect="1"/>
          </p:cNvPicPr>
          <p:nvPr/>
        </p:nvPicPr>
        <p:blipFill rotWithShape="1">
          <a:blip r:embed="rId7"/>
          <a:srcRect l="5927" t="6473" r="83873" b="70675"/>
          <a:stretch/>
        </p:blipFill>
        <p:spPr>
          <a:xfrm>
            <a:off x="6299941" y="3910686"/>
            <a:ext cx="249383" cy="249382"/>
          </a:xfrm>
          <a:prstGeom prst="rect">
            <a:avLst/>
          </a:prstGeom>
          <a:ln>
            <a:solidFill>
              <a:srgbClr val="D62265"/>
            </a:solidFill>
          </a:ln>
        </p:spPr>
      </p:pic>
      <p:sp>
        <p:nvSpPr>
          <p:cNvPr id="36" name="Прямоугольник с двумя усеченными противолежащими углами 35"/>
          <p:cNvSpPr/>
          <p:nvPr/>
        </p:nvSpPr>
        <p:spPr>
          <a:xfrm>
            <a:off x="6435044" y="4999210"/>
            <a:ext cx="2354006" cy="657745"/>
          </a:xfrm>
          <a:prstGeom prst="snip2Diag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500" b="1" dirty="0">
                <a:solidFill>
                  <a:srgbClr val="D91F63"/>
                </a:solidFill>
              </a:rPr>
              <a:t>    ГОТОВЫ </a:t>
            </a:r>
            <a:r>
              <a:rPr lang="ru-RU" sz="1500" dirty="0"/>
              <a:t>   </a:t>
            </a:r>
            <a:r>
              <a:rPr lang="ru-RU" sz="1500" b="1" dirty="0">
                <a:solidFill>
                  <a:srgbClr val="187FA0"/>
                </a:solidFill>
              </a:rPr>
              <a:t>помочь</a:t>
            </a:r>
          </a:p>
        </p:txBody>
      </p:sp>
      <p:sp>
        <p:nvSpPr>
          <p:cNvPr id="38" name="Прямоугольник с двумя усеченными противолежащими углами 37"/>
          <p:cNvSpPr/>
          <p:nvPr/>
        </p:nvSpPr>
        <p:spPr>
          <a:xfrm>
            <a:off x="9258781" y="4927342"/>
            <a:ext cx="2378218" cy="657745"/>
          </a:xfrm>
          <a:prstGeom prst="snip2Diag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500" b="1" dirty="0">
                <a:solidFill>
                  <a:srgbClr val="D91F63"/>
                </a:solidFill>
              </a:rPr>
              <a:t>  ГОТОВЫ </a:t>
            </a:r>
            <a:r>
              <a:rPr lang="ru-RU" sz="1500" dirty="0"/>
              <a:t> </a:t>
            </a:r>
            <a:r>
              <a:rPr lang="ru-RU" sz="1500" b="1" dirty="0">
                <a:solidFill>
                  <a:srgbClr val="187FA0"/>
                </a:solidFill>
              </a:rPr>
              <a:t>рассказать</a:t>
            </a:r>
          </a:p>
        </p:txBody>
      </p:sp>
      <p:pic>
        <p:nvPicPr>
          <p:cNvPr id="8" name="Picture 2" descr="В Москве открылся V Всероссийский съезд работников дошкольного образования">
            <a:extLst>
              <a:ext uri="{FF2B5EF4-FFF2-40B4-BE49-F238E27FC236}">
                <a16:creationId xmlns:a16="http://schemas.microsoft.com/office/drawing/2014/main" id="{B7B87789-A229-482C-9BAD-8CF5AC492EF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82" t="-208" r="14900" b="208"/>
          <a:stretch/>
        </p:blipFill>
        <p:spPr bwMode="auto">
          <a:xfrm>
            <a:off x="10718260" y="62402"/>
            <a:ext cx="1468876" cy="12880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038570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368C8433-DFC3-444D-B841-B7DB0ED10271}"/>
              </a:ext>
            </a:extLst>
          </p:cNvPr>
          <p:cNvSpPr txBox="1"/>
          <p:nvPr/>
        </p:nvSpPr>
        <p:spPr>
          <a:xfrm>
            <a:off x="3857626" y="460330"/>
            <a:ext cx="5735010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sz="2400" b="1" dirty="0">
              <a:solidFill>
                <a:srgbClr val="002060"/>
              </a:solidFill>
              <a:ea typeface="Verdana" pitchFamily="34" charset="0"/>
              <a:cs typeface="Verdana" pitchFamily="34" charset="0"/>
            </a:endParaRPr>
          </a:p>
        </p:txBody>
      </p:sp>
      <p:pic>
        <p:nvPicPr>
          <p:cNvPr id="7" name="Picture 2" descr="В Москве открылся V Всероссийский съезд работников дошкольного образовани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58959" y="170232"/>
            <a:ext cx="2048128" cy="12880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www.png" descr="www.png">
            <a:extLst>
              <a:ext uri="{FF2B5EF4-FFF2-40B4-BE49-F238E27FC236}">
                <a16:creationId xmlns:a16="http://schemas.microsoft.com/office/drawing/2014/main" id="{12C54548-A0F5-4409-B803-C3D6D76049F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1193" y="1580496"/>
            <a:ext cx="4560615" cy="56210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</p:pic>
      <p:pic>
        <p:nvPicPr>
          <p:cNvPr id="60" name="Рисунок 6">
            <a:extLst>
              <a:ext uri="{FF2B5EF4-FFF2-40B4-BE49-F238E27FC236}">
                <a16:creationId xmlns:a16="http://schemas.microsoft.com/office/drawing/2014/main" id="{926A0A9C-1280-469E-857F-ACA15D043A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100647">
            <a:off x="627721" y="1247561"/>
            <a:ext cx="1685925" cy="81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" name="Рисунок 1">
            <a:extLst>
              <a:ext uri="{FF2B5EF4-FFF2-40B4-BE49-F238E27FC236}">
                <a16:creationId xmlns:a16="http://schemas.microsoft.com/office/drawing/2014/main" id="{6B76E245-7C50-4299-AEF7-FBD86169C06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985606">
            <a:off x="4964754" y="2375675"/>
            <a:ext cx="1777206" cy="847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4" name="Рисунок 2">
            <a:extLst>
              <a:ext uri="{FF2B5EF4-FFF2-40B4-BE49-F238E27FC236}">
                <a16:creationId xmlns:a16="http://schemas.microsoft.com/office/drawing/2014/main" id="{0CDE2026-6585-4D88-AE7E-E00951D169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24789" flipH="1">
            <a:off x="1324933" y="5761953"/>
            <a:ext cx="1907416" cy="788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6" name="Скругленный прямоугольник 14">
            <a:extLst>
              <a:ext uri="{FF2B5EF4-FFF2-40B4-BE49-F238E27FC236}">
                <a16:creationId xmlns:a16="http://schemas.microsoft.com/office/drawing/2014/main" id="{A9095BA9-519B-4E99-BDF1-96D59521E4E5}"/>
              </a:ext>
            </a:extLst>
          </p:cNvPr>
          <p:cNvSpPr/>
          <p:nvPr/>
        </p:nvSpPr>
        <p:spPr>
          <a:xfrm>
            <a:off x="3734082" y="1585316"/>
            <a:ext cx="2869407" cy="819150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70C0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598" b="1" dirty="0">
                <a:solidFill>
                  <a:srgbClr val="3584C9"/>
                </a:solidFill>
                <a:latin typeface="+mj-lt"/>
                <a:cs typeface="Arial" panose="020B0604020202020204" pitchFamily="34" charset="0"/>
              </a:rPr>
              <a:t>АДАПТАЦИЯ К ВОЗМОЖНОСТЯМ РЕБЕНКА</a:t>
            </a:r>
          </a:p>
        </p:txBody>
      </p:sp>
      <p:sp>
        <p:nvSpPr>
          <p:cNvPr id="68" name="Скругленный прямоугольник 12">
            <a:extLst>
              <a:ext uri="{FF2B5EF4-FFF2-40B4-BE49-F238E27FC236}">
                <a16:creationId xmlns:a16="http://schemas.microsoft.com/office/drawing/2014/main" id="{C04FD712-063E-4369-ADCD-ED6D6C713BF9}"/>
              </a:ext>
            </a:extLst>
          </p:cNvPr>
          <p:cNvSpPr/>
          <p:nvPr/>
        </p:nvSpPr>
        <p:spPr>
          <a:xfrm>
            <a:off x="259159" y="1897787"/>
            <a:ext cx="1766888" cy="613569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D89526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b="1" dirty="0">
                <a:solidFill>
                  <a:srgbClr val="D89526"/>
                </a:solidFill>
                <a:latin typeface="+mj-lt"/>
                <a:cs typeface="Arial" panose="020B0604020202020204" pitchFamily="34" charset="0"/>
              </a:rPr>
              <a:t>УЧЕБНАЯ</a:t>
            </a:r>
          </a:p>
          <a:p>
            <a:pPr algn="ctr">
              <a:defRPr/>
            </a:pPr>
            <a:r>
              <a:rPr lang="ru-RU" sz="1600" b="1" dirty="0">
                <a:solidFill>
                  <a:srgbClr val="D89526"/>
                </a:solidFill>
                <a:latin typeface="+mj-lt"/>
                <a:cs typeface="Arial" panose="020B0604020202020204" pitchFamily="34" charset="0"/>
              </a:rPr>
              <a:t> СРЕДА</a:t>
            </a:r>
          </a:p>
        </p:txBody>
      </p:sp>
      <p:sp>
        <p:nvSpPr>
          <p:cNvPr id="70" name="Скругленный прямоугольник 13">
            <a:extLst>
              <a:ext uri="{FF2B5EF4-FFF2-40B4-BE49-F238E27FC236}">
                <a16:creationId xmlns:a16="http://schemas.microsoft.com/office/drawing/2014/main" id="{81FD8BA9-5ADD-403D-97FE-B0AB9A5E21EE}"/>
              </a:ext>
            </a:extLst>
          </p:cNvPr>
          <p:cNvSpPr/>
          <p:nvPr/>
        </p:nvSpPr>
        <p:spPr>
          <a:xfrm>
            <a:off x="2618927" y="5839831"/>
            <a:ext cx="1752600" cy="771525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DD4642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598" b="1" dirty="0">
                <a:solidFill>
                  <a:srgbClr val="DD4642"/>
                </a:solidFill>
                <a:latin typeface="+mj-lt"/>
                <a:cs typeface="Arial" panose="020B0604020202020204" pitchFamily="34" charset="0"/>
              </a:rPr>
              <a:t>СОЦИАЛЬНАЯ  СРЕДА</a:t>
            </a:r>
          </a:p>
        </p:txBody>
      </p:sp>
      <p:sp>
        <p:nvSpPr>
          <p:cNvPr id="72" name="Объект 2">
            <a:extLst>
              <a:ext uri="{FF2B5EF4-FFF2-40B4-BE49-F238E27FC236}">
                <a16:creationId xmlns:a16="http://schemas.microsoft.com/office/drawing/2014/main" id="{CA4D97E3-669E-43DE-BF24-023D8BD165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12345" y="2888762"/>
            <a:ext cx="4063207" cy="30678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345" tIns="45672" rIns="91345" bIns="45672"/>
          <a:lstStyle>
            <a:lvl1pPr>
              <a:defRPr sz="2400">
                <a:solidFill>
                  <a:srgbClr val="5E5E5E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685800" indent="-228600">
              <a:defRPr sz="2400">
                <a:solidFill>
                  <a:srgbClr val="5E5E5E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143000" indent="-228600">
              <a:defRPr sz="2400">
                <a:solidFill>
                  <a:srgbClr val="5E5E5E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600200" indent="-228600">
              <a:defRPr sz="2400">
                <a:solidFill>
                  <a:srgbClr val="5E5E5E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057400" indent="-228600">
              <a:defRPr sz="2400">
                <a:solidFill>
                  <a:srgbClr val="5E5E5E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5E5E5E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5E5E5E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5E5E5E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5E5E5E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defTabSz="457200">
              <a:lnSpc>
                <a:spcPct val="90000"/>
              </a:lnSpc>
              <a:spcBef>
                <a:spcPts val="500"/>
              </a:spcBef>
              <a:spcAft>
                <a:spcPts val="1200"/>
              </a:spcAft>
            </a:pPr>
            <a:r>
              <a:rPr lang="ru-RU" altLang="ru-RU" sz="2000" dirty="0">
                <a:solidFill>
                  <a:srgbClr val="0070C0"/>
                </a:solidFill>
                <a:cs typeface="Arial" panose="020B0604020202020204" pitchFamily="34" charset="0"/>
              </a:rPr>
              <a:t>Развитие </a:t>
            </a:r>
            <a:r>
              <a:rPr lang="ru-RU" altLang="ru-RU" sz="2000" dirty="0" err="1">
                <a:solidFill>
                  <a:srgbClr val="0070C0"/>
                </a:solidFill>
                <a:cs typeface="Arial" panose="020B0604020202020204" pitchFamily="34" charset="0"/>
              </a:rPr>
              <a:t>безбарьерной</a:t>
            </a:r>
            <a:r>
              <a:rPr lang="ru-RU" altLang="ru-RU" sz="2000" dirty="0">
                <a:solidFill>
                  <a:srgbClr val="0070C0"/>
                </a:solidFill>
                <a:cs typeface="Arial" panose="020B0604020202020204" pitchFamily="34" charset="0"/>
              </a:rPr>
              <a:t> адаптированной образовательной среды</a:t>
            </a:r>
          </a:p>
          <a:p>
            <a:pPr defTabSz="457200">
              <a:lnSpc>
                <a:spcPct val="90000"/>
              </a:lnSpc>
              <a:spcBef>
                <a:spcPts val="500"/>
              </a:spcBef>
              <a:spcAft>
                <a:spcPts val="1200"/>
              </a:spcAft>
            </a:pPr>
            <a:r>
              <a:rPr lang="ru-RU" altLang="ru-RU" sz="2000" dirty="0">
                <a:solidFill>
                  <a:srgbClr val="0070C0"/>
                </a:solidFill>
                <a:cs typeface="Arial" panose="020B0604020202020204" pitchFamily="34" charset="0"/>
              </a:rPr>
              <a:t>Вариативность образовательных программ </a:t>
            </a:r>
          </a:p>
          <a:p>
            <a:pPr defTabSz="457200">
              <a:lnSpc>
                <a:spcPct val="90000"/>
              </a:lnSpc>
              <a:spcBef>
                <a:spcPts val="500"/>
              </a:spcBef>
              <a:spcAft>
                <a:spcPts val="1200"/>
              </a:spcAft>
            </a:pPr>
            <a:r>
              <a:rPr lang="ru-RU" altLang="ru-RU" sz="2000" dirty="0">
                <a:solidFill>
                  <a:srgbClr val="0070C0"/>
                </a:solidFill>
                <a:cs typeface="Arial" panose="020B0604020202020204" pitchFamily="34" charset="0"/>
              </a:rPr>
              <a:t>Возможность  внутренней миграции</a:t>
            </a:r>
            <a:endParaRPr lang="ru-RU" altLang="ru-RU" sz="400" dirty="0">
              <a:solidFill>
                <a:srgbClr val="0070C0"/>
              </a:solidFill>
              <a:cs typeface="Arial" panose="020B0604020202020204" pitchFamily="34" charset="0"/>
            </a:endParaRPr>
          </a:p>
          <a:p>
            <a:pPr defTabSz="457200">
              <a:lnSpc>
                <a:spcPct val="90000"/>
              </a:lnSpc>
              <a:spcBef>
                <a:spcPts val="500"/>
              </a:spcBef>
              <a:spcAft>
                <a:spcPts val="1200"/>
              </a:spcAft>
            </a:pPr>
            <a:r>
              <a:rPr lang="ru-RU" altLang="ru-RU" sz="2000" dirty="0">
                <a:solidFill>
                  <a:srgbClr val="0070C0"/>
                </a:solidFill>
                <a:cs typeface="Arial" panose="020B0604020202020204" pitchFamily="34" charset="0"/>
              </a:rPr>
              <a:t>Свобода выбора родителей </a:t>
            </a:r>
          </a:p>
        </p:txBody>
      </p:sp>
      <p:sp>
        <p:nvSpPr>
          <p:cNvPr id="74" name="Скругленный прямоугольник 42">
            <a:extLst>
              <a:ext uri="{FF2B5EF4-FFF2-40B4-BE49-F238E27FC236}">
                <a16:creationId xmlns:a16="http://schemas.microsoft.com/office/drawing/2014/main" id="{1514CDE7-AAF6-4393-8B52-A0C6F5EEF593}"/>
              </a:ext>
            </a:extLst>
          </p:cNvPr>
          <p:cNvSpPr/>
          <p:nvPr/>
        </p:nvSpPr>
        <p:spPr>
          <a:xfrm>
            <a:off x="7918223" y="1616637"/>
            <a:ext cx="3590925" cy="735807"/>
          </a:xfrm>
          <a:prstGeom prst="round2DiagRect">
            <a:avLst/>
          </a:prstGeom>
          <a:noFill/>
          <a:ln>
            <a:noFill/>
          </a:ln>
          <a:effectLst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200" b="1" dirty="0">
                <a:solidFill>
                  <a:srgbClr val="0070C0"/>
                </a:solidFill>
                <a:latin typeface="+mj-lt"/>
                <a:cs typeface="Arial" panose="020B0604020202020204" pitchFamily="34" charset="0"/>
              </a:rPr>
              <a:t>РЕСУРСНАЯ ШКОЛА </a:t>
            </a:r>
          </a:p>
          <a:p>
            <a:pPr algn="ctr">
              <a:defRPr/>
            </a:pPr>
            <a:r>
              <a:rPr lang="ru-RU" sz="2200" b="1" dirty="0">
                <a:solidFill>
                  <a:srgbClr val="0070C0"/>
                </a:solidFill>
                <a:latin typeface="+mj-lt"/>
                <a:cs typeface="Arial" panose="020B0604020202020204" pitchFamily="34" charset="0"/>
              </a:rPr>
              <a:t>В КАЖДОМ МРСД</a:t>
            </a:r>
          </a:p>
        </p:txBody>
      </p:sp>
      <p:sp>
        <p:nvSpPr>
          <p:cNvPr id="76" name="А">
            <a:extLst>
              <a:ext uri="{FF2B5EF4-FFF2-40B4-BE49-F238E27FC236}">
                <a16:creationId xmlns:a16="http://schemas.microsoft.com/office/drawing/2014/main" id="{468BA097-0051-4805-BC14-D751474EB2B1}"/>
              </a:ext>
            </a:extLst>
          </p:cNvPr>
          <p:cNvSpPr/>
          <p:nvPr/>
        </p:nvSpPr>
        <p:spPr>
          <a:xfrm>
            <a:off x="7474908" y="4871077"/>
            <a:ext cx="244475" cy="244475"/>
          </a:xfrm>
          <a:prstGeom prst="ellipse">
            <a:avLst/>
          </a:prstGeom>
          <a:solidFill>
            <a:srgbClr val="F5A819"/>
          </a:solidFill>
          <a:ln w="12700">
            <a:miter lim="400000"/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  <a:extLst>
            <a:ext uri="{C572A759-6A51-4108-AA02-DFA0A04FC94B}"/>
          </a:extLst>
        </p:spPr>
        <p:txBody>
          <a:bodyPr lIns="45719" rIns="45719" anchor="ctr"/>
          <a:lstStyle/>
          <a:p>
            <a:pPr>
              <a:defRPr/>
            </a:pPr>
            <a:endParaRPr sz="2400" kern="0" dirty="0"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78" name="Кружок">
            <a:extLst>
              <a:ext uri="{FF2B5EF4-FFF2-40B4-BE49-F238E27FC236}">
                <a16:creationId xmlns:a16="http://schemas.microsoft.com/office/drawing/2014/main" id="{656F2E42-339F-4244-8A1E-4922040D33BF}"/>
              </a:ext>
            </a:extLst>
          </p:cNvPr>
          <p:cNvSpPr/>
          <p:nvPr/>
        </p:nvSpPr>
        <p:spPr>
          <a:xfrm>
            <a:off x="7465340" y="3186641"/>
            <a:ext cx="244475" cy="244475"/>
          </a:xfrm>
          <a:prstGeom prst="ellipse">
            <a:avLst/>
          </a:prstGeom>
          <a:solidFill>
            <a:srgbClr val="F55948"/>
          </a:solidFill>
          <a:ln w="12700">
            <a:miter lim="400000"/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</p:spPr>
        <p:txBody>
          <a:bodyPr lIns="45719" rIns="45719" anchor="ctr"/>
          <a:lstStyle/>
          <a:p>
            <a:pPr>
              <a:defRPr/>
            </a:pPr>
            <a:endParaRPr sz="2400" kern="0" dirty="0">
              <a:latin typeface="+mj-lt"/>
              <a:ea typeface="+mj-ea"/>
              <a:cs typeface="+mj-cs"/>
              <a:sym typeface="Calibri"/>
            </a:endParaRPr>
          </a:p>
        </p:txBody>
      </p:sp>
      <p:cxnSp>
        <p:nvCxnSpPr>
          <p:cNvPr id="80" name="Прямая соединительная линия 79">
            <a:extLst>
              <a:ext uri="{FF2B5EF4-FFF2-40B4-BE49-F238E27FC236}">
                <a16:creationId xmlns:a16="http://schemas.microsoft.com/office/drawing/2014/main" id="{7229B548-9958-49E0-8926-551814AB47F9}"/>
              </a:ext>
            </a:extLst>
          </p:cNvPr>
          <p:cNvCxnSpPr>
            <a:cxnSpLocks/>
          </p:cNvCxnSpPr>
          <p:nvPr/>
        </p:nvCxnSpPr>
        <p:spPr>
          <a:xfrm>
            <a:off x="8079753" y="2424278"/>
            <a:ext cx="3267863" cy="0"/>
          </a:xfrm>
          <a:prstGeom prst="line">
            <a:avLst/>
          </a:prstGeom>
          <a:noFill/>
          <a:ln w="25400" cap="flat">
            <a:solidFill>
              <a:schemeClr val="accent1"/>
            </a:solidFill>
            <a:prstDash val="solid"/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82" name="Прямоугольник 81">
            <a:extLst>
              <a:ext uri="{FF2B5EF4-FFF2-40B4-BE49-F238E27FC236}">
                <a16:creationId xmlns:a16="http://schemas.microsoft.com/office/drawing/2014/main" id="{15E4CDA1-743C-49F3-AB8B-84A82585BC8F}"/>
              </a:ext>
            </a:extLst>
          </p:cNvPr>
          <p:cNvSpPr/>
          <p:nvPr/>
        </p:nvSpPr>
        <p:spPr>
          <a:xfrm>
            <a:off x="254245" y="94674"/>
            <a:ext cx="669125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4400" b="1" dirty="0">
                <a:solidFill>
                  <a:srgbClr val="C00000"/>
                </a:solidFill>
                <a:latin typeface="+mj-lt"/>
              </a:rPr>
              <a:t>РЕСУРСНАЯ ШКОЛА В МРСД</a:t>
            </a:r>
          </a:p>
        </p:txBody>
      </p:sp>
      <p:sp>
        <p:nvSpPr>
          <p:cNvPr id="84" name="А">
            <a:extLst>
              <a:ext uri="{FF2B5EF4-FFF2-40B4-BE49-F238E27FC236}">
                <a16:creationId xmlns:a16="http://schemas.microsoft.com/office/drawing/2014/main" id="{0660C652-BD1A-4CA5-87C9-B1D9EBDB7249}"/>
              </a:ext>
            </a:extLst>
          </p:cNvPr>
          <p:cNvSpPr/>
          <p:nvPr/>
        </p:nvSpPr>
        <p:spPr>
          <a:xfrm>
            <a:off x="7474908" y="5499279"/>
            <a:ext cx="244475" cy="244475"/>
          </a:xfrm>
          <a:prstGeom prst="ellipse">
            <a:avLst/>
          </a:prstGeom>
          <a:solidFill>
            <a:srgbClr val="FFFF00"/>
          </a:solidFill>
          <a:ln w="12700">
            <a:miter lim="400000"/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  <a:extLst>
            <a:ext uri="{C572A759-6A51-4108-AA02-DFA0A04FC94B}"/>
          </a:extLst>
        </p:spPr>
        <p:txBody>
          <a:bodyPr lIns="45719" rIns="45719" anchor="ctr"/>
          <a:lstStyle/>
          <a:p>
            <a:pPr>
              <a:defRPr/>
            </a:pPr>
            <a:endParaRPr sz="2400" kern="0" dirty="0"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85" name="А">
            <a:extLst>
              <a:ext uri="{FF2B5EF4-FFF2-40B4-BE49-F238E27FC236}">
                <a16:creationId xmlns:a16="http://schemas.microsoft.com/office/drawing/2014/main" id="{0F5594A6-9095-4751-A503-E4180745075A}"/>
              </a:ext>
            </a:extLst>
          </p:cNvPr>
          <p:cNvSpPr/>
          <p:nvPr/>
        </p:nvSpPr>
        <p:spPr>
          <a:xfrm>
            <a:off x="7467480" y="4095235"/>
            <a:ext cx="244475" cy="244475"/>
          </a:xfrm>
          <a:prstGeom prst="ellipse">
            <a:avLst/>
          </a:prstGeom>
          <a:solidFill>
            <a:srgbClr val="92D050"/>
          </a:solidFill>
          <a:ln w="12700">
            <a:miter lim="400000"/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  <a:extLst>
            <a:ext uri="{C572A759-6A51-4108-AA02-DFA0A04FC94B}"/>
          </a:extLst>
        </p:spPr>
        <p:txBody>
          <a:bodyPr lIns="45719" rIns="45719" anchor="ctr"/>
          <a:lstStyle/>
          <a:p>
            <a:pPr>
              <a:defRPr/>
            </a:pPr>
            <a:endParaRPr sz="2400" kern="0" dirty="0">
              <a:latin typeface="+mj-lt"/>
              <a:ea typeface="+mj-ea"/>
              <a:cs typeface="+mj-cs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0802237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1">
            <a:extLst>
              <a:ext uri="{FF2B5EF4-FFF2-40B4-BE49-F238E27FC236}">
                <a16:creationId xmlns:a16="http://schemas.microsoft.com/office/drawing/2014/main" id="{17002314-12B1-455F-95F3-6E5675C1E6C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358" y="5878304"/>
            <a:ext cx="3245374" cy="8160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9" name="Номер слайда"/>
          <p:cNvSpPr txBox="1">
            <a:spLocks noGrp="1"/>
          </p:cNvSpPr>
          <p:nvPr>
            <p:ph type="sldNum" sz="quarter" idx="4294967295"/>
          </p:nvPr>
        </p:nvSpPr>
        <p:spPr>
          <a:xfrm>
            <a:off x="11798402" y="86108"/>
            <a:ext cx="281382" cy="481913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>
            <a:lvl1pPr>
              <a:defRPr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rPr/>
              <a:t>7</a:t>
            </a:fld>
            <a:endParaRPr dirty="0"/>
          </a:p>
        </p:txBody>
      </p:sp>
      <p:cxnSp>
        <p:nvCxnSpPr>
          <p:cNvPr id="3" name="Прямая соединительная линия 2">
            <a:extLst>
              <a:ext uri="{FF2B5EF4-FFF2-40B4-BE49-F238E27FC236}">
                <a16:creationId xmlns:a16="http://schemas.microsoft.com/office/drawing/2014/main" id="{F838BCFA-AFBD-5643-B229-B66D789A7CA5}"/>
              </a:ext>
            </a:extLst>
          </p:cNvPr>
          <p:cNvCxnSpPr/>
          <p:nvPr/>
        </p:nvCxnSpPr>
        <p:spPr>
          <a:xfrm>
            <a:off x="1071875" y="73511"/>
            <a:ext cx="0" cy="727662"/>
          </a:xfrm>
          <a:prstGeom prst="line">
            <a:avLst/>
          </a:prstGeom>
          <a:noFill/>
          <a:ln w="50800" cap="flat">
            <a:solidFill>
              <a:schemeClr val="bg1"/>
            </a:soli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DA144F6-425C-2141-887D-35838F787EF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391" y="72546"/>
            <a:ext cx="793750" cy="733425"/>
          </a:xfrm>
          <a:prstGeom prst="rect">
            <a:avLst/>
          </a:prstGeom>
        </p:spPr>
      </p:pic>
      <p:sp>
        <p:nvSpPr>
          <p:cNvPr id="19" name="Shape 504"/>
          <p:cNvSpPr txBox="1">
            <a:spLocks/>
          </p:cNvSpPr>
          <p:nvPr/>
        </p:nvSpPr>
        <p:spPr>
          <a:xfrm>
            <a:off x="1589649" y="3988800"/>
            <a:ext cx="9003323" cy="13422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ctr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None/>
            </a:pPr>
            <a:r>
              <a:rPr lang="ru-RU" sz="2700" b="1" dirty="0">
                <a:solidFill>
                  <a:schemeClr val="accent5">
                    <a:lumMod val="50000"/>
                  </a:schemeClr>
                </a:solidFill>
              </a:rPr>
              <a:t>Остались вопросы?</a:t>
            </a:r>
          </a:p>
          <a:p>
            <a:pPr marL="0" indent="0" algn="ctr">
              <a:spcBef>
                <a:spcPts val="0"/>
              </a:spcBef>
              <a:buNone/>
            </a:pPr>
            <a:endParaRPr lang="ru-RU" sz="1000" b="1" dirty="0"/>
          </a:p>
          <a:p>
            <a:pPr marL="0" indent="0" algn="ctr">
              <a:spcBef>
                <a:spcPts val="0"/>
              </a:spcBef>
              <a:buClr>
                <a:schemeClr val="dk1"/>
              </a:buClr>
              <a:buSzPts val="1100"/>
              <a:buNone/>
            </a:pPr>
            <a:r>
              <a:rPr lang="ru-RU" sz="2000" b="1" dirty="0">
                <a:solidFill>
                  <a:srgbClr val="0070C0"/>
                </a:solidFill>
                <a:latin typeface="Helvetica Neue"/>
                <a:cs typeface="Arial" panose="020B0604020202020204" pitchFamily="34" charset="0"/>
                <a:sym typeface="Helvetica Neue"/>
              </a:rPr>
              <a:t>Вы можете задать их нам</a:t>
            </a:r>
          </a:p>
          <a:p>
            <a:pPr marL="0" indent="0" algn="ctr">
              <a:spcBef>
                <a:spcPts val="0"/>
              </a:spcBef>
              <a:buClr>
                <a:schemeClr val="dk1"/>
              </a:buClr>
              <a:buSzPts val="1100"/>
              <a:buNone/>
            </a:pPr>
            <a:endParaRPr lang="ru-RU" sz="2000" b="1" dirty="0">
              <a:solidFill>
                <a:srgbClr val="0070C0"/>
              </a:solidFill>
              <a:latin typeface="Helvetica Neue"/>
              <a:cs typeface="Arial" panose="020B0604020202020204" pitchFamily="34" charset="0"/>
              <a:sym typeface="Helvetica Neue"/>
            </a:endParaRPr>
          </a:p>
          <a:p>
            <a:pPr marL="0" indent="0" algn="ctr">
              <a:spcBef>
                <a:spcPts val="0"/>
              </a:spcBef>
              <a:buClr>
                <a:schemeClr val="dk1"/>
              </a:buClr>
              <a:buSzPts val="1100"/>
              <a:buNone/>
            </a:pPr>
            <a:r>
              <a:rPr lang="ru-RU" sz="2000" b="1" dirty="0">
                <a:solidFill>
                  <a:srgbClr val="0070C0"/>
                </a:solidFill>
                <a:latin typeface="Helvetica Neue"/>
                <a:cs typeface="Arial" panose="020B0604020202020204" pitchFamily="34" charset="0"/>
                <a:sym typeface="Helvetica Neue"/>
              </a:rPr>
              <a:t>  </a:t>
            </a:r>
            <a:r>
              <a:rPr lang="en-US" sz="2000" b="1" dirty="0">
                <a:solidFill>
                  <a:srgbClr val="0070C0"/>
                </a:solidFill>
                <a:latin typeface="Helvetica Neue"/>
                <a:cs typeface="Arial" panose="020B0604020202020204" pitchFamily="34" charset="0"/>
                <a:sym typeface="Helvetica Neue"/>
              </a:rPr>
              <a:t># </a:t>
            </a:r>
            <a:r>
              <a:rPr lang="ru-RU" sz="2000" b="1" dirty="0">
                <a:solidFill>
                  <a:srgbClr val="0070C0"/>
                </a:solidFill>
                <a:latin typeface="Helvetica Neue"/>
                <a:cs typeface="Arial" panose="020B0604020202020204" pitchFamily="34" charset="0"/>
                <a:sym typeface="Helvetica Neue"/>
              </a:rPr>
              <a:t>ПРОЕКТРЕСУРСНАЯШКОЛА</a:t>
            </a:r>
          </a:p>
        </p:txBody>
      </p:sp>
      <p:grpSp>
        <p:nvGrpSpPr>
          <p:cNvPr id="20" name="Shape 505"/>
          <p:cNvGrpSpPr/>
          <p:nvPr/>
        </p:nvGrpSpPr>
        <p:grpSpPr>
          <a:xfrm>
            <a:off x="5064377" y="331003"/>
            <a:ext cx="1814732" cy="1757685"/>
            <a:chOff x="5972700" y="2330200"/>
            <a:chExt cx="411625" cy="387275"/>
          </a:xfrm>
        </p:grpSpPr>
        <p:sp>
          <p:nvSpPr>
            <p:cNvPr id="21" name="Shape 506"/>
            <p:cNvSpPr/>
            <p:nvPr/>
          </p:nvSpPr>
          <p:spPr>
            <a:xfrm>
              <a:off x="5972700" y="2476950"/>
              <a:ext cx="98050" cy="219825"/>
            </a:xfrm>
            <a:custGeom>
              <a:avLst/>
              <a:gdLst/>
              <a:ahLst/>
              <a:cxnLst/>
              <a:rect l="0" t="0" r="0" b="0"/>
              <a:pathLst>
                <a:path w="3922" h="8793" fill="none" extrusionOk="0">
                  <a:moveTo>
                    <a:pt x="0" y="0"/>
                  </a:moveTo>
                  <a:lnTo>
                    <a:pt x="0" y="8792"/>
                  </a:lnTo>
                  <a:lnTo>
                    <a:pt x="3921" y="8792"/>
                  </a:lnTo>
                  <a:lnTo>
                    <a:pt x="3921" y="0"/>
                  </a:lnTo>
                  <a:lnTo>
                    <a:pt x="0" y="0"/>
                  </a:lnTo>
                  <a:close/>
                  <a:moveTo>
                    <a:pt x="2411" y="2411"/>
                  </a:moveTo>
                  <a:lnTo>
                    <a:pt x="2411" y="2411"/>
                  </a:lnTo>
                  <a:lnTo>
                    <a:pt x="2265" y="2387"/>
                  </a:lnTo>
                  <a:lnTo>
                    <a:pt x="2143" y="2363"/>
                  </a:lnTo>
                  <a:lnTo>
                    <a:pt x="2022" y="2290"/>
                  </a:lnTo>
                  <a:lnTo>
                    <a:pt x="1924" y="2216"/>
                  </a:lnTo>
                  <a:lnTo>
                    <a:pt x="1827" y="2095"/>
                  </a:lnTo>
                  <a:lnTo>
                    <a:pt x="1754" y="1973"/>
                  </a:lnTo>
                  <a:lnTo>
                    <a:pt x="1729" y="1851"/>
                  </a:lnTo>
                  <a:lnTo>
                    <a:pt x="1705" y="1705"/>
                  </a:lnTo>
                  <a:lnTo>
                    <a:pt x="1705" y="1705"/>
                  </a:lnTo>
                  <a:lnTo>
                    <a:pt x="1729" y="1559"/>
                  </a:lnTo>
                  <a:lnTo>
                    <a:pt x="1754" y="1437"/>
                  </a:lnTo>
                  <a:lnTo>
                    <a:pt x="1827" y="1315"/>
                  </a:lnTo>
                  <a:lnTo>
                    <a:pt x="1924" y="1218"/>
                  </a:lnTo>
                  <a:lnTo>
                    <a:pt x="2022" y="1120"/>
                  </a:lnTo>
                  <a:lnTo>
                    <a:pt x="2143" y="1072"/>
                  </a:lnTo>
                  <a:lnTo>
                    <a:pt x="2265" y="1023"/>
                  </a:lnTo>
                  <a:lnTo>
                    <a:pt x="2411" y="999"/>
                  </a:lnTo>
                  <a:lnTo>
                    <a:pt x="2411" y="999"/>
                  </a:lnTo>
                  <a:lnTo>
                    <a:pt x="2557" y="1023"/>
                  </a:lnTo>
                  <a:lnTo>
                    <a:pt x="2679" y="1072"/>
                  </a:lnTo>
                  <a:lnTo>
                    <a:pt x="2801" y="1120"/>
                  </a:lnTo>
                  <a:lnTo>
                    <a:pt x="2898" y="1218"/>
                  </a:lnTo>
                  <a:lnTo>
                    <a:pt x="2996" y="1315"/>
                  </a:lnTo>
                  <a:lnTo>
                    <a:pt x="3069" y="1437"/>
                  </a:lnTo>
                  <a:lnTo>
                    <a:pt x="3093" y="1559"/>
                  </a:lnTo>
                  <a:lnTo>
                    <a:pt x="3118" y="1705"/>
                  </a:lnTo>
                  <a:lnTo>
                    <a:pt x="3118" y="1705"/>
                  </a:lnTo>
                  <a:lnTo>
                    <a:pt x="3093" y="1851"/>
                  </a:lnTo>
                  <a:lnTo>
                    <a:pt x="3069" y="1973"/>
                  </a:lnTo>
                  <a:lnTo>
                    <a:pt x="2996" y="2095"/>
                  </a:lnTo>
                  <a:lnTo>
                    <a:pt x="2898" y="2216"/>
                  </a:lnTo>
                  <a:lnTo>
                    <a:pt x="2801" y="2290"/>
                  </a:lnTo>
                  <a:lnTo>
                    <a:pt x="2679" y="2363"/>
                  </a:lnTo>
                  <a:lnTo>
                    <a:pt x="2557" y="2387"/>
                  </a:lnTo>
                  <a:lnTo>
                    <a:pt x="2411" y="2411"/>
                  </a:lnTo>
                  <a:lnTo>
                    <a:pt x="2411" y="2411"/>
                  </a:lnTo>
                  <a:close/>
                </a:path>
              </a:pathLst>
            </a:custGeom>
            <a:noFill/>
            <a:ln w="38100" cap="rnd" cmpd="sng">
              <a:solidFill>
                <a:schemeClr val="accent5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45713" tIns="45713" rIns="45713" bIns="45713" anchor="ctr" anchorCtr="0">
              <a:noAutofit/>
            </a:bodyPr>
            <a:lstStyle/>
            <a:p>
              <a:endParaRPr sz="900">
                <a:ln>
                  <a:solidFill>
                    <a:schemeClr val="accent5">
                      <a:lumMod val="50000"/>
                    </a:schemeClr>
                  </a:solidFill>
                </a:ln>
              </a:endParaRPr>
            </a:p>
          </p:txBody>
        </p:sp>
        <p:sp>
          <p:nvSpPr>
            <p:cNvPr id="22" name="Shape 507"/>
            <p:cNvSpPr/>
            <p:nvPr/>
          </p:nvSpPr>
          <p:spPr>
            <a:xfrm>
              <a:off x="6078025" y="2330200"/>
              <a:ext cx="306300" cy="387275"/>
            </a:xfrm>
            <a:custGeom>
              <a:avLst/>
              <a:gdLst/>
              <a:ahLst/>
              <a:cxnLst/>
              <a:rect l="0" t="0" r="0" b="0"/>
              <a:pathLst>
                <a:path w="12252" h="15491" fill="none" extrusionOk="0">
                  <a:moveTo>
                    <a:pt x="1" y="13396"/>
                  </a:moveTo>
                  <a:lnTo>
                    <a:pt x="1511" y="13396"/>
                  </a:lnTo>
                  <a:lnTo>
                    <a:pt x="1511" y="13396"/>
                  </a:lnTo>
                  <a:lnTo>
                    <a:pt x="1998" y="13639"/>
                  </a:lnTo>
                  <a:lnTo>
                    <a:pt x="2680" y="13932"/>
                  </a:lnTo>
                  <a:lnTo>
                    <a:pt x="3556" y="14273"/>
                  </a:lnTo>
                  <a:lnTo>
                    <a:pt x="4531" y="14638"/>
                  </a:lnTo>
                  <a:lnTo>
                    <a:pt x="5578" y="14955"/>
                  </a:lnTo>
                  <a:lnTo>
                    <a:pt x="6114" y="15101"/>
                  </a:lnTo>
                  <a:lnTo>
                    <a:pt x="6650" y="15222"/>
                  </a:lnTo>
                  <a:lnTo>
                    <a:pt x="7161" y="15344"/>
                  </a:lnTo>
                  <a:lnTo>
                    <a:pt x="7672" y="15417"/>
                  </a:lnTo>
                  <a:lnTo>
                    <a:pt x="8135" y="15466"/>
                  </a:lnTo>
                  <a:lnTo>
                    <a:pt x="8598" y="15490"/>
                  </a:lnTo>
                  <a:lnTo>
                    <a:pt x="8598" y="15490"/>
                  </a:lnTo>
                  <a:lnTo>
                    <a:pt x="9377" y="15490"/>
                  </a:lnTo>
                  <a:lnTo>
                    <a:pt x="9791" y="15466"/>
                  </a:lnTo>
                  <a:lnTo>
                    <a:pt x="10181" y="15417"/>
                  </a:lnTo>
                  <a:lnTo>
                    <a:pt x="10522" y="15320"/>
                  </a:lnTo>
                  <a:lnTo>
                    <a:pt x="10692" y="15271"/>
                  </a:lnTo>
                  <a:lnTo>
                    <a:pt x="10814" y="15222"/>
                  </a:lnTo>
                  <a:lnTo>
                    <a:pt x="10936" y="15149"/>
                  </a:lnTo>
                  <a:lnTo>
                    <a:pt x="11033" y="15052"/>
                  </a:lnTo>
                  <a:lnTo>
                    <a:pt x="11082" y="14955"/>
                  </a:lnTo>
                  <a:lnTo>
                    <a:pt x="11131" y="14833"/>
                  </a:lnTo>
                  <a:lnTo>
                    <a:pt x="11204" y="14126"/>
                  </a:lnTo>
                  <a:lnTo>
                    <a:pt x="11204" y="14126"/>
                  </a:lnTo>
                  <a:lnTo>
                    <a:pt x="11180" y="13956"/>
                  </a:lnTo>
                  <a:lnTo>
                    <a:pt x="11131" y="13810"/>
                  </a:lnTo>
                  <a:lnTo>
                    <a:pt x="11033" y="13664"/>
                  </a:lnTo>
                  <a:lnTo>
                    <a:pt x="10887" y="13542"/>
                  </a:lnTo>
                  <a:lnTo>
                    <a:pt x="10887" y="13542"/>
                  </a:lnTo>
                  <a:lnTo>
                    <a:pt x="11009" y="13518"/>
                  </a:lnTo>
                  <a:lnTo>
                    <a:pt x="11131" y="13469"/>
                  </a:lnTo>
                  <a:lnTo>
                    <a:pt x="11253" y="13420"/>
                  </a:lnTo>
                  <a:lnTo>
                    <a:pt x="11350" y="13323"/>
                  </a:lnTo>
                  <a:lnTo>
                    <a:pt x="11423" y="13225"/>
                  </a:lnTo>
                  <a:lnTo>
                    <a:pt x="11496" y="13104"/>
                  </a:lnTo>
                  <a:lnTo>
                    <a:pt x="11545" y="12957"/>
                  </a:lnTo>
                  <a:lnTo>
                    <a:pt x="11569" y="12836"/>
                  </a:lnTo>
                  <a:lnTo>
                    <a:pt x="11642" y="11959"/>
                  </a:lnTo>
                  <a:lnTo>
                    <a:pt x="11642" y="11959"/>
                  </a:lnTo>
                  <a:lnTo>
                    <a:pt x="11642" y="11837"/>
                  </a:lnTo>
                  <a:lnTo>
                    <a:pt x="11642" y="11740"/>
                  </a:lnTo>
                  <a:lnTo>
                    <a:pt x="11618" y="11618"/>
                  </a:lnTo>
                  <a:lnTo>
                    <a:pt x="11569" y="11521"/>
                  </a:lnTo>
                  <a:lnTo>
                    <a:pt x="11447" y="11350"/>
                  </a:lnTo>
                  <a:lnTo>
                    <a:pt x="11374" y="11277"/>
                  </a:lnTo>
                  <a:lnTo>
                    <a:pt x="11301" y="11204"/>
                  </a:lnTo>
                  <a:lnTo>
                    <a:pt x="11301" y="11204"/>
                  </a:lnTo>
                  <a:lnTo>
                    <a:pt x="11423" y="11180"/>
                  </a:lnTo>
                  <a:lnTo>
                    <a:pt x="11521" y="11131"/>
                  </a:lnTo>
                  <a:lnTo>
                    <a:pt x="11618" y="11058"/>
                  </a:lnTo>
                  <a:lnTo>
                    <a:pt x="11715" y="10960"/>
                  </a:lnTo>
                  <a:lnTo>
                    <a:pt x="11788" y="10863"/>
                  </a:lnTo>
                  <a:lnTo>
                    <a:pt x="11837" y="10766"/>
                  </a:lnTo>
                  <a:lnTo>
                    <a:pt x="11886" y="10644"/>
                  </a:lnTo>
                  <a:lnTo>
                    <a:pt x="11910" y="10498"/>
                  </a:lnTo>
                  <a:lnTo>
                    <a:pt x="11983" y="9645"/>
                  </a:lnTo>
                  <a:lnTo>
                    <a:pt x="11983" y="9645"/>
                  </a:lnTo>
                  <a:lnTo>
                    <a:pt x="11983" y="9523"/>
                  </a:lnTo>
                  <a:lnTo>
                    <a:pt x="11983" y="9402"/>
                  </a:lnTo>
                  <a:lnTo>
                    <a:pt x="11959" y="9280"/>
                  </a:lnTo>
                  <a:lnTo>
                    <a:pt x="11910" y="9182"/>
                  </a:lnTo>
                  <a:lnTo>
                    <a:pt x="11861" y="9085"/>
                  </a:lnTo>
                  <a:lnTo>
                    <a:pt x="11788" y="9012"/>
                  </a:lnTo>
                  <a:lnTo>
                    <a:pt x="11715" y="8939"/>
                  </a:lnTo>
                  <a:lnTo>
                    <a:pt x="11618" y="8866"/>
                  </a:lnTo>
                  <a:lnTo>
                    <a:pt x="11618" y="8866"/>
                  </a:lnTo>
                  <a:lnTo>
                    <a:pt x="11715" y="8841"/>
                  </a:lnTo>
                  <a:lnTo>
                    <a:pt x="11813" y="8768"/>
                  </a:lnTo>
                  <a:lnTo>
                    <a:pt x="11910" y="8695"/>
                  </a:lnTo>
                  <a:lnTo>
                    <a:pt x="11983" y="8622"/>
                  </a:lnTo>
                  <a:lnTo>
                    <a:pt x="12056" y="8525"/>
                  </a:lnTo>
                  <a:lnTo>
                    <a:pt x="12105" y="8427"/>
                  </a:lnTo>
                  <a:lnTo>
                    <a:pt x="12129" y="8306"/>
                  </a:lnTo>
                  <a:lnTo>
                    <a:pt x="12154" y="8184"/>
                  </a:lnTo>
                  <a:lnTo>
                    <a:pt x="12251" y="7307"/>
                  </a:lnTo>
                  <a:lnTo>
                    <a:pt x="12251" y="7307"/>
                  </a:lnTo>
                  <a:lnTo>
                    <a:pt x="12227" y="7185"/>
                  </a:lnTo>
                  <a:lnTo>
                    <a:pt x="12202" y="7064"/>
                  </a:lnTo>
                  <a:lnTo>
                    <a:pt x="12154" y="6966"/>
                  </a:lnTo>
                  <a:lnTo>
                    <a:pt x="12105" y="6869"/>
                  </a:lnTo>
                  <a:lnTo>
                    <a:pt x="12032" y="6771"/>
                  </a:lnTo>
                  <a:lnTo>
                    <a:pt x="11935" y="6698"/>
                  </a:lnTo>
                  <a:lnTo>
                    <a:pt x="11715" y="6552"/>
                  </a:lnTo>
                  <a:lnTo>
                    <a:pt x="11472" y="6430"/>
                  </a:lnTo>
                  <a:lnTo>
                    <a:pt x="11180" y="6333"/>
                  </a:lnTo>
                  <a:lnTo>
                    <a:pt x="10863" y="6260"/>
                  </a:lnTo>
                  <a:lnTo>
                    <a:pt x="10546" y="6211"/>
                  </a:lnTo>
                  <a:lnTo>
                    <a:pt x="10546" y="6211"/>
                  </a:lnTo>
                  <a:lnTo>
                    <a:pt x="9864" y="6114"/>
                  </a:lnTo>
                  <a:lnTo>
                    <a:pt x="8817" y="6016"/>
                  </a:lnTo>
                  <a:lnTo>
                    <a:pt x="7575" y="5943"/>
                  </a:lnTo>
                  <a:lnTo>
                    <a:pt x="6309" y="5870"/>
                  </a:lnTo>
                  <a:lnTo>
                    <a:pt x="6309" y="5870"/>
                  </a:lnTo>
                  <a:lnTo>
                    <a:pt x="6479" y="5578"/>
                  </a:lnTo>
                  <a:lnTo>
                    <a:pt x="6625" y="5237"/>
                  </a:lnTo>
                  <a:lnTo>
                    <a:pt x="6771" y="4872"/>
                  </a:lnTo>
                  <a:lnTo>
                    <a:pt x="6869" y="4482"/>
                  </a:lnTo>
                  <a:lnTo>
                    <a:pt x="6966" y="4092"/>
                  </a:lnTo>
                  <a:lnTo>
                    <a:pt x="7064" y="3678"/>
                  </a:lnTo>
                  <a:lnTo>
                    <a:pt x="7161" y="2875"/>
                  </a:lnTo>
                  <a:lnTo>
                    <a:pt x="7234" y="2144"/>
                  </a:lnTo>
                  <a:lnTo>
                    <a:pt x="7283" y="1535"/>
                  </a:lnTo>
                  <a:lnTo>
                    <a:pt x="7283" y="975"/>
                  </a:lnTo>
                  <a:lnTo>
                    <a:pt x="7283" y="975"/>
                  </a:lnTo>
                  <a:lnTo>
                    <a:pt x="7283" y="804"/>
                  </a:lnTo>
                  <a:lnTo>
                    <a:pt x="7210" y="609"/>
                  </a:lnTo>
                  <a:lnTo>
                    <a:pt x="7137" y="463"/>
                  </a:lnTo>
                  <a:lnTo>
                    <a:pt x="7015" y="317"/>
                  </a:lnTo>
                  <a:lnTo>
                    <a:pt x="6869" y="171"/>
                  </a:lnTo>
                  <a:lnTo>
                    <a:pt x="6698" y="98"/>
                  </a:lnTo>
                  <a:lnTo>
                    <a:pt x="6503" y="25"/>
                  </a:lnTo>
                  <a:lnTo>
                    <a:pt x="6309" y="1"/>
                  </a:lnTo>
                  <a:lnTo>
                    <a:pt x="6309" y="1"/>
                  </a:lnTo>
                  <a:lnTo>
                    <a:pt x="5943" y="25"/>
                  </a:lnTo>
                  <a:lnTo>
                    <a:pt x="5700" y="74"/>
                  </a:lnTo>
                  <a:lnTo>
                    <a:pt x="5505" y="147"/>
                  </a:lnTo>
                  <a:lnTo>
                    <a:pt x="5359" y="220"/>
                  </a:lnTo>
                  <a:lnTo>
                    <a:pt x="5359" y="220"/>
                  </a:lnTo>
                  <a:lnTo>
                    <a:pt x="4969" y="1462"/>
                  </a:lnTo>
                  <a:lnTo>
                    <a:pt x="4774" y="2022"/>
                  </a:lnTo>
                  <a:lnTo>
                    <a:pt x="4579" y="2534"/>
                  </a:lnTo>
                  <a:lnTo>
                    <a:pt x="4385" y="2996"/>
                  </a:lnTo>
                  <a:lnTo>
                    <a:pt x="4190" y="3386"/>
                  </a:lnTo>
                  <a:lnTo>
                    <a:pt x="4019" y="3678"/>
                  </a:lnTo>
                  <a:lnTo>
                    <a:pt x="3873" y="3922"/>
                  </a:lnTo>
                  <a:lnTo>
                    <a:pt x="3873" y="3922"/>
                  </a:lnTo>
                  <a:lnTo>
                    <a:pt x="3654" y="4141"/>
                  </a:lnTo>
                  <a:lnTo>
                    <a:pt x="3313" y="4482"/>
                  </a:lnTo>
                  <a:lnTo>
                    <a:pt x="2509" y="5237"/>
                  </a:lnTo>
                  <a:lnTo>
                    <a:pt x="1438" y="6211"/>
                  </a:lnTo>
                  <a:lnTo>
                    <a:pt x="1" y="6211"/>
                  </a:lnTo>
                </a:path>
              </a:pathLst>
            </a:custGeom>
            <a:noFill/>
            <a:ln w="38100" cap="rnd" cmpd="sng">
              <a:solidFill>
                <a:schemeClr val="accent5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45713" tIns="45713" rIns="45713" bIns="45713" anchor="ctr" anchorCtr="0">
              <a:noAutofit/>
            </a:bodyPr>
            <a:lstStyle/>
            <a:p>
              <a:endParaRPr sz="900">
                <a:ln>
                  <a:solidFill>
                    <a:schemeClr val="accent5">
                      <a:lumMod val="50000"/>
                    </a:schemeClr>
                  </a:solidFill>
                </a:ln>
              </a:endParaRPr>
            </a:p>
          </p:txBody>
        </p:sp>
      </p:grpSp>
      <p:sp>
        <p:nvSpPr>
          <p:cNvPr id="23" name="Shape 503"/>
          <p:cNvSpPr txBox="1">
            <a:spLocks/>
          </p:cNvSpPr>
          <p:nvPr/>
        </p:nvSpPr>
        <p:spPr>
          <a:xfrm>
            <a:off x="257724" y="2396694"/>
            <a:ext cx="11127545" cy="115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Roboto Condensed"/>
              <a:buNone/>
              <a:defRPr sz="2000" b="1" i="0" u="none" strike="noStrike" cap="none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Roboto Condensed"/>
              <a:buNone/>
              <a:defRPr sz="2000" b="1" i="0" u="none" strike="noStrike" cap="none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Roboto Condensed"/>
              <a:buNone/>
              <a:defRPr sz="2000" b="1" i="0" u="none" strike="noStrike" cap="none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Roboto Condensed"/>
              <a:buNone/>
              <a:defRPr sz="2000" b="1" i="0" u="none" strike="noStrike" cap="none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Roboto Condensed"/>
              <a:buNone/>
              <a:defRPr sz="2000" b="1" i="0" u="none" strike="noStrike" cap="none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Roboto Condensed"/>
              <a:buNone/>
              <a:defRPr sz="2000" b="1" i="0" u="none" strike="noStrike" cap="none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Roboto Condensed"/>
              <a:buNone/>
              <a:defRPr sz="2000" b="1" i="0" u="none" strike="noStrike" cap="none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Roboto Condensed"/>
              <a:buNone/>
              <a:defRPr sz="2000" b="1" i="0" u="none" strike="noStrike" cap="none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Roboto Condensed"/>
              <a:buNone/>
              <a:defRPr sz="2000" b="1" i="0" u="none" strike="noStrike" cap="none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9pPr>
          </a:lstStyle>
          <a:p>
            <a:pPr algn="ctr"/>
            <a:r>
              <a:rPr lang="ru-RU" sz="5000" dirty="0">
                <a:solidFill>
                  <a:srgbClr val="FF9800"/>
                </a:solidFill>
              </a:rPr>
              <a:t>ГОРОДСКОЙ ПСИХОЛОГО-ПЕДАГОГИЧЕСКИЙ ЦЕНТР </a:t>
            </a:r>
          </a:p>
        </p:txBody>
      </p:sp>
      <p:sp>
        <p:nvSpPr>
          <p:cNvPr id="24" name="Прямоугольник 15"/>
          <p:cNvSpPr>
            <a:spLocks noChangeArrowheads="1"/>
          </p:cNvSpPr>
          <p:nvPr/>
        </p:nvSpPr>
        <p:spPr bwMode="auto">
          <a:xfrm>
            <a:off x="7301207" y="545833"/>
            <a:ext cx="4557859" cy="1162801"/>
          </a:xfrm>
          <a:prstGeom prst="round2DiagRect">
            <a:avLst/>
          </a:prstGeom>
          <a:solidFill>
            <a:schemeClr val="accent4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 lIns="91440" tIns="45720" rIns="91440" bIns="45720">
            <a:spAutoFit/>
          </a:bodyPr>
          <a:lstStyle/>
          <a:p>
            <a:pPr algn="ctr" hangingPunct="1">
              <a:lnSpc>
                <a:spcPct val="150000"/>
              </a:lnSpc>
              <a:defRPr/>
            </a:pPr>
            <a:r>
              <a:rPr lang="ru-RU" alt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ОФИЦИАЛЬНЫЙ САЙТ: </a:t>
            </a:r>
            <a:r>
              <a:rPr lang="en-US" altLang="ru-RU" sz="2000" b="1" dirty="0">
                <a:solidFill>
                  <a:srgbClr val="0070C0"/>
                </a:solidFill>
                <a:latin typeface="Helvetica Neue"/>
                <a:cs typeface="Arial" panose="020B0604020202020204" pitchFamily="34" charset="0"/>
                <a:sym typeface="Helvetica Neue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http://gppc.ru</a:t>
            </a:r>
            <a:r>
              <a:rPr lang="ru-RU" altLang="ru-RU" sz="2000" b="1" dirty="0">
                <a:solidFill>
                  <a:srgbClr val="0070C0"/>
                </a:solidFill>
                <a:latin typeface="Helvetica Neue"/>
                <a:cs typeface="Arial" panose="020B0604020202020204" pitchFamily="34" charset="0"/>
                <a:sym typeface="Helvetica Neue"/>
              </a:rPr>
              <a:t> </a:t>
            </a:r>
          </a:p>
        </p:txBody>
      </p:sp>
      <p:sp>
        <p:nvSpPr>
          <p:cNvPr id="25" name="Прямоугольник 15"/>
          <p:cNvSpPr>
            <a:spLocks noChangeArrowheads="1"/>
          </p:cNvSpPr>
          <p:nvPr/>
        </p:nvSpPr>
        <p:spPr bwMode="auto">
          <a:xfrm>
            <a:off x="182881" y="545831"/>
            <a:ext cx="4557859" cy="1162801"/>
          </a:xfrm>
          <a:prstGeom prst="round2DiagRect">
            <a:avLst/>
          </a:prstGeom>
          <a:solidFill>
            <a:schemeClr val="accent4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 lIns="91440" tIns="45720" rIns="91440" bIns="4572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ru-RU" alt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НАВИГАТОР СПЕЦИАЛИСТА </a:t>
            </a:r>
            <a:r>
              <a:rPr lang="en-US" altLang="ru-RU" sz="2000" b="1" dirty="0">
                <a:solidFill>
                  <a:srgbClr val="0070C0"/>
                </a:solidFill>
                <a:latin typeface="Helvetica Neue"/>
                <a:cs typeface="Arial" panose="020B0604020202020204" pitchFamily="34" charset="0"/>
                <a:sym typeface="Helvetica Neue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https://gppc.ru/prof-advice</a:t>
            </a:r>
            <a:r>
              <a:rPr lang="en-US" altLang="ru-RU" sz="2000" dirty="0">
                <a:solidFill>
                  <a:srgbClr val="0070C0"/>
                </a:solidFill>
                <a:latin typeface="Helvetica Neue"/>
                <a:cs typeface="Arial" panose="020B0604020202020204" pitchFamily="34" charset="0"/>
                <a:sym typeface="Helvetica Neue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/</a:t>
            </a:r>
            <a:endParaRPr lang="ru-RU" altLang="ru-RU" sz="2000" dirty="0">
              <a:solidFill>
                <a:srgbClr val="0070C0"/>
              </a:solidFill>
              <a:latin typeface="Helvetica Neue"/>
              <a:cs typeface="Arial" panose="020B0604020202020204" pitchFamily="34" charset="0"/>
              <a:sym typeface="Helvetica Neue"/>
            </a:endParaRPr>
          </a:p>
        </p:txBody>
      </p:sp>
      <p:sp>
        <p:nvSpPr>
          <p:cNvPr id="17" name="Мультипликация как инновационный метод работы…">
            <a:extLst>
              <a:ext uri="{FF2B5EF4-FFF2-40B4-BE49-F238E27FC236}">
                <a16:creationId xmlns:a16="http://schemas.microsoft.com/office/drawing/2014/main" id="{895BC25F-46CA-A447-9663-DEA419B0EE57}"/>
              </a:ext>
            </a:extLst>
          </p:cNvPr>
          <p:cNvSpPr txBox="1"/>
          <p:nvPr/>
        </p:nvSpPr>
        <p:spPr>
          <a:xfrm>
            <a:off x="1263605" y="154344"/>
            <a:ext cx="1805302" cy="507831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tIns="45720" bIns="45720">
            <a:spAutoFit/>
          </a:bodyPr>
          <a:lstStyle/>
          <a:p>
            <a:pPr>
              <a:defRPr sz="3900" b="1" cap="all">
                <a:solidFill>
                  <a:srgbClr val="3D4CB6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ru-RU" sz="2700" dirty="0">
                <a:solidFill>
                  <a:schemeClr val="bg1"/>
                </a:solidFill>
              </a:rPr>
              <a:t>ресурсы</a:t>
            </a:r>
            <a:endParaRPr sz="2700" dirty="0">
              <a:solidFill>
                <a:schemeClr val="bg1"/>
              </a:solidFill>
            </a:endParaRPr>
          </a:p>
        </p:txBody>
      </p:sp>
      <p:pic>
        <p:nvPicPr>
          <p:cNvPr id="7" name="Picture 6" descr="http://qrcoder.ru/code/?https%3A%2F%2Faischools.ru%2F&amp;4&amp;0">
            <a:extLst>
              <a:ext uri="{FF2B5EF4-FFF2-40B4-BE49-F238E27FC236}">
                <a16:creationId xmlns:a16="http://schemas.microsoft.com/office/drawing/2014/main" id="{AE4C7A5B-D91C-4FA5-90D1-D33DE77B41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724" y="3996991"/>
            <a:ext cx="1657243" cy="165724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8" descr="http://qrcoder.ru/code/?https%3A%2F%2Fwww.facebook.com%2FaischoolRF%2F&amp;4&amp;0">
            <a:extLst>
              <a:ext uri="{FF2B5EF4-FFF2-40B4-BE49-F238E27FC236}">
                <a16:creationId xmlns:a16="http://schemas.microsoft.com/office/drawing/2014/main" id="{2A99F4D4-19FF-4C99-8888-2AC2859F4A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0285" y="3988800"/>
            <a:ext cx="1657243" cy="165724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10" descr="http://qrcoder.ru/code/?https%3A%2F%2Fgppc.ru%2Fwork%2Fresource%2F&amp;4&amp;0">
            <a:extLst>
              <a:ext uri="{FF2B5EF4-FFF2-40B4-BE49-F238E27FC236}">
                <a16:creationId xmlns:a16="http://schemas.microsoft.com/office/drawing/2014/main" id="{EDD1BF6A-DB4E-4925-90B9-38DD39AD12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1119" y="3955347"/>
            <a:ext cx="1657244" cy="165724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12" descr="http://qrcoder.ru/code/?https%3A%2F%2Fwww.facebook.com%2Fresourceschool&amp;4&amp;0">
            <a:extLst>
              <a:ext uri="{FF2B5EF4-FFF2-40B4-BE49-F238E27FC236}">
                <a16:creationId xmlns:a16="http://schemas.microsoft.com/office/drawing/2014/main" id="{BCEAF4D9-9B69-4136-A4A2-536EAB2B00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63680" y="3942990"/>
            <a:ext cx="1681958" cy="168195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>
            <a:extLst>
              <a:ext uri="{FF2B5EF4-FFF2-40B4-BE49-F238E27FC236}">
                <a16:creationId xmlns:a16="http://schemas.microsoft.com/office/drawing/2014/main" id="{30DB63D3-3B11-47C0-AF4D-20906F84F8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45841" y="5701393"/>
            <a:ext cx="1415156" cy="1169864"/>
          </a:xfrm>
          <a:prstGeom prst="rect">
            <a:avLst/>
          </a:prstGeom>
          <a:ln>
            <a:noFill/>
          </a:ln>
          <a:effectLst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9549327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883</TotalTime>
  <Words>300</Words>
  <Application>Microsoft Office PowerPoint</Application>
  <PresentationFormat>Широкоэкранный</PresentationFormat>
  <Paragraphs>85</Paragraphs>
  <Slides>7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6" baseType="lpstr">
      <vt:lpstr>Arial</vt:lpstr>
      <vt:lpstr>Calibri</vt:lpstr>
      <vt:lpstr>Calibri Light</vt:lpstr>
      <vt:lpstr>Century Gothic</vt:lpstr>
      <vt:lpstr>Helvetica Neue</vt:lpstr>
      <vt:lpstr>Helvetica Neue Light</vt:lpstr>
      <vt:lpstr>Roboto Condensed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Ольга Суханова</dc:creator>
  <cp:lastModifiedBy>Егупова Ольга Владимировна</cp:lastModifiedBy>
  <cp:revision>17</cp:revision>
  <dcterms:created xsi:type="dcterms:W3CDTF">2020-11-08T08:00:03Z</dcterms:created>
  <dcterms:modified xsi:type="dcterms:W3CDTF">2020-11-14T19:00:04Z</dcterms:modified>
</cp:coreProperties>
</file>