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8BBE"/>
    <a:srgbClr val="BED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711" autoAdjust="0"/>
    <p:restoredTop sz="91743"/>
  </p:normalViewPr>
  <p:slideViewPr>
    <p:cSldViewPr snapToGrid="0">
      <p:cViewPr varScale="1">
        <p:scale>
          <a:sx n="68" d="100"/>
          <a:sy n="68" d="100"/>
        </p:scale>
        <p:origin x="72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3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93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9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1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94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5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20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4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41C7E-75DC-4401-A1DF-A9AC6FEABF54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81458" y="41724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918564" y="1277655"/>
            <a:ext cx="8655485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/>
          </a:p>
          <a:p>
            <a:pPr algn="ctr"/>
            <a:endParaRPr lang="ru-RU" sz="2400" b="1" dirty="0"/>
          </a:p>
          <a:p>
            <a:pPr algn="ctr"/>
            <a:endParaRPr lang="ru-RU" sz="2400" b="1" dirty="0"/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Психологическая поддержка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инклюзии «особого ребенка» 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в дошкольной образовательной организации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  <a:p>
            <a:pPr algn="r"/>
            <a:endParaRPr lang="ru-RU" sz="2400" b="1" dirty="0">
              <a:solidFill>
                <a:srgbClr val="002060"/>
              </a:solidFill>
            </a:endParaRPr>
          </a:p>
          <a:p>
            <a:pPr algn="r"/>
            <a:endParaRPr lang="ru-RU" sz="2400" b="1" dirty="0">
              <a:solidFill>
                <a:srgbClr val="002060"/>
              </a:solidFill>
            </a:endParaRPr>
          </a:p>
          <a:p>
            <a:pPr algn="r"/>
            <a:r>
              <a:rPr lang="ru-RU" sz="2000" dirty="0">
                <a:solidFill>
                  <a:srgbClr val="002060"/>
                </a:solidFill>
              </a:rPr>
              <a:t>Главный научный сотрудник лаборатории образования  </a:t>
            </a:r>
          </a:p>
          <a:p>
            <a:pPr algn="r"/>
            <a:r>
              <a:rPr lang="ru-RU" sz="2000" dirty="0">
                <a:solidFill>
                  <a:srgbClr val="002060"/>
                </a:solidFill>
              </a:rPr>
              <a:t>и комплексной </a:t>
            </a:r>
            <a:r>
              <a:rPr lang="ru-RU" sz="2000" dirty="0" err="1">
                <a:solidFill>
                  <a:srgbClr val="002060"/>
                </a:solidFill>
              </a:rPr>
              <a:t>абилитации</a:t>
            </a:r>
            <a:r>
              <a:rPr lang="ru-RU" sz="2000" dirty="0">
                <a:solidFill>
                  <a:srgbClr val="002060"/>
                </a:solidFill>
              </a:rPr>
              <a:t> детей с аутизмом</a:t>
            </a:r>
          </a:p>
          <a:p>
            <a:pPr algn="r"/>
            <a:r>
              <a:rPr lang="ru-RU" sz="2000" dirty="0">
                <a:solidFill>
                  <a:srgbClr val="002060"/>
                </a:solidFill>
              </a:rPr>
              <a:t>ФГБНУ «Институт коррекционной педагогики РАО»</a:t>
            </a:r>
          </a:p>
          <a:p>
            <a:pPr algn="r"/>
            <a:r>
              <a:rPr lang="ru-RU" sz="2000" dirty="0">
                <a:solidFill>
                  <a:srgbClr val="002060"/>
                </a:solidFill>
              </a:rPr>
              <a:t>д. психол. наук</a:t>
            </a:r>
          </a:p>
          <a:p>
            <a:pPr algn="r"/>
            <a:r>
              <a:rPr lang="ru-RU" sz="2000" dirty="0">
                <a:solidFill>
                  <a:srgbClr val="002060"/>
                </a:solidFill>
              </a:rPr>
              <a:t>О.С. Никольская</a:t>
            </a:r>
          </a:p>
        </p:txBody>
      </p:sp>
    </p:spTree>
    <p:extLst>
      <p:ext uri="{BB962C8B-B14F-4D97-AF65-F5344CB8AC3E}">
        <p14:creationId xmlns:p14="http://schemas.microsoft.com/office/powerpoint/2010/main" val="202965514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369502" y="576197"/>
            <a:ext cx="7452986" cy="46474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Ранняя психологическая помощь «особому ребенку» :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marL="285750" indent="-285750">
              <a:buFont typeface="Wingdings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работа специалиста внутри семьи, нацеленная на организацию развивающего взаимодействия  ребенка с близкими людьми</a:t>
            </a:r>
          </a:p>
          <a:p>
            <a:pPr marL="285750" indent="-285750">
              <a:buFont typeface="Wingdings" charset="2"/>
              <a:buChar char="Ø"/>
            </a:pPr>
            <a:endParaRPr lang="ru-RU" sz="2400" dirty="0">
              <a:solidFill>
                <a:srgbClr val="002060"/>
              </a:solidFill>
            </a:endParaRPr>
          </a:p>
          <a:p>
            <a:pPr marL="285750" indent="-285750">
              <a:buFont typeface="Wingdings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 обеспечение возможностей постепенного введения ребенка в более сложное социальное пространство дошкольной образовательной организации</a:t>
            </a: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223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4241" y="801663"/>
            <a:ext cx="8680537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sz="3200" b="1" dirty="0">
                <a:solidFill>
                  <a:srgbClr val="002060"/>
                </a:solidFill>
              </a:rPr>
              <a:t>Ранняя психологическая помощь:</a:t>
            </a:r>
          </a:p>
          <a:p>
            <a:pPr lvl="1"/>
            <a:endParaRPr lang="ru-RU" b="1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важна для ребенка, поскольку дает ему опыт разных форм контакта со взрослыми и взаимодействия с другими детьми, постепенно готовит его к обучению в школе, </a:t>
            </a:r>
          </a:p>
          <a:p>
            <a:pPr marL="800100" lvl="1" indent="-342900">
              <a:buFont typeface="Arial" charset="0"/>
              <a:buChar char="•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важна для его близких, так как позволяет им лучше понять возможности и трудности ребенка, получить новый опыт сотрудничества со специалистами и родителями других детей, сохранить социальный статус, не замкнувшись в пространстве семьи,</a:t>
            </a:r>
          </a:p>
          <a:p>
            <a:pPr marL="800100" lvl="1" indent="-342900">
              <a:buFont typeface="Arial" charset="0"/>
              <a:buChar char="•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форму и «дозу» инклюзии должны выбирать родители по рекомендации специалиста,  осуществляющего индивидуальную психологическую помощь семье «особого ребенка».</a:t>
            </a:r>
          </a:p>
        </p:txBody>
      </p:sp>
    </p:spTree>
    <p:extLst>
      <p:ext uri="{BB962C8B-B14F-4D97-AF65-F5344CB8AC3E}">
        <p14:creationId xmlns:p14="http://schemas.microsoft.com/office/powerpoint/2010/main" val="894325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1818" y="338202"/>
            <a:ext cx="8617907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dirty="0"/>
          </a:p>
          <a:p>
            <a:pPr lvl="0" algn="ctr"/>
            <a:endParaRPr lang="ru-RU" dirty="0"/>
          </a:p>
          <a:p>
            <a:pPr lvl="0" algn="ctr"/>
            <a:endParaRPr lang="ru-RU" dirty="0"/>
          </a:p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Обеспечение разнообразия </a:t>
            </a:r>
          </a:p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форм ранней инклюзии </a:t>
            </a:r>
          </a:p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и возможности их постепенного усложнения</a:t>
            </a:r>
          </a:p>
          <a:p>
            <a:pPr lvl="0" algn="ctr"/>
            <a:endParaRPr lang="ru-RU" sz="2600" b="1" dirty="0">
              <a:solidFill>
                <a:srgbClr val="002060"/>
              </a:solidFill>
            </a:endParaRPr>
          </a:p>
          <a:p>
            <a:pPr lvl="0" algn="ctr"/>
            <a:endParaRPr lang="ru-RU" sz="2600" b="1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400" dirty="0" err="1">
                <a:solidFill>
                  <a:srgbClr val="002060"/>
                </a:solidFill>
              </a:rPr>
              <a:t>Тоддлеровские</a:t>
            </a:r>
            <a:r>
              <a:rPr lang="ru-RU" sz="2400" dirty="0">
                <a:solidFill>
                  <a:srgbClr val="002060"/>
                </a:solidFill>
              </a:rPr>
              <a:t> группы (работа с несколькими парами мама-ребенок) «родители и дети»</a:t>
            </a:r>
          </a:p>
          <a:p>
            <a:pPr marL="800100" lvl="1" indent="-342900">
              <a:buFont typeface="Wingdings" charset="2"/>
              <a:buChar char="v"/>
            </a:pPr>
            <a:endParaRPr lang="ru-RU" sz="24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 Группы раннего развития (педагог с несколькими детьми) занимается физическим или речевым развитием</a:t>
            </a:r>
          </a:p>
          <a:p>
            <a:pPr marL="800100" lvl="1" indent="-342900">
              <a:buFont typeface="Wingdings" charset="2"/>
              <a:buChar char="v"/>
            </a:pPr>
            <a:endParaRPr lang="ru-RU" sz="24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Введение в группу детского сада (постепенное)</a:t>
            </a:r>
          </a:p>
        </p:txBody>
      </p:sp>
    </p:spTree>
    <p:extLst>
      <p:ext uri="{BB962C8B-B14F-4D97-AF65-F5344CB8AC3E}">
        <p14:creationId xmlns:p14="http://schemas.microsoft.com/office/powerpoint/2010/main" val="295319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538" y="530087"/>
            <a:ext cx="874643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dirty="0"/>
          </a:p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Создание условий инклюзии </a:t>
            </a:r>
          </a:p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«особого ребенка» в ДОО</a:t>
            </a:r>
          </a:p>
          <a:p>
            <a:pPr lvl="0"/>
            <a:endParaRPr lang="ru-RU" sz="2600" b="1" dirty="0"/>
          </a:p>
          <a:p>
            <a:pPr marL="800100" lvl="1" indent="-342900">
              <a:buFont typeface="Wingdings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Вариативность по времени пребывания (на начальном этапе инклюзии)</a:t>
            </a:r>
          </a:p>
          <a:p>
            <a:pPr lvl="1"/>
            <a:r>
              <a:rPr lang="ru-RU" sz="2400" dirty="0">
                <a:solidFill>
                  <a:srgbClr val="002060"/>
                </a:solidFill>
              </a:rPr>
              <a:t> </a:t>
            </a:r>
          </a:p>
          <a:p>
            <a:pPr marL="800100" lvl="1" indent="-342900">
              <a:buFont typeface="Wingdings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Возможность </a:t>
            </a:r>
            <a:r>
              <a:rPr lang="ru-RU" sz="2400" dirty="0" err="1">
                <a:solidFill>
                  <a:srgbClr val="002060"/>
                </a:solidFill>
              </a:rPr>
              <a:t>пролонгирования</a:t>
            </a:r>
            <a:r>
              <a:rPr lang="ru-RU" sz="2400" dirty="0">
                <a:solidFill>
                  <a:srgbClr val="002060"/>
                </a:solidFill>
              </a:rPr>
              <a:t> дошкольного образования</a:t>
            </a:r>
          </a:p>
          <a:p>
            <a:pPr marL="800100" lvl="1" indent="-342900">
              <a:buFont typeface="Wingdings" charset="2"/>
              <a:buChar char="v"/>
            </a:pPr>
            <a:endParaRPr lang="ru-RU" sz="24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Возможность снижения наполняемости группы, в которую включен «особый ребенок»</a:t>
            </a:r>
          </a:p>
          <a:p>
            <a:pPr marL="800100" lvl="1" indent="-342900">
              <a:buFont typeface="Wingdings" charset="2"/>
              <a:buChar char="v"/>
            </a:pPr>
            <a:endParaRPr lang="ru-RU" sz="24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Сопровождение включения ребенка в группу детского сада </a:t>
            </a:r>
            <a:r>
              <a:rPr lang="ru-RU" sz="2400" dirty="0" err="1">
                <a:solidFill>
                  <a:srgbClr val="002060"/>
                </a:solidFill>
              </a:rPr>
              <a:t>тьютором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3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2558" y="516835"/>
            <a:ext cx="8454886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Задачи психологической поддержки </a:t>
            </a:r>
          </a:p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инклюзии «особого ребенка» в ДОО</a:t>
            </a:r>
          </a:p>
          <a:p>
            <a:pPr lvl="0"/>
            <a:endParaRPr lang="ru-RU" dirty="0">
              <a:solidFill>
                <a:srgbClr val="002060"/>
              </a:solidFill>
            </a:endParaRPr>
          </a:p>
          <a:p>
            <a:pPr lvl="0"/>
            <a:endParaRPr lang="ru-RU" dirty="0">
              <a:solidFill>
                <a:srgbClr val="002060"/>
              </a:solidFill>
            </a:endParaRPr>
          </a:p>
          <a:p>
            <a:pPr marL="342900" lvl="0" indent="-342900">
              <a:buFont typeface="Wingdings" charset="2"/>
              <a:buChar char="Ø"/>
            </a:pPr>
            <a:r>
              <a:rPr lang="ru-RU" sz="2200" dirty="0">
                <a:solidFill>
                  <a:srgbClr val="002060"/>
                </a:solidFill>
              </a:rPr>
              <a:t>Обеспечение специалистов ДОО знаниями об особенностях ребенка, задачах, которые решает инклюзия, и обучение оптимальным способам взаимодействия с ним, организации его общения с другими детьми</a:t>
            </a:r>
          </a:p>
          <a:p>
            <a:pPr lvl="0"/>
            <a:endParaRPr lang="ru-RU" sz="2200" dirty="0">
              <a:solidFill>
                <a:srgbClr val="002060"/>
              </a:solidFill>
            </a:endParaRPr>
          </a:p>
          <a:p>
            <a:pPr marL="342900" lvl="0" indent="-342900">
              <a:buFont typeface="Wingdings" charset="2"/>
              <a:buChar char="Ø"/>
            </a:pPr>
            <a:r>
              <a:rPr lang="ru-RU" sz="2200" dirty="0">
                <a:solidFill>
                  <a:srgbClr val="002060"/>
                </a:solidFill>
              </a:rPr>
              <a:t>Психологическая помощь родителям «особого ребенка»</a:t>
            </a:r>
          </a:p>
          <a:p>
            <a:pPr lvl="0"/>
            <a:endParaRPr lang="ru-RU" sz="2200" dirty="0">
              <a:solidFill>
                <a:srgbClr val="002060"/>
              </a:solidFill>
            </a:endParaRPr>
          </a:p>
          <a:p>
            <a:pPr marL="342900" lvl="0" indent="-342900">
              <a:buFont typeface="Wingdings" charset="2"/>
              <a:buChar char="Ø"/>
            </a:pPr>
            <a:r>
              <a:rPr lang="ru-RU" sz="2200" dirty="0">
                <a:solidFill>
                  <a:srgbClr val="002060"/>
                </a:solidFill>
              </a:rPr>
              <a:t>Работа с родителями других (нормально развивающихся) детей группы</a:t>
            </a:r>
          </a:p>
          <a:p>
            <a:pPr lvl="0"/>
            <a:r>
              <a:rPr lang="ru-RU" sz="2200" dirty="0">
                <a:solidFill>
                  <a:srgbClr val="002060"/>
                </a:solidFill>
              </a:rPr>
              <a:t> 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Выработка общего понимания проблем и возможностей</a:t>
            </a:r>
          </a:p>
          <a:p>
            <a:pPr lvl="1"/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Выработка опыта взаимодействия родителей и специалистов.</a:t>
            </a:r>
          </a:p>
        </p:txBody>
      </p:sp>
    </p:spTree>
    <p:extLst>
      <p:ext uri="{BB962C8B-B14F-4D97-AF65-F5344CB8AC3E}">
        <p14:creationId xmlns:p14="http://schemas.microsoft.com/office/powerpoint/2010/main" val="353398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6296" y="516835"/>
            <a:ext cx="877294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Что именно может дать инклюзия </a:t>
            </a:r>
          </a:p>
          <a:p>
            <a:pPr lvl="0" algn="ctr"/>
            <a:r>
              <a:rPr lang="ru-RU" sz="3200" b="1" dirty="0">
                <a:solidFill>
                  <a:srgbClr val="002060"/>
                </a:solidFill>
              </a:rPr>
              <a:t>«особому ребенку»</a:t>
            </a:r>
          </a:p>
          <a:p>
            <a:pPr lvl="0" algn="ctr"/>
            <a:endParaRPr lang="ru-RU" sz="800" b="1" dirty="0"/>
          </a:p>
          <a:p>
            <a:pPr marL="800100" lvl="1" indent="-342900">
              <a:buFont typeface="Wingdings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Освоение режима общей жизни</a:t>
            </a:r>
          </a:p>
          <a:p>
            <a:pPr marL="800100" lvl="1" indent="-342900">
              <a:buFont typeface="Wingdings" charset="2"/>
              <a:buChar char="v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Уменьшение избирательности в еде</a:t>
            </a:r>
          </a:p>
          <a:p>
            <a:pPr marL="800100" lvl="1" indent="-342900">
              <a:buFont typeface="Wingdings" charset="2"/>
              <a:buChar char="v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Прогресс в навыках самообслуживания </a:t>
            </a:r>
          </a:p>
          <a:p>
            <a:pPr marL="800100" lvl="1" indent="-342900">
              <a:buFont typeface="Wingdings" charset="2"/>
              <a:buChar char="v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Интерес к другим детям, попытки подражать им</a:t>
            </a:r>
          </a:p>
          <a:p>
            <a:pPr marL="800100" lvl="1" indent="-342900">
              <a:buFont typeface="Wingdings" charset="2"/>
              <a:buChar char="v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Обогащение представлений об окружающем</a:t>
            </a:r>
          </a:p>
          <a:p>
            <a:pPr marL="800100" lvl="1" indent="-342900">
              <a:buFont typeface="Wingdings" charset="2"/>
              <a:buChar char="v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Возможность лучше контролировать себя и избегать возникновения проблем поведения</a:t>
            </a:r>
          </a:p>
          <a:p>
            <a:pPr marL="800100" lvl="1" indent="-342900">
              <a:buFont typeface="Wingdings" charset="2"/>
              <a:buChar char="v"/>
            </a:pPr>
            <a:endParaRPr lang="ru-RU" sz="2200" dirty="0">
              <a:solidFill>
                <a:srgbClr val="002060"/>
              </a:solidFill>
            </a:endParaRPr>
          </a:p>
          <a:p>
            <a:pPr marL="800100" lvl="1" indent="-342900">
              <a:buFont typeface="Wingdings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 Приучить заниматься: сидеть за столом, слышать инструкцию, следовать ей.</a:t>
            </a:r>
          </a:p>
        </p:txBody>
      </p:sp>
    </p:spTree>
    <p:extLst>
      <p:ext uri="{BB962C8B-B14F-4D97-AF65-F5344CB8AC3E}">
        <p14:creationId xmlns:p14="http://schemas.microsoft.com/office/powerpoint/2010/main" val="292759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7113" y="397564"/>
            <a:ext cx="7712765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 algn="just">
              <a:lnSpc>
                <a:spcPct val="150000"/>
              </a:lnSpc>
            </a:pPr>
            <a:r>
              <a:rPr lang="ru-RU" sz="2600" b="1" dirty="0">
                <a:solidFill>
                  <a:srgbClr val="002060"/>
                </a:solidFill>
              </a:rPr>
              <a:t>Оптимально</a:t>
            </a:r>
            <a:r>
              <a:rPr lang="ru-RU" dirty="0">
                <a:solidFill>
                  <a:srgbClr val="002060"/>
                </a:solidFill>
              </a:rPr>
              <a:t>:  </a:t>
            </a:r>
            <a:r>
              <a:rPr lang="ru-RU" sz="2400" dirty="0">
                <a:solidFill>
                  <a:srgbClr val="002060"/>
                </a:solidFill>
              </a:rPr>
              <a:t>подготовка к школе «особого ребенка»</a:t>
            </a:r>
          </a:p>
          <a:p>
            <a:pPr lvl="0" algn="just">
              <a:lnSpc>
                <a:spcPct val="150000"/>
              </a:lnSpc>
            </a:pPr>
            <a:r>
              <a:rPr lang="ru-RU" sz="2400" dirty="0">
                <a:solidFill>
                  <a:srgbClr val="002060"/>
                </a:solidFill>
              </a:rPr>
              <a:t> должна осуществляться на базе дошкольного учреждения; здесь же должна проходить комиссия, выбирающая и предлагающая семье его дальнейший образовательный маршрут</a:t>
            </a:r>
          </a:p>
        </p:txBody>
      </p:sp>
    </p:spTree>
    <p:extLst>
      <p:ext uri="{BB962C8B-B14F-4D97-AF65-F5344CB8AC3E}">
        <p14:creationId xmlns:p14="http://schemas.microsoft.com/office/powerpoint/2010/main" val="10383215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422</Words>
  <Application>Microsoft Office PowerPoint</Application>
  <PresentationFormat>Широкоэкранный</PresentationFormat>
  <Paragraphs>91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Суханова</dc:creator>
  <cp:lastModifiedBy>Dell</cp:lastModifiedBy>
  <cp:revision>25</cp:revision>
  <dcterms:created xsi:type="dcterms:W3CDTF">2020-11-08T08:00:03Z</dcterms:created>
  <dcterms:modified xsi:type="dcterms:W3CDTF">2020-11-12T12:11:55Z</dcterms:modified>
</cp:coreProperties>
</file>