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77" r:id="rId2"/>
    <p:sldId id="273" r:id="rId3"/>
    <p:sldId id="274" r:id="rId4"/>
    <p:sldId id="270" r:id="rId5"/>
    <p:sldId id="269" r:id="rId6"/>
    <p:sldId id="268" r:id="rId7"/>
    <p:sldId id="267" r:id="rId8"/>
    <p:sldId id="266" r:id="rId9"/>
    <p:sldId id="265" r:id="rId10"/>
    <p:sldId id="258" r:id="rId11"/>
    <p:sldId id="259" r:id="rId12"/>
    <p:sldId id="260" r:id="rId13"/>
    <p:sldId id="261" r:id="rId14"/>
    <p:sldId id="275" r:id="rId15"/>
    <p:sldId id="278" r:id="rId16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5D46"/>
    <a:srgbClr val="8E6A6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2232" y="-5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395AA0-03AB-40DF-A609-A63838197532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3EAF56-9FD0-4690-811D-0446112112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3083D-DC4D-4A73-A98E-EEFC15BEB2F9}" type="datetime1">
              <a:rPr lang="ru-RU" smtClean="0"/>
              <a:pPr/>
              <a:t>30.09.2020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5E76B-3740-4A2F-8CC3-1C0819E3CCAF}" type="datetime1">
              <a:rPr lang="ru-RU" smtClean="0"/>
              <a:pPr/>
              <a:t>30.09.2020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59B5F-649C-492E-B589-F20F790B508B}" type="datetime1">
              <a:rPr lang="ru-RU" smtClean="0"/>
              <a:pPr/>
              <a:t>30.09.2020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A94F1-20C2-4B33-90B2-FE5B1FCDC315}" type="datetime1">
              <a:rPr lang="ru-RU" smtClean="0"/>
              <a:pPr/>
              <a:t>30.09.2020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0F4D9-8DA6-4B4E-B19A-DE3BB775A9F9}" type="datetime1">
              <a:rPr lang="ru-RU" smtClean="0"/>
              <a:pPr/>
              <a:t>30.09.2020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F6180-1785-4F23-B695-0904E29F3E4C}" type="datetime1">
              <a:rPr lang="ru-RU" smtClean="0"/>
              <a:pPr/>
              <a:t>30.09.2020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58011-A5EF-402C-A87A-CAA8F1DBF941}" type="datetime1">
              <a:rPr lang="ru-RU" smtClean="0"/>
              <a:pPr/>
              <a:t>30.09.2020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99021-C869-4FE8-B505-A7D817DC527B}" type="datetime1">
              <a:rPr lang="ru-RU" smtClean="0"/>
              <a:pPr/>
              <a:t>30.09.2020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34D3B-94E6-4CDB-921F-13DBF7DBDBC3}" type="datetime1">
              <a:rPr lang="ru-RU" smtClean="0"/>
              <a:pPr/>
              <a:t>30.09.2020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7196-8376-4AAA-B27E-F24A8CE12891}" type="datetime1">
              <a:rPr lang="ru-RU" smtClean="0"/>
              <a:pPr/>
              <a:t>30.09.2020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979A5-59FF-4F31-B349-566A95F61070}" type="datetime1">
              <a:rPr lang="ru-RU" smtClean="0"/>
              <a:pPr/>
              <a:t>30.09.2020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F87C0-896E-4F07-B201-C685278E0200}" type="datetime1">
              <a:rPr lang="ru-RU" smtClean="0"/>
              <a:pPr/>
              <a:t>30.09.2020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C128E-3D3E-490E-8272-164478A604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851" y="1052736"/>
            <a:ext cx="9143999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chemeClr val="tx2"/>
                </a:solidFill>
              </a:rPr>
              <a:t>Творческий проект </a:t>
            </a:r>
          </a:p>
          <a:p>
            <a:pPr algn="ctr"/>
            <a:r>
              <a:rPr lang="ru-RU" sz="5400" b="1" spc="50" dirty="0" smtClean="0">
                <a:ln w="11430"/>
                <a:solidFill>
                  <a:schemeClr val="tx2"/>
                </a:solidFill>
              </a:rPr>
              <a:t>по информатике на тему: </a:t>
            </a:r>
          </a:p>
          <a:p>
            <a:pPr algn="ctr"/>
            <a:r>
              <a:rPr lang="ru-RU" sz="5400" b="1" spc="50" dirty="0" smtClean="0">
                <a:ln w="11430"/>
                <a:solidFill>
                  <a:schemeClr val="tx2"/>
                </a:solidFill>
              </a:rPr>
              <a:t>«Я и мой принтер»</a:t>
            </a:r>
            <a:endParaRPr lang="ru-RU" sz="5400" b="1" cap="none" spc="50" dirty="0">
              <a:ln w="11430"/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4572008"/>
            <a:ext cx="82920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3200" dirty="0" smtClean="0"/>
              <a:t>Подготовила: </a:t>
            </a:r>
            <a:r>
              <a:rPr lang="ru-RU" altLang="ru-RU" sz="3200" dirty="0" smtClean="0"/>
              <a:t>Сусло Олеся </a:t>
            </a:r>
            <a:r>
              <a:rPr lang="ru-RU" altLang="ru-RU" sz="3200" dirty="0" smtClean="0"/>
              <a:t>Александровна,</a:t>
            </a:r>
            <a:endParaRPr lang="ru-RU" sz="32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3200" dirty="0" smtClean="0"/>
              <a:t>учитель информатики </a:t>
            </a:r>
            <a:endParaRPr lang="ru-RU" altLang="ru-RU" sz="3200" dirty="0" smtClean="0"/>
          </a:p>
          <a:p>
            <a:pPr algn="r"/>
            <a:r>
              <a:rPr lang="ru-RU" altLang="ru-RU" sz="3200" dirty="0" smtClean="0"/>
              <a:t>МБОУ «Гимназия» г. </a:t>
            </a:r>
            <a:r>
              <a:rPr lang="ru-RU" altLang="ru-RU" sz="3200" dirty="0" smtClean="0"/>
              <a:t>Новозыбкова</a:t>
            </a:r>
            <a:endParaRPr lang="ru-RU" altLang="ru-RU" sz="32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488" y="285728"/>
            <a:ext cx="39997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Можно ли сэкономить?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0" y="785794"/>
            <a:ext cx="8929718" cy="3785652"/>
          </a:xfrm>
          <a:custGeom>
            <a:avLst/>
            <a:gdLst>
              <a:gd name="connsiteX0" fmla="*/ 0 w 8929718"/>
              <a:gd name="connsiteY0" fmla="*/ 0 h 1815882"/>
              <a:gd name="connsiteX1" fmla="*/ 8929718 w 8929718"/>
              <a:gd name="connsiteY1" fmla="*/ 0 h 1815882"/>
              <a:gd name="connsiteX2" fmla="*/ 8929718 w 8929718"/>
              <a:gd name="connsiteY2" fmla="*/ 1815882 h 1815882"/>
              <a:gd name="connsiteX3" fmla="*/ 0 w 8929718"/>
              <a:gd name="connsiteY3" fmla="*/ 1815882 h 1815882"/>
              <a:gd name="connsiteX4" fmla="*/ 0 w 8929718"/>
              <a:gd name="connsiteY4" fmla="*/ 0 h 1815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29718" h="1815882">
                <a:moveTo>
                  <a:pt x="0" y="0"/>
                </a:moveTo>
                <a:lnTo>
                  <a:pt x="8929718" y="0"/>
                </a:lnTo>
                <a:lnTo>
                  <a:pt x="8929718" y="1815882"/>
                </a:lnTo>
                <a:lnTo>
                  <a:pt x="0" y="1815882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Первый способ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заправка картриджа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повторное его использование. В картридж заливают новую краску (засыпают новый тонер) и используют еще несколько раз. Сделать это можно как в ближайшей компьютерной фирме, так и самостоятельно (но это довольно грязная работа).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Следует учесть, что производители всячески препятствуют перезаправке картриджей: грозят отменой гарантии, устанавливают чипы контролирующие расход наполнителя, но всё это благополучно научились обходить и, обратившись к специалисту, можно в итоге сэкономить немалые суммы.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s8.tze1-cdn.ru/upload/iblock/b26/zapravka_lazernogo_kartridzha_canon_718_c_m_y_1.jpg?149542275912754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47" t="14821" r="3307" b="6741"/>
          <a:stretch/>
        </p:blipFill>
        <p:spPr bwMode="auto">
          <a:xfrm>
            <a:off x="2857488" y="4572008"/>
            <a:ext cx="3470964" cy="2107748"/>
          </a:xfrm>
          <a:prstGeom prst="ellipse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214290"/>
            <a:ext cx="864396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Второй способ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использование неоригинальных картриджей и комплектующих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Все производители пугают, что если использовать «нелицензированные» расходные материалы, то принтер «может выйти из строя и Вы потеряете гарантию».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Да, зачастую ресурс  «совместимых аналогов» ниже, качество печати тоже может быть хуже, но в большинстве случаев их использование оправдано, так как разница в стоимости может достигнуть десятки раз!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kartridzhi-v-astan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12" y="3643314"/>
            <a:ext cx="4214810" cy="3069787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260648"/>
            <a:ext cx="83582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/>
              <a:t>Третий способ </a:t>
            </a:r>
            <a:r>
              <a:rPr lang="ru-RU" sz="3600" dirty="0" smtClean="0"/>
              <a:t>относится только к струйным принтерам. Можно снизить стоимость печати за счет </a:t>
            </a:r>
            <a:r>
              <a:rPr lang="ru-RU" sz="3600" b="1" dirty="0" smtClean="0"/>
              <a:t>использования </a:t>
            </a:r>
            <a:r>
              <a:rPr lang="ru-RU" sz="3600" dirty="0" smtClean="0"/>
              <a:t>системы непрерывной подачи чернил</a:t>
            </a:r>
            <a:endParaRPr lang="ru-RU" sz="3600" dirty="0"/>
          </a:p>
        </p:txBody>
      </p:sp>
      <p:pic>
        <p:nvPicPr>
          <p:cNvPr id="6148" name="Picture 4" descr="https://market.adensya.ru/pictures/goods/big/464265430/2723341/4638/3108ciss_6_colors_full.maybe-89236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849" t="17648" r="4739" b="8068"/>
          <a:stretch/>
        </p:blipFill>
        <p:spPr bwMode="auto">
          <a:xfrm>
            <a:off x="2000232" y="3357562"/>
            <a:ext cx="5405571" cy="29608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43042" y="214290"/>
            <a:ext cx="64896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Так как же выбрать принтер?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142984"/>
            <a:ext cx="87154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1) </a:t>
            </a:r>
            <a:r>
              <a:rPr lang="ru-RU" sz="2800" b="1" dirty="0" smtClean="0"/>
              <a:t>Назначение</a:t>
            </a:r>
            <a:r>
              <a:rPr lang="ru-RU" sz="2800" dirty="0" smtClean="0"/>
              <a:t> (печать текста или фотографий и т.д.);</a:t>
            </a:r>
          </a:p>
          <a:p>
            <a:pPr algn="just"/>
            <a:r>
              <a:rPr lang="ru-RU" sz="2800" dirty="0" smtClean="0"/>
              <a:t>2) </a:t>
            </a:r>
            <a:r>
              <a:rPr lang="ru-RU" sz="2800" b="1" dirty="0" smtClean="0"/>
              <a:t>Выбор самых необходимых характеристик </a:t>
            </a:r>
            <a:r>
              <a:rPr lang="ru-RU" sz="2800" dirty="0" smtClean="0"/>
              <a:t>(скорость, наличие фотопечати);</a:t>
            </a:r>
          </a:p>
          <a:p>
            <a:pPr algn="just"/>
            <a:r>
              <a:rPr lang="ru-RU" sz="2800" dirty="0" smtClean="0"/>
              <a:t>3) </a:t>
            </a:r>
            <a:r>
              <a:rPr lang="ru-RU" sz="2800" b="1" dirty="0" smtClean="0"/>
              <a:t>Оценка стоимости обслуживания и печати на ближайший год </a:t>
            </a:r>
            <a:r>
              <a:rPr lang="ru-RU" sz="2800" dirty="0" smtClean="0"/>
              <a:t>(с учетом средств экономии).</a:t>
            </a:r>
            <a:endParaRPr lang="ru-RU" sz="2800" dirty="0"/>
          </a:p>
        </p:txBody>
      </p:sp>
      <p:pic>
        <p:nvPicPr>
          <p:cNvPr id="7" name="Рисунок 6" descr="tiskarna-umisten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36" y="3500438"/>
            <a:ext cx="4788230" cy="3178187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TextBox 4"/>
          <p:cNvSpPr txBox="1">
            <a:spLocks noChangeArrowheads="1"/>
          </p:cNvSpPr>
          <p:nvPr/>
        </p:nvSpPr>
        <p:spPr bwMode="auto">
          <a:xfrm>
            <a:off x="3714744" y="142852"/>
            <a:ext cx="1838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r>
              <a:rPr lang="ru-RU" altLang="ru-RU" sz="3600" b="1" i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5366" name="TextBox 1"/>
          <p:cNvSpPr txBox="1">
            <a:spLocks noChangeArrowheads="1"/>
          </p:cNvSpPr>
          <p:nvPr/>
        </p:nvSpPr>
        <p:spPr bwMode="auto">
          <a:xfrm>
            <a:off x="214282" y="928670"/>
            <a:ext cx="8678198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/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как школьнику требуется быстрая и качественная печать большого объема, черно-белого текста и недорогой заправки картриджа, я останавливаюсь на выборе черно-белого лазерного принтера.</a:t>
            </a:r>
          </a:p>
        </p:txBody>
      </p:sp>
      <p:pic>
        <p:nvPicPr>
          <p:cNvPr id="8" name="Рисунок 7" descr="19b62f20ae5b3c3b8e81e6517bd56f366fd9aa56c52abc28ea3286042a56387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3786190"/>
            <a:ext cx="4786314" cy="2928098"/>
          </a:xfrm>
          <a:prstGeom prst="rect">
            <a:avLst/>
          </a:prstGeom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764920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3116"/>
            <a:ext cx="8229600" cy="334010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chemeClr val="tx2"/>
                </a:solidFill>
              </a:rPr>
              <a:t>Спасибо за внимание!</a:t>
            </a:r>
            <a:endParaRPr lang="ru-RU" sz="6000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3571868" y="142852"/>
            <a:ext cx="24105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alt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3078" name="TextBox 1"/>
          <p:cNvSpPr txBox="1">
            <a:spLocks noChangeArrowheads="1"/>
          </p:cNvSpPr>
          <p:nvPr/>
        </p:nvSpPr>
        <p:spPr bwMode="auto">
          <a:xfrm>
            <a:off x="571472" y="1071546"/>
            <a:ext cx="829355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считаю, что школьнику для учебы </a:t>
            </a:r>
            <a:r>
              <a:rPr lang="ru-RU" alt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нужен</a:t>
            </a:r>
          </a:p>
          <a:p>
            <a:pPr algn="ctr" eaLnBrk="1" hangingPunct="1"/>
            <a:r>
              <a:rPr lang="ru-RU" alt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лазерный принтер.</a:t>
            </a:r>
          </a:p>
        </p:txBody>
      </p:sp>
      <p:pic>
        <p:nvPicPr>
          <p:cNvPr id="4" name="Рисунок 3" descr="istock_000042827470_mediu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2643182"/>
            <a:ext cx="6985006" cy="392906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1607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TextBox 5"/>
          <p:cNvSpPr txBox="1">
            <a:spLocks noChangeArrowheads="1"/>
          </p:cNvSpPr>
          <p:nvPr/>
        </p:nvSpPr>
        <p:spPr bwMode="auto">
          <a:xfrm>
            <a:off x="155429" y="214290"/>
            <a:ext cx="8988571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alt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altLang="ru-RU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alt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1) Выявить </a:t>
            </a:r>
            <a:r>
              <a:rPr lang="ru-RU" altLang="ru-RU" sz="3200" b="1" dirty="0">
                <a:latin typeface="Times New Roman" pitchFamily="18" charset="0"/>
                <a:cs typeface="Times New Roman" pitchFamily="18" charset="0"/>
              </a:rPr>
              <a:t>достоинства и недостатки лазерных и струйных принтеров.</a:t>
            </a:r>
          </a:p>
          <a:p>
            <a:pPr algn="just" eaLnBrk="1" hangingPunct="1"/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2) Сравнить </a:t>
            </a:r>
            <a:r>
              <a:rPr lang="ru-RU" altLang="ru-RU" sz="3200" b="1" dirty="0">
                <a:latin typeface="Times New Roman" pitchFamily="18" charset="0"/>
                <a:cs typeface="Times New Roman" pitchFamily="18" charset="0"/>
              </a:rPr>
              <a:t>их технические характеристики.</a:t>
            </a:r>
          </a:p>
          <a:p>
            <a:pPr algn="just" eaLnBrk="1" hangingPunct="1"/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3) Рассмотреть </a:t>
            </a:r>
            <a:r>
              <a:rPr lang="ru-RU" altLang="ru-RU" sz="3200" b="1" dirty="0">
                <a:latin typeface="Times New Roman" pitchFamily="18" charset="0"/>
                <a:cs typeface="Times New Roman" pitchFamily="18" charset="0"/>
              </a:rPr>
              <a:t>способы экономии на расходных материалах.</a:t>
            </a:r>
          </a:p>
        </p:txBody>
      </p:sp>
      <p:pic>
        <p:nvPicPr>
          <p:cNvPr id="4" name="Рисунок 3" descr="1260403_origin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3357562"/>
            <a:ext cx="4246244" cy="3317378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17118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357166"/>
            <a:ext cx="8286776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Принтер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– периферийное устройство компьютера, предназначенное для нанесения изображения или текста на различные предметы, в первую очередь, на бумагу.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cache.i-stores.ru/original_nf/2639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64" y="3786190"/>
            <a:ext cx="3456384" cy="28618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43174" y="142852"/>
            <a:ext cx="49294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Для чего нужен принтер?</a:t>
            </a:r>
            <a:endParaRPr lang="ru-RU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714356"/>
            <a:ext cx="864399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повседневном домашнем использовании владельцы принтеров распечатывают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статьи и книги для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чтения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офисе, в основном, их используют для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печати бланков 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документации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Некоторые покупают принтер, чтобы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печатать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фотографии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Часто печатающее устройство покупают, когда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ребенок идёт в школу,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чтобы всегда была возможность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распечатать рефераты, лабораторные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работы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e2c1ae867f991b331a3d0c1e196886d0386ab517777b48c4553aca628bb1e83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3714752"/>
            <a:ext cx="4155905" cy="2961082"/>
          </a:xfrm>
          <a:prstGeom prst="rect">
            <a:avLst/>
          </a:prstGeom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143240" y="142852"/>
            <a:ext cx="33422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Струйный принтер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714356"/>
            <a:ext cx="84296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Принцип работы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его основан на том, что маленькие капли краски под давлением наносятся на бумагу. Краска может быть черной или цветной (в сумме четыре или шесть цветов), она легко смешивается и благодаря этому можно получить множество оттенков, что хорошо для печати фотографий. Один из важных недостатков такого принтера в том, что нужно регулярно печатать, так как при простое краска может высохнуть и повредить печатающую головку.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snpch_brovar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3233313"/>
            <a:ext cx="5357850" cy="3624687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71802" y="142852"/>
            <a:ext cx="37208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Лазерный принтер</a:t>
            </a:r>
            <a:endParaRPr lang="ru-RU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785794"/>
            <a:ext cx="88583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Принцип работы этого принтера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специальный порошок (тонер) наносится с помощью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фотобарабан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с него отпечатывается на бумагу, а затем под температурой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приплавляется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к ней. Качество печати текста заметно лучше, чем у струйного, а стоимость печати – ниже. Цветной тонер плохо смешивается, поэтому цветные отпечатки получаются в качестве недостаточном для фотографии. При этом цветной лазерный принтер стоит в полтора-два раза дороже монохромного.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zamena-lazernogo-printera-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3214686"/>
            <a:ext cx="6643702" cy="3315049"/>
          </a:xfrm>
          <a:prstGeom prst="rect">
            <a:avLst/>
          </a:prstGeom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57422" y="142852"/>
            <a:ext cx="47847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Сравнение струйной и лазерной печати</a:t>
            </a:r>
            <a:endParaRPr 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19210027"/>
              </p:ext>
            </p:extLst>
          </p:nvPr>
        </p:nvGraphicFramePr>
        <p:xfrm>
          <a:off x="1714480" y="571480"/>
          <a:ext cx="6096000" cy="47015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43074"/>
                <a:gridCol w="1404926"/>
                <a:gridCol w="1524000"/>
                <a:gridCol w="1524000"/>
              </a:tblGrid>
              <a:tr h="304800"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dirty="0" smtClean="0"/>
                        <a:t>Струйный принтер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400" dirty="0" smtClean="0"/>
                        <a:t>              Лазерный принтер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   Чёрно-белый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        Цветной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09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Печать текста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C000"/>
                          </a:solidFill>
                        </a:rPr>
                        <a:t>++</a:t>
                      </a:r>
                      <a:endParaRPr lang="ru-RU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B050"/>
                          </a:solidFill>
                        </a:rPr>
                        <a:t>+++</a:t>
                      </a:r>
                      <a:endParaRPr lang="ru-RU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B050"/>
                          </a:solidFill>
                        </a:rPr>
                        <a:t>+++</a:t>
                      </a:r>
                      <a:endParaRPr lang="ru-RU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915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Печать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цветных изображений</a:t>
                      </a:r>
                    </a:p>
                    <a:p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(графики, схемы)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B050"/>
                          </a:solidFill>
                        </a:rPr>
                        <a:t>+++</a:t>
                      </a:r>
                      <a:endParaRPr lang="ru-RU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---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B050"/>
                          </a:solidFill>
                        </a:rPr>
                        <a:t>+++</a:t>
                      </a:r>
                      <a:endParaRPr lang="ru-RU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Печать фотографий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B050"/>
                          </a:solidFill>
                        </a:rPr>
                        <a:t>+++</a:t>
                      </a:r>
                      <a:endParaRPr lang="ru-RU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---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C000"/>
                          </a:solidFill>
                        </a:rPr>
                        <a:t>++</a:t>
                      </a:r>
                      <a:endParaRPr lang="ru-RU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Скорость печати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C000"/>
                          </a:solidFill>
                        </a:rPr>
                        <a:t>++</a:t>
                      </a:r>
                      <a:endParaRPr lang="ru-RU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B050"/>
                          </a:solidFill>
                        </a:rPr>
                        <a:t>+++</a:t>
                      </a:r>
                      <a:endParaRPr lang="ru-RU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B050"/>
                          </a:solidFill>
                        </a:rPr>
                        <a:t>+++</a:t>
                      </a:r>
                      <a:endParaRPr lang="ru-RU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Стоимость принтера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$</a:t>
                      </a:r>
                      <a:endParaRPr lang="ru-RU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C000"/>
                          </a:solidFill>
                        </a:rPr>
                        <a:t>$$</a:t>
                      </a:r>
                      <a:endParaRPr lang="ru-RU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$$$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968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Стоимость печати одной копии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ч-б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/цветная)</a:t>
                      </a:r>
                    </a:p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страниц на картридж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C000"/>
                          </a:solidFill>
                        </a:rPr>
                        <a:t>$$</a:t>
                      </a:r>
                      <a:r>
                        <a:rPr lang="en-US" b="1" dirty="0" smtClean="0"/>
                        <a:t>/</a:t>
                      </a: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$$$</a:t>
                      </a:r>
                    </a:p>
                    <a:p>
                      <a:endParaRPr lang="en-US" sz="1600" b="1" dirty="0" smtClean="0"/>
                    </a:p>
                    <a:p>
                      <a:endParaRPr lang="ru-RU" sz="1600" b="1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1600" b="1" dirty="0" smtClean="0">
                        <a:solidFill>
                          <a:srgbClr val="FFC000"/>
                        </a:solidFill>
                      </a:endParaRPr>
                    </a:p>
                    <a:p>
                      <a:r>
                        <a:rPr lang="en-US" sz="1600" b="1" dirty="0" smtClean="0">
                          <a:solidFill>
                            <a:srgbClr val="FFC000"/>
                          </a:solidFill>
                        </a:rPr>
                        <a:t>200-2000</a:t>
                      </a:r>
                      <a:endParaRPr lang="ru-RU" sz="16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$</a:t>
                      </a:r>
                      <a:r>
                        <a:rPr lang="en-US" b="1" dirty="0" smtClean="0"/>
                        <a:t>/---</a:t>
                      </a:r>
                    </a:p>
                    <a:p>
                      <a:endParaRPr lang="en-US" sz="1600" b="1" dirty="0" smtClean="0"/>
                    </a:p>
                    <a:p>
                      <a:endParaRPr lang="ru-RU" sz="1600" b="1" dirty="0" smtClean="0">
                        <a:solidFill>
                          <a:srgbClr val="00B050"/>
                        </a:solidFill>
                      </a:endParaRPr>
                    </a:p>
                    <a:p>
                      <a:endParaRPr lang="ru-RU" sz="1600" b="1" dirty="0" smtClean="0">
                        <a:solidFill>
                          <a:srgbClr val="00B050"/>
                        </a:solidFill>
                      </a:endParaRPr>
                    </a:p>
                    <a:p>
                      <a:r>
                        <a:rPr lang="en-US" sz="1600" b="1" dirty="0" smtClean="0">
                          <a:solidFill>
                            <a:srgbClr val="00B050"/>
                          </a:solidFill>
                        </a:rPr>
                        <a:t>1000-10000</a:t>
                      </a:r>
                      <a:endParaRPr lang="ru-RU" sz="16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>
                          <a:solidFill>
                            <a:srgbClr val="00B050"/>
                          </a:solidFill>
                        </a:rPr>
                        <a:t>$</a:t>
                      </a:r>
                      <a:r>
                        <a:rPr lang="en-US" b="1" dirty="0" smtClean="0"/>
                        <a:t>/</a:t>
                      </a:r>
                      <a:r>
                        <a:rPr lang="en-US" b="1" dirty="0" smtClean="0">
                          <a:solidFill>
                            <a:srgbClr val="FFC000"/>
                          </a:solidFill>
                        </a:rPr>
                        <a:t>$$</a:t>
                      </a:r>
                    </a:p>
                    <a:p>
                      <a:pPr algn="l"/>
                      <a:endParaRPr lang="en-US" sz="1600" b="1" dirty="0" smtClean="0"/>
                    </a:p>
                    <a:p>
                      <a:pPr algn="l"/>
                      <a:endParaRPr lang="ru-RU" sz="1600" b="1" dirty="0" smtClean="0">
                        <a:solidFill>
                          <a:srgbClr val="00B050"/>
                        </a:solidFill>
                      </a:endParaRPr>
                    </a:p>
                    <a:p>
                      <a:pPr algn="l"/>
                      <a:endParaRPr lang="ru-RU" sz="1600" b="1" dirty="0" smtClean="0">
                        <a:solidFill>
                          <a:srgbClr val="00B050"/>
                        </a:solidFill>
                      </a:endParaRPr>
                    </a:p>
                    <a:p>
                      <a:pPr algn="l"/>
                      <a:r>
                        <a:rPr lang="en-US" sz="1600" b="1" dirty="0" smtClean="0">
                          <a:solidFill>
                            <a:srgbClr val="00B050"/>
                          </a:solidFill>
                        </a:rPr>
                        <a:t>100-10000</a:t>
                      </a:r>
                      <a:endParaRPr lang="ru-RU" sz="16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4" name="Прямая соединительная линия 13"/>
          <p:cNvCxnSpPr/>
          <p:nvPr/>
        </p:nvCxnSpPr>
        <p:spPr>
          <a:xfrm>
            <a:off x="1714480" y="4572008"/>
            <a:ext cx="607226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857224" y="5288340"/>
            <a:ext cx="75724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Минус</a:t>
            </a:r>
            <a:r>
              <a:rPr lang="ru-RU" sz="2000" dirty="0" smtClean="0"/>
              <a:t> обозначает, что с этой характеристикой совсем плохо.</a:t>
            </a:r>
          </a:p>
          <a:p>
            <a:r>
              <a:rPr lang="ru-RU" sz="2000" b="1" dirty="0" smtClean="0"/>
              <a:t>Один плюс</a:t>
            </a:r>
            <a:r>
              <a:rPr lang="ru-RU" sz="2000" dirty="0" smtClean="0"/>
              <a:t> – терпимо.</a:t>
            </a:r>
          </a:p>
          <a:p>
            <a:r>
              <a:rPr lang="ru-RU" sz="2000" b="1" dirty="0" smtClean="0"/>
              <a:t>Два плюса</a:t>
            </a:r>
            <a:r>
              <a:rPr lang="ru-RU" sz="2000" dirty="0" smtClean="0"/>
              <a:t> – хорошо.</a:t>
            </a:r>
          </a:p>
          <a:p>
            <a:r>
              <a:rPr lang="ru-RU" sz="2000" b="1" dirty="0" smtClean="0"/>
              <a:t>Три плюса</a:t>
            </a:r>
            <a:r>
              <a:rPr lang="ru-RU" sz="2000" dirty="0" smtClean="0"/>
              <a:t> – устройство отлично справляется с этой задачей.</a:t>
            </a:r>
            <a:endParaRPr lang="ru-RU" sz="20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28926" y="142852"/>
            <a:ext cx="40423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 стоимости принтеров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642918"/>
            <a:ext cx="871543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Когда Вы видите недорогое устройство с хорошими отзывами о качестве печати, то не торопитесь его покупать. Посчитайте, в какую стоимость обойдется его обслуживание: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Стоимость картриджей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(оригинальных и, для сравнения, совместимых аналогов);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Стоимость заправки картриджей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(с учетом того, что количество заправок ограничено);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Стоимость замены изнашиваемых деталей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(различные валы,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фотобарабаны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т.д.).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после этого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посчитайте стоимость распечатки одной страницы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 учетом емкости картриджей.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4" name="AutoShape 2" descr="http://power-b.ru/magazin/img/kartridzh-dlya-hp-1125-44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http://power-b.ru/magazin/img/kartridzh-dlya-hp-1125-44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8" name="AutoShape 6" descr="http://power-b.ru/magazin/img/kartridzh-dlya-hp-1125-44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 descr="https://avatars.mds.yandex.net/get-marketpic/247356/market_2OAmlhpppJVbRN-8V7ivgw/ori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867" t="15584" r="10299" b="15889"/>
          <a:stretch/>
        </p:blipFill>
        <p:spPr bwMode="auto">
          <a:xfrm>
            <a:off x="5214942" y="4286256"/>
            <a:ext cx="3608387" cy="20466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kak_razobrat_kartridzh_xero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4357694"/>
            <a:ext cx="3048000" cy="203301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8596" y="6286520"/>
            <a:ext cx="3325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Картридж лазерного принтера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500694" y="6286520"/>
            <a:ext cx="3178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Картридж струйного принтера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C128E-3D3E-490E-8272-164478A6048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240</TotalTime>
  <Words>722</Words>
  <Application>Microsoft Office PowerPoint</Application>
  <PresentationFormat>Экран (4:3)</PresentationFormat>
  <Paragraphs>108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LIZA</dc:creator>
  <cp:lastModifiedBy>PC</cp:lastModifiedBy>
  <cp:revision>33</cp:revision>
  <cp:lastPrinted>2017-03-13T07:55:10Z</cp:lastPrinted>
  <dcterms:created xsi:type="dcterms:W3CDTF">2017-03-06T18:29:52Z</dcterms:created>
  <dcterms:modified xsi:type="dcterms:W3CDTF">2020-09-30T13:20:43Z</dcterms:modified>
</cp:coreProperties>
</file>