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77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8" r:id="rId23"/>
    <p:sldId id="280" r:id="rId24"/>
    <p:sldId id="279" r:id="rId25"/>
    <p:sldId id="287" r:id="rId26"/>
    <p:sldId id="286" r:id="rId27"/>
    <p:sldId id="281" r:id="rId28"/>
    <p:sldId id="282" r:id="rId29"/>
    <p:sldId id="284" r:id="rId30"/>
    <p:sldId id="292" r:id="rId31"/>
    <p:sldId id="283" r:id="rId32"/>
    <p:sldId id="285" r:id="rId33"/>
    <p:sldId id="288" r:id="rId34"/>
    <p:sldId id="290" r:id="rId35"/>
    <p:sldId id="291" r:id="rId36"/>
    <p:sldId id="293" r:id="rId3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FFFF8B"/>
    <a:srgbClr val="0099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519" autoAdjust="0"/>
    <p:restoredTop sz="94660"/>
  </p:normalViewPr>
  <p:slideViewPr>
    <p:cSldViewPr>
      <p:cViewPr varScale="1">
        <p:scale>
          <a:sx n="68" d="100"/>
          <a:sy n="68" d="100"/>
        </p:scale>
        <p:origin x="-139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ADDD6E-259F-4525-86E9-0B2DFFF97727}" type="datetimeFigureOut">
              <a:rPr lang="ru-RU" smtClean="0"/>
              <a:pPr/>
              <a:t>29.01.2020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EACD71-796B-4443-B3D4-042DC6AABE3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ADDD6E-259F-4525-86E9-0B2DFFF97727}" type="datetimeFigureOut">
              <a:rPr lang="ru-RU" smtClean="0"/>
              <a:pPr/>
              <a:t>29.01.2020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EACD71-796B-4443-B3D4-042DC6AABE3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ADDD6E-259F-4525-86E9-0B2DFFF97727}" type="datetimeFigureOut">
              <a:rPr lang="ru-RU" smtClean="0"/>
              <a:pPr/>
              <a:t>29.01.2020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EACD71-796B-4443-B3D4-042DC6AABE3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ADDD6E-259F-4525-86E9-0B2DFFF97727}" type="datetimeFigureOut">
              <a:rPr lang="ru-RU" smtClean="0"/>
              <a:pPr/>
              <a:t>29.01.2020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EACD71-796B-4443-B3D4-042DC6AABE3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ADDD6E-259F-4525-86E9-0B2DFFF97727}" type="datetimeFigureOut">
              <a:rPr lang="ru-RU" smtClean="0"/>
              <a:pPr/>
              <a:t>29.01.2020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EACD71-796B-4443-B3D4-042DC6AABE3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ADDD6E-259F-4525-86E9-0B2DFFF97727}" type="datetimeFigureOut">
              <a:rPr lang="ru-RU" smtClean="0"/>
              <a:pPr/>
              <a:t>29.01.2020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EACD71-796B-4443-B3D4-042DC6AABE3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ADDD6E-259F-4525-86E9-0B2DFFF97727}" type="datetimeFigureOut">
              <a:rPr lang="ru-RU" smtClean="0"/>
              <a:pPr/>
              <a:t>29.01.2020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EACD71-796B-4443-B3D4-042DC6AABE3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ADDD6E-259F-4525-86E9-0B2DFFF97727}" type="datetimeFigureOut">
              <a:rPr lang="ru-RU" smtClean="0"/>
              <a:pPr/>
              <a:t>29.01.2020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EACD71-796B-4443-B3D4-042DC6AABE3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ADDD6E-259F-4525-86E9-0B2DFFF97727}" type="datetimeFigureOut">
              <a:rPr lang="ru-RU" smtClean="0"/>
              <a:pPr/>
              <a:t>29.01.2020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EACD71-796B-4443-B3D4-042DC6AABE3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ADDD6E-259F-4525-86E9-0B2DFFF97727}" type="datetimeFigureOut">
              <a:rPr lang="ru-RU" smtClean="0"/>
              <a:pPr/>
              <a:t>29.01.2020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EACD71-796B-4443-B3D4-042DC6AABE3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ADDD6E-259F-4525-86E9-0B2DFFF97727}" type="datetimeFigureOut">
              <a:rPr lang="ru-RU" smtClean="0"/>
              <a:pPr/>
              <a:t>29.01.2020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EACD71-796B-4443-B3D4-042DC6AABE3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ADDD6E-259F-4525-86E9-0B2DFFF97727}" type="datetimeFigureOut">
              <a:rPr lang="ru-RU" smtClean="0"/>
              <a:pPr/>
              <a:t>29.01.2020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EACD71-796B-4443-B3D4-042DC6AABE3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5.jpeg"/><Relationship Id="rId4" Type="http://schemas.openxmlformats.org/officeDocument/2006/relationships/image" Target="../media/image2.tif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7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10.jpeg"/><Relationship Id="rId4" Type="http://schemas.openxmlformats.org/officeDocument/2006/relationships/image" Target="../media/image2.tif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9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3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9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6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9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21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23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25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27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9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643306" y="928671"/>
            <a:ext cx="5143536" cy="2071702"/>
          </a:xfrm>
        </p:spPr>
        <p:txBody>
          <a:bodyPr>
            <a:normAutofit/>
          </a:bodyPr>
          <a:lstStyle/>
          <a:p>
            <a:r>
              <a:rPr lang="ru-RU" sz="6600" b="1" dirty="0" smtClean="0">
                <a:ln>
                  <a:solidFill>
                    <a:schemeClr val="tx1"/>
                  </a:solidFill>
                </a:ln>
                <a:solidFill>
                  <a:schemeClr val="bg1">
                    <a:lumMod val="95000"/>
                  </a:schemeClr>
                </a:solidFill>
              </a:rPr>
              <a:t>«Брянск </a:t>
            </a:r>
            <a:r>
              <a:rPr lang="ru-RU" sz="6600" b="1" dirty="0">
                <a:ln>
                  <a:solidFill>
                    <a:schemeClr val="tx1"/>
                  </a:solidFill>
                </a:ln>
                <a:solidFill>
                  <a:schemeClr val="bg1">
                    <a:lumMod val="95000"/>
                  </a:schemeClr>
                </a:solidFill>
              </a:rPr>
              <a:t>и </a:t>
            </a:r>
            <a:r>
              <a:rPr lang="ru-RU" sz="6600" b="1" dirty="0" smtClean="0">
                <a:ln>
                  <a:solidFill>
                    <a:schemeClr val="tx1"/>
                  </a:solidFill>
                </a:ln>
                <a:solidFill>
                  <a:schemeClr val="bg1">
                    <a:lumMod val="95000"/>
                  </a:schemeClr>
                </a:solidFill>
              </a:rPr>
              <a:t>Я»</a:t>
            </a:r>
            <a:endParaRPr lang="ru-RU" sz="6600" dirty="0">
              <a:ln>
                <a:solidFill>
                  <a:schemeClr val="tx1"/>
                </a:solidFill>
              </a:ln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00430" y="3071810"/>
            <a:ext cx="5429288" cy="1752600"/>
          </a:xfrm>
        </p:spPr>
        <p:txBody>
          <a:bodyPr>
            <a:normAutofit fontScale="85000" lnSpcReduction="20000"/>
          </a:bodyPr>
          <a:lstStyle/>
          <a:p>
            <a:r>
              <a:rPr lang="ru-RU" dirty="0">
                <a:solidFill>
                  <a:srgbClr val="000000"/>
                </a:solidFill>
              </a:rPr>
              <a:t>Деятельность образовательного учреждения по формированию регионально ориентированного профессионального выбора обучающихся</a:t>
            </a:r>
          </a:p>
        </p:txBody>
      </p:sp>
      <p:pic>
        <p:nvPicPr>
          <p:cNvPr id="4" name="Рисунок 3" descr="герб-прозрачный.T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357166"/>
            <a:ext cx="2588131" cy="21764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071802" y="274638"/>
            <a:ext cx="5857916" cy="1225536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bg1">
                    <a:lumMod val="95000"/>
                  </a:schemeClr>
                </a:solidFill>
              </a:rPr>
              <a:t>РЕАЛИЗАЦИЯ ПРОЕКТА</a:t>
            </a:r>
            <a:endParaRPr lang="ru-RU" b="1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86116" y="1500174"/>
            <a:ext cx="5429288" cy="3143272"/>
          </a:xfrm>
          <a:solidFill>
            <a:srgbClr val="FFFF8B"/>
          </a:solidFill>
        </p:spPr>
        <p:txBody>
          <a:bodyPr>
            <a:noAutofit/>
          </a:bodyPr>
          <a:lstStyle/>
          <a:p>
            <a:pPr indent="0">
              <a:buNone/>
            </a:pPr>
            <a:r>
              <a:rPr lang="ru-RU" sz="2800" dirty="0"/>
              <a:t>8 </a:t>
            </a:r>
            <a:r>
              <a:rPr lang="ru-RU" sz="2800" dirty="0">
                <a:solidFill>
                  <a:srgbClr val="FF0000"/>
                </a:solidFill>
              </a:rPr>
              <a:t>рабочих программ </a:t>
            </a:r>
            <a:r>
              <a:rPr lang="ru-RU" sz="2800" dirty="0"/>
              <a:t>учителей, включающие материал по </a:t>
            </a:r>
            <a:r>
              <a:rPr lang="ru-RU" sz="2800" dirty="0" smtClean="0"/>
              <a:t>регионально ориентированной </a:t>
            </a:r>
            <a:r>
              <a:rPr lang="ru-RU" sz="2800" dirty="0"/>
              <a:t>профессиональной карьере по математике, физике, информатике, химии, биологии для 10 и 11 </a:t>
            </a:r>
            <a:r>
              <a:rPr lang="ru-RU" sz="2800" dirty="0" smtClean="0"/>
              <a:t>классов.</a:t>
            </a:r>
            <a:endParaRPr lang="ru-RU" sz="2800" dirty="0"/>
          </a:p>
        </p:txBody>
      </p:sp>
      <p:pic>
        <p:nvPicPr>
          <p:cNvPr id="5" name="Рисунок 4" descr="герб-прозрачный.T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357166"/>
            <a:ext cx="2588131" cy="2176455"/>
          </a:xfrm>
          <a:prstGeom prst="rect">
            <a:avLst/>
          </a:prstGeom>
        </p:spPr>
      </p:pic>
      <p:sp>
        <p:nvSpPr>
          <p:cNvPr id="7" name="Содержимое 2"/>
          <p:cNvSpPr txBox="1">
            <a:spLocks/>
          </p:cNvSpPr>
          <p:nvPr/>
        </p:nvSpPr>
        <p:spPr>
          <a:xfrm>
            <a:off x="3286116" y="4786322"/>
            <a:ext cx="5429288" cy="1847864"/>
          </a:xfrm>
          <a:prstGeom prst="rect">
            <a:avLst/>
          </a:prstGeom>
          <a:solidFill>
            <a:srgbClr val="FFFF8B"/>
          </a:solidFill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4 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дистантных курса 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профильной направленности по химии, математике, литературе и биологии.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071802" y="274638"/>
            <a:ext cx="5857916" cy="1225536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bg1">
                    <a:lumMod val="95000"/>
                  </a:schemeClr>
                </a:solidFill>
              </a:rPr>
              <a:t>РЕАЛИЗАЦИЯ ПРОЕКТА</a:t>
            </a:r>
            <a:endParaRPr lang="ru-RU" b="1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143240" y="1500174"/>
            <a:ext cx="5572164" cy="2643206"/>
          </a:xfrm>
          <a:solidFill>
            <a:srgbClr val="FFFF8B"/>
          </a:solidFill>
        </p:spPr>
        <p:txBody>
          <a:bodyPr>
            <a:noAutofit/>
          </a:bodyPr>
          <a:lstStyle/>
          <a:p>
            <a:pPr indent="0">
              <a:buNone/>
            </a:pPr>
            <a:r>
              <a:rPr lang="ru-RU" sz="2800" dirty="0" smtClean="0">
                <a:solidFill>
                  <a:srgbClr val="FF0000"/>
                </a:solidFill>
              </a:rPr>
              <a:t>Регионально ориентированный </a:t>
            </a:r>
            <a:r>
              <a:rPr lang="ru-RU" sz="2800" dirty="0" err="1">
                <a:solidFill>
                  <a:srgbClr val="FF0000"/>
                </a:solidFill>
              </a:rPr>
              <a:t>профориентационный</a:t>
            </a:r>
            <a:r>
              <a:rPr lang="ru-RU" sz="2800" dirty="0">
                <a:solidFill>
                  <a:srgbClr val="FF0000"/>
                </a:solidFill>
              </a:rPr>
              <a:t> курс </a:t>
            </a:r>
            <a:r>
              <a:rPr lang="ru-RU" sz="2800" dirty="0"/>
              <a:t>"</a:t>
            </a:r>
            <a:r>
              <a:rPr lang="ru-RU" sz="2800" dirty="0" smtClean="0"/>
              <a:t>Образовательное путешествие</a:t>
            </a:r>
            <a:r>
              <a:rPr lang="ru-RU" sz="2800" dirty="0"/>
              <a:t>", в т.ч. рабочая программ, организационная модель и циклограмма </a:t>
            </a:r>
            <a:r>
              <a:rPr lang="ru-RU" sz="2800" dirty="0" smtClean="0"/>
              <a:t>занятий.</a:t>
            </a:r>
            <a:endParaRPr lang="ru-RU" sz="2800" dirty="0"/>
          </a:p>
        </p:txBody>
      </p:sp>
      <p:pic>
        <p:nvPicPr>
          <p:cNvPr id="5" name="Рисунок 4" descr="герб-прозрачный.T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357166"/>
            <a:ext cx="2588131" cy="2176455"/>
          </a:xfrm>
          <a:prstGeom prst="rect">
            <a:avLst/>
          </a:prstGeom>
        </p:spPr>
      </p:pic>
      <p:sp>
        <p:nvSpPr>
          <p:cNvPr id="6" name="Содержимое 2"/>
          <p:cNvSpPr txBox="1">
            <a:spLocks/>
          </p:cNvSpPr>
          <p:nvPr/>
        </p:nvSpPr>
        <p:spPr>
          <a:xfrm>
            <a:off x="3143240" y="4286232"/>
            <a:ext cx="5572164" cy="1571660"/>
          </a:xfrm>
          <a:prstGeom prst="rect">
            <a:avLst/>
          </a:prstGeom>
          <a:solidFill>
            <a:srgbClr val="FFFF8B"/>
          </a:solidFill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ru-RU" sz="2800" dirty="0" smtClean="0">
                <a:solidFill>
                  <a:srgbClr val="FF0000"/>
                </a:solidFill>
              </a:rPr>
              <a:t>План-график регионально ориентированных </a:t>
            </a:r>
            <a:r>
              <a:rPr lang="ru-RU" sz="2800" dirty="0">
                <a:solidFill>
                  <a:srgbClr val="FF0000"/>
                </a:solidFill>
              </a:rPr>
              <a:t>экскурсий </a:t>
            </a:r>
            <a:r>
              <a:rPr lang="ru-RU" sz="2800" dirty="0"/>
              <a:t>"Карьера на </a:t>
            </a:r>
            <a:r>
              <a:rPr lang="ru-RU" sz="2800" dirty="0" err="1" smtClean="0"/>
              <a:t>Брянщине</a:t>
            </a:r>
            <a:r>
              <a:rPr lang="ru-RU" sz="2800" dirty="0" smtClean="0"/>
              <a:t>».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071802" y="274638"/>
            <a:ext cx="5857916" cy="1225536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bg1">
                    <a:lumMod val="95000"/>
                  </a:schemeClr>
                </a:solidFill>
              </a:rPr>
              <a:t>РЕАЛИЗАЦИЯ ПРОЕКТА</a:t>
            </a:r>
            <a:endParaRPr lang="ru-RU" b="1" dirty="0">
              <a:solidFill>
                <a:schemeClr val="bg1">
                  <a:lumMod val="95000"/>
                </a:schemeClr>
              </a:solidFill>
            </a:endParaRPr>
          </a:p>
        </p:txBody>
      </p:sp>
      <p:pic>
        <p:nvPicPr>
          <p:cNvPr id="5" name="Рисунок 4" descr="герб-прозрачный.T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357166"/>
            <a:ext cx="2588131" cy="2176455"/>
          </a:xfrm>
          <a:prstGeom prst="rect">
            <a:avLst/>
          </a:prstGeom>
        </p:spPr>
      </p:pic>
      <p:sp>
        <p:nvSpPr>
          <p:cNvPr id="6" name="Содержимое 2"/>
          <p:cNvSpPr txBox="1">
            <a:spLocks/>
          </p:cNvSpPr>
          <p:nvPr/>
        </p:nvSpPr>
        <p:spPr>
          <a:xfrm>
            <a:off x="3071802" y="1500174"/>
            <a:ext cx="5857916" cy="4857784"/>
          </a:xfrm>
          <a:prstGeom prst="rect">
            <a:avLst/>
          </a:prstGeom>
          <a:solidFill>
            <a:srgbClr val="FFFF8B"/>
          </a:solidFill>
        </p:spPr>
        <p:txBody>
          <a:bodyPr vert="horz" lIns="91440" tIns="45720" rIns="91440" bIns="45720" rtlCol="0">
            <a:noAutofit/>
          </a:bodyPr>
          <a:lstStyle/>
          <a:p>
            <a:pPr lvl="0" algn="just"/>
            <a:r>
              <a:rPr lang="ru-RU" sz="2800" dirty="0"/>
              <a:t>17 </a:t>
            </a:r>
            <a:r>
              <a:rPr lang="ru-RU" sz="2800" dirty="0" smtClean="0">
                <a:solidFill>
                  <a:srgbClr val="FF0000"/>
                </a:solidFill>
              </a:rPr>
              <a:t>практико-ориентированных </a:t>
            </a:r>
            <a:r>
              <a:rPr lang="ru-RU" sz="2800" dirty="0" err="1" smtClean="0">
                <a:solidFill>
                  <a:srgbClr val="FF0000"/>
                </a:solidFill>
              </a:rPr>
              <a:t>факу-льтативных</a:t>
            </a:r>
            <a:r>
              <a:rPr lang="ru-RU" sz="2800" dirty="0" smtClean="0">
                <a:solidFill>
                  <a:srgbClr val="FF0000"/>
                </a:solidFill>
              </a:rPr>
              <a:t> </a:t>
            </a:r>
            <a:r>
              <a:rPr lang="ru-RU" sz="2800" dirty="0">
                <a:solidFill>
                  <a:srgbClr val="FF0000"/>
                </a:solidFill>
              </a:rPr>
              <a:t>курсов</a:t>
            </a:r>
            <a:r>
              <a:rPr lang="ru-RU" sz="2800" dirty="0"/>
              <a:t> для обучающихся 9-11 классов (в </a:t>
            </a:r>
            <a:r>
              <a:rPr lang="ru-RU" sz="2800" dirty="0" smtClean="0"/>
              <a:t>т.ч.: </a:t>
            </a:r>
            <a:r>
              <a:rPr lang="ru-RU" sz="2800" dirty="0"/>
              <a:t>"Прикладная физика и </a:t>
            </a:r>
            <a:r>
              <a:rPr lang="ru-RU" sz="2800" dirty="0" smtClean="0"/>
              <a:t>экспериментальные </a:t>
            </a:r>
            <a:r>
              <a:rPr lang="ru-RU" sz="2800" dirty="0" err="1" smtClean="0"/>
              <a:t>зада-чи</a:t>
            </a:r>
            <a:r>
              <a:rPr lang="ru-RU" sz="2800" dirty="0"/>
              <a:t>",  "Избранные вопросы </a:t>
            </a:r>
            <a:r>
              <a:rPr lang="ru-RU" sz="2800" dirty="0" err="1" smtClean="0"/>
              <a:t>неоргани-ческой</a:t>
            </a:r>
            <a:r>
              <a:rPr lang="ru-RU" sz="2800" dirty="0" smtClean="0"/>
              <a:t> </a:t>
            </a:r>
            <a:r>
              <a:rPr lang="ru-RU" sz="2800" dirty="0"/>
              <a:t>химии", "Информатика, </a:t>
            </a:r>
            <a:r>
              <a:rPr lang="ru-RU" sz="2800" dirty="0" err="1" smtClean="0"/>
              <a:t>логи-ка</a:t>
            </a:r>
            <a:r>
              <a:rPr lang="ru-RU" sz="2800" dirty="0"/>
              <a:t>, </a:t>
            </a:r>
            <a:r>
              <a:rPr lang="ru-RU" sz="2800" dirty="0" smtClean="0"/>
              <a:t>программирование</a:t>
            </a:r>
            <a:r>
              <a:rPr lang="ru-RU" sz="2800" dirty="0"/>
              <a:t>", "Начала </a:t>
            </a:r>
            <a:r>
              <a:rPr lang="ru-RU" sz="2800" dirty="0" err="1" smtClean="0"/>
              <a:t>по-литологии</a:t>
            </a:r>
            <a:r>
              <a:rPr lang="ru-RU" sz="2800" dirty="0"/>
              <a:t>", "Разговорный </a:t>
            </a:r>
            <a:r>
              <a:rPr lang="ru-RU" sz="2800" dirty="0" err="1" smtClean="0"/>
              <a:t>англий-ский</a:t>
            </a:r>
            <a:r>
              <a:rPr lang="ru-RU" sz="2800" dirty="0"/>
              <a:t>", "</a:t>
            </a:r>
            <a:r>
              <a:rPr lang="ru-RU" sz="2800" dirty="0" smtClean="0"/>
              <a:t>Особенности </a:t>
            </a:r>
            <a:r>
              <a:rPr lang="ru-RU" sz="2800" dirty="0" err="1" smtClean="0"/>
              <a:t>экономическо-го</a:t>
            </a:r>
            <a:r>
              <a:rPr lang="ru-RU" sz="2800" dirty="0" smtClean="0"/>
              <a:t> </a:t>
            </a:r>
            <a:r>
              <a:rPr lang="ru-RU" sz="2800" dirty="0"/>
              <a:t>развития Брянского региона" и др</a:t>
            </a:r>
            <a:r>
              <a:rPr lang="ru-RU" sz="2800" dirty="0" smtClean="0"/>
              <a:t>.).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071802" y="274638"/>
            <a:ext cx="5857916" cy="1225536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bg1">
                    <a:lumMod val="95000"/>
                  </a:schemeClr>
                </a:solidFill>
              </a:rPr>
              <a:t>РЕАЛИЗАЦИЯ ПРОЕКТА</a:t>
            </a:r>
            <a:endParaRPr lang="ru-RU" b="1" dirty="0">
              <a:solidFill>
                <a:schemeClr val="bg1">
                  <a:lumMod val="95000"/>
                </a:schemeClr>
              </a:solidFill>
            </a:endParaRPr>
          </a:p>
        </p:txBody>
      </p:sp>
      <p:pic>
        <p:nvPicPr>
          <p:cNvPr id="5" name="Рисунок 4" descr="герб-прозрачный.T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357166"/>
            <a:ext cx="2588131" cy="2176455"/>
          </a:xfrm>
          <a:prstGeom prst="rect">
            <a:avLst/>
          </a:prstGeom>
        </p:spPr>
      </p:pic>
      <p:sp>
        <p:nvSpPr>
          <p:cNvPr id="6" name="Содержимое 2"/>
          <p:cNvSpPr txBox="1">
            <a:spLocks/>
          </p:cNvSpPr>
          <p:nvPr/>
        </p:nvSpPr>
        <p:spPr>
          <a:xfrm>
            <a:off x="3071802" y="1500174"/>
            <a:ext cx="5857916" cy="4857784"/>
          </a:xfrm>
          <a:prstGeom prst="rect">
            <a:avLst/>
          </a:prstGeom>
          <a:solidFill>
            <a:srgbClr val="FFFF8B"/>
          </a:solidFill>
        </p:spPr>
        <p:txBody>
          <a:bodyPr vert="horz" lIns="91440" tIns="45720" rIns="91440" bIns="45720" rtlCol="0">
            <a:noAutofit/>
          </a:bodyPr>
          <a:lstStyle/>
          <a:p>
            <a:pPr lvl="0" algn="just"/>
            <a:r>
              <a:rPr lang="ru-RU" sz="2800" dirty="0"/>
              <a:t>25 </a:t>
            </a:r>
            <a:r>
              <a:rPr lang="ru-RU" sz="2800" dirty="0">
                <a:solidFill>
                  <a:srgbClr val="FF0000"/>
                </a:solidFill>
              </a:rPr>
              <a:t>предметных </a:t>
            </a:r>
            <a:r>
              <a:rPr lang="ru-RU" sz="2800" dirty="0" smtClean="0">
                <a:solidFill>
                  <a:srgbClr val="FF0000"/>
                </a:solidFill>
              </a:rPr>
              <a:t>уроков</a:t>
            </a:r>
            <a:r>
              <a:rPr lang="ru-RU" sz="2800" dirty="0" smtClean="0"/>
              <a:t> о </a:t>
            </a:r>
            <a:r>
              <a:rPr lang="ru-RU" sz="2800" dirty="0"/>
              <a:t>современном уровне </a:t>
            </a:r>
            <a:r>
              <a:rPr lang="ru-RU" sz="2800" dirty="0" err="1" smtClean="0"/>
              <a:t>экономическо-го</a:t>
            </a:r>
            <a:r>
              <a:rPr lang="ru-RU" sz="2800" dirty="0" smtClean="0"/>
              <a:t> </a:t>
            </a:r>
            <a:r>
              <a:rPr lang="ru-RU" sz="2800" dirty="0"/>
              <a:t>и культурного </a:t>
            </a:r>
            <a:r>
              <a:rPr lang="ru-RU" sz="2800" dirty="0">
                <a:solidFill>
                  <a:srgbClr val="FF0000"/>
                </a:solidFill>
              </a:rPr>
              <a:t>развития Брянского региона</a:t>
            </a:r>
            <a:r>
              <a:rPr lang="ru-RU" sz="2800" dirty="0"/>
              <a:t> на темы: "Развитие сельского хозяйства в Брянской области",  "Современные поэты </a:t>
            </a:r>
            <a:r>
              <a:rPr lang="ru-RU" sz="2800" dirty="0" err="1"/>
              <a:t>Брянщины</a:t>
            </a:r>
            <a:r>
              <a:rPr lang="ru-RU" sz="2800" dirty="0"/>
              <a:t>", "Культура и </a:t>
            </a:r>
            <a:r>
              <a:rPr lang="ru-RU" sz="2800" dirty="0" err="1" smtClean="0"/>
              <a:t>образова-ние</a:t>
            </a:r>
            <a:r>
              <a:rPr lang="ru-RU" sz="2800" dirty="0" smtClean="0"/>
              <a:t> </a:t>
            </a:r>
            <a:r>
              <a:rPr lang="ru-RU" sz="2800" dirty="0"/>
              <a:t>Брянска", "Путешествие по родному краю или  ищу себе профессию", "Силикатная </a:t>
            </a:r>
            <a:r>
              <a:rPr lang="ru-RU" sz="2800" dirty="0" err="1" smtClean="0"/>
              <a:t>промыш-ленность</a:t>
            </a:r>
            <a:r>
              <a:rPr lang="ru-RU" sz="2800" dirty="0" smtClean="0"/>
              <a:t> </a:t>
            </a:r>
            <a:r>
              <a:rPr lang="ru-RU" sz="2800" dirty="0"/>
              <a:t>области" и </a:t>
            </a:r>
            <a:r>
              <a:rPr lang="ru-RU" sz="2800" dirty="0" smtClean="0"/>
              <a:t>другие.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071802" y="274638"/>
            <a:ext cx="5857916" cy="1225536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bg1">
                    <a:lumMod val="95000"/>
                  </a:schemeClr>
                </a:solidFill>
              </a:rPr>
              <a:t>РЕАЛИЗАЦИЯ ПРОЕКТА</a:t>
            </a:r>
            <a:endParaRPr lang="ru-RU" b="1" dirty="0">
              <a:solidFill>
                <a:schemeClr val="bg1">
                  <a:lumMod val="95000"/>
                </a:schemeClr>
              </a:solidFill>
            </a:endParaRPr>
          </a:p>
        </p:txBody>
      </p:sp>
      <p:pic>
        <p:nvPicPr>
          <p:cNvPr id="5" name="Рисунок 4" descr="герб-прозрачный.T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357166"/>
            <a:ext cx="2588131" cy="2176455"/>
          </a:xfrm>
          <a:prstGeom prst="rect">
            <a:avLst/>
          </a:prstGeom>
        </p:spPr>
      </p:pic>
      <p:sp>
        <p:nvSpPr>
          <p:cNvPr id="6" name="Содержимое 2"/>
          <p:cNvSpPr txBox="1">
            <a:spLocks/>
          </p:cNvSpPr>
          <p:nvPr/>
        </p:nvSpPr>
        <p:spPr>
          <a:xfrm>
            <a:off x="3071802" y="1500174"/>
            <a:ext cx="5857916" cy="4857784"/>
          </a:xfrm>
          <a:prstGeom prst="rect">
            <a:avLst/>
          </a:prstGeom>
          <a:solidFill>
            <a:srgbClr val="FFFF8B"/>
          </a:solidFill>
        </p:spPr>
        <p:txBody>
          <a:bodyPr vert="horz" lIns="91440" tIns="45720" rIns="91440" bIns="45720" rtlCol="0">
            <a:noAutofit/>
          </a:bodyPr>
          <a:lstStyle/>
          <a:p>
            <a:pPr lvl="0" algn="just"/>
            <a:r>
              <a:rPr lang="ru-RU" sz="2800" dirty="0"/>
              <a:t>13 </a:t>
            </a:r>
            <a:r>
              <a:rPr lang="ru-RU" sz="2800" dirty="0" smtClean="0">
                <a:solidFill>
                  <a:srgbClr val="FF0000"/>
                </a:solidFill>
              </a:rPr>
              <a:t>регионально ориентированных </a:t>
            </a:r>
            <a:r>
              <a:rPr lang="ru-RU" sz="2800" dirty="0">
                <a:solidFill>
                  <a:srgbClr val="FF0000"/>
                </a:solidFill>
              </a:rPr>
              <a:t>уроков</a:t>
            </a:r>
            <a:r>
              <a:rPr lang="ru-RU" sz="2800" dirty="0"/>
              <a:t>, показывающих пути и возможности построения </a:t>
            </a:r>
            <a:r>
              <a:rPr lang="ru-RU" sz="2800" dirty="0" err="1" smtClean="0">
                <a:solidFill>
                  <a:srgbClr val="FF0000"/>
                </a:solidFill>
              </a:rPr>
              <a:t>профес-сиональной</a:t>
            </a:r>
            <a:r>
              <a:rPr lang="ru-RU" sz="2800" dirty="0" smtClean="0">
                <a:solidFill>
                  <a:srgbClr val="FF0000"/>
                </a:solidFill>
              </a:rPr>
              <a:t> </a:t>
            </a:r>
            <a:r>
              <a:rPr lang="ru-RU" sz="2800" dirty="0">
                <a:solidFill>
                  <a:srgbClr val="FF0000"/>
                </a:solidFill>
              </a:rPr>
              <a:t>карьеры на </a:t>
            </a:r>
            <a:r>
              <a:rPr lang="ru-RU" sz="2800" dirty="0" err="1">
                <a:solidFill>
                  <a:srgbClr val="FF0000"/>
                </a:solidFill>
              </a:rPr>
              <a:t>Брянщине</a:t>
            </a:r>
            <a:r>
              <a:rPr lang="ru-RU" sz="2800" dirty="0"/>
              <a:t>; "Английский язык и моя будущая карьера в моём родном городе Брянске","Телекомпания ГТРК-Брянск", "Компания </a:t>
            </a:r>
            <a:r>
              <a:rPr lang="ru-RU" sz="2800" dirty="0" err="1"/>
              <a:t>Мираторг</a:t>
            </a:r>
            <a:r>
              <a:rPr lang="ru-RU" sz="2800" dirty="0"/>
              <a:t>", "Торговая сеть "Метро"", "Как найти работу в Брянске", "Резюме претендента на должность" и </a:t>
            </a:r>
            <a:r>
              <a:rPr lang="ru-RU" sz="2800" dirty="0" smtClean="0"/>
              <a:t>др.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071802" y="274638"/>
            <a:ext cx="5857916" cy="1225536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bg1">
                    <a:lumMod val="95000"/>
                  </a:schemeClr>
                </a:solidFill>
              </a:rPr>
              <a:t>РЕАЛИЗАЦИЯ ПРОЕКТА</a:t>
            </a:r>
            <a:endParaRPr lang="ru-RU" b="1" dirty="0">
              <a:solidFill>
                <a:schemeClr val="bg1">
                  <a:lumMod val="95000"/>
                </a:schemeClr>
              </a:solidFill>
            </a:endParaRPr>
          </a:p>
        </p:txBody>
      </p:sp>
      <p:pic>
        <p:nvPicPr>
          <p:cNvPr id="5" name="Рисунок 4" descr="герб-прозрачный.T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357166"/>
            <a:ext cx="2588131" cy="2176455"/>
          </a:xfrm>
          <a:prstGeom prst="rect">
            <a:avLst/>
          </a:prstGeom>
        </p:spPr>
      </p:pic>
      <p:sp>
        <p:nvSpPr>
          <p:cNvPr id="6" name="Содержимое 2"/>
          <p:cNvSpPr txBox="1">
            <a:spLocks/>
          </p:cNvSpPr>
          <p:nvPr/>
        </p:nvSpPr>
        <p:spPr>
          <a:xfrm>
            <a:off x="3071802" y="1500174"/>
            <a:ext cx="5857916" cy="3214710"/>
          </a:xfrm>
          <a:prstGeom prst="rect">
            <a:avLst/>
          </a:prstGeom>
          <a:solidFill>
            <a:srgbClr val="FFFF8B"/>
          </a:solidFill>
        </p:spPr>
        <p:txBody>
          <a:bodyPr vert="horz" lIns="91440" tIns="45720" rIns="91440" bIns="45720" rtlCol="0">
            <a:noAutofit/>
          </a:bodyPr>
          <a:lstStyle/>
          <a:p>
            <a:pPr lvl="0" algn="just"/>
            <a:r>
              <a:rPr lang="ru-RU" sz="2800" dirty="0"/>
              <a:t>15 </a:t>
            </a:r>
            <a:r>
              <a:rPr lang="ru-RU" sz="2800" dirty="0">
                <a:solidFill>
                  <a:srgbClr val="FF0000"/>
                </a:solidFill>
              </a:rPr>
              <a:t>макетов экскурсий на предприятия города</a:t>
            </a:r>
            <a:r>
              <a:rPr lang="ru-RU" sz="2800" dirty="0"/>
              <a:t>: "Центр кинологической службы УМВД  России в Брянском городском округе", "Завод "</a:t>
            </a:r>
            <a:r>
              <a:rPr lang="ru-RU" sz="2800" dirty="0" err="1"/>
              <a:t>Термотрон</a:t>
            </a:r>
            <a:r>
              <a:rPr lang="ru-RU" sz="2800" dirty="0"/>
              <a:t>", "Телеканал </a:t>
            </a:r>
            <a:r>
              <a:rPr lang="ru-RU" sz="2800" dirty="0" err="1"/>
              <a:t>ГТР-Брянск</a:t>
            </a:r>
            <a:r>
              <a:rPr lang="ru-RU" sz="2800" dirty="0"/>
              <a:t>", "Брянский театр юного зрителя" и другие</a:t>
            </a:r>
          </a:p>
        </p:txBody>
      </p:sp>
      <p:sp>
        <p:nvSpPr>
          <p:cNvPr id="7" name="Содержимое 2"/>
          <p:cNvSpPr txBox="1">
            <a:spLocks/>
          </p:cNvSpPr>
          <p:nvPr/>
        </p:nvSpPr>
        <p:spPr>
          <a:xfrm>
            <a:off x="3071802" y="4786322"/>
            <a:ext cx="5857916" cy="1419236"/>
          </a:xfrm>
          <a:prstGeom prst="rect">
            <a:avLst/>
          </a:prstGeom>
          <a:solidFill>
            <a:srgbClr val="FFFF8B"/>
          </a:solidFill>
        </p:spPr>
        <p:txBody>
          <a:bodyPr vert="horz" lIns="91440" tIns="45720" rIns="91440" bIns="45720" rtlCol="0">
            <a:noAutofit/>
          </a:bodyPr>
          <a:lstStyle/>
          <a:p>
            <a:pPr lvl="0" algn="just"/>
            <a:r>
              <a:rPr lang="ru-RU" sz="2800" dirty="0"/>
              <a:t>12 </a:t>
            </a:r>
            <a:r>
              <a:rPr lang="ru-RU" sz="2800" dirty="0">
                <a:solidFill>
                  <a:srgbClr val="FF0000"/>
                </a:solidFill>
              </a:rPr>
              <a:t>макетов классных часов "Встреча с профессией" </a:t>
            </a:r>
            <a:r>
              <a:rPr lang="ru-RU" sz="2800" dirty="0"/>
              <a:t>для 1-2, 3-4, 5-6 и 7-9 классов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071802" y="274638"/>
            <a:ext cx="5857916" cy="1225536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bg1">
                    <a:lumMod val="95000"/>
                  </a:schemeClr>
                </a:solidFill>
              </a:rPr>
              <a:t>РЕАЛИЗАЦИЯ ПРОЕКТА</a:t>
            </a:r>
            <a:endParaRPr lang="ru-RU" b="1" dirty="0">
              <a:solidFill>
                <a:schemeClr val="bg1">
                  <a:lumMod val="95000"/>
                </a:schemeClr>
              </a:solidFill>
            </a:endParaRPr>
          </a:p>
        </p:txBody>
      </p:sp>
      <p:pic>
        <p:nvPicPr>
          <p:cNvPr id="5" name="Рисунок 4" descr="герб-прозрачный.T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357166"/>
            <a:ext cx="2588131" cy="2176455"/>
          </a:xfrm>
          <a:prstGeom prst="rect">
            <a:avLst/>
          </a:prstGeom>
        </p:spPr>
      </p:pic>
      <p:sp>
        <p:nvSpPr>
          <p:cNvPr id="6" name="Содержимое 2"/>
          <p:cNvSpPr txBox="1">
            <a:spLocks/>
          </p:cNvSpPr>
          <p:nvPr/>
        </p:nvSpPr>
        <p:spPr>
          <a:xfrm>
            <a:off x="3071802" y="1500174"/>
            <a:ext cx="5857916" cy="1357322"/>
          </a:xfrm>
          <a:prstGeom prst="rect">
            <a:avLst/>
          </a:prstGeom>
          <a:solidFill>
            <a:srgbClr val="FFFF8B"/>
          </a:solidFill>
        </p:spPr>
        <p:txBody>
          <a:bodyPr vert="horz" lIns="91440" tIns="45720" rIns="91440" bIns="45720" rtlCol="0">
            <a:noAutofit/>
          </a:bodyPr>
          <a:lstStyle/>
          <a:p>
            <a:pPr lvl="0" algn="just"/>
            <a:r>
              <a:rPr lang="ru-RU" sz="2800" dirty="0" smtClean="0"/>
              <a:t>4 </a:t>
            </a:r>
            <a:r>
              <a:rPr lang="ru-RU" sz="2800" dirty="0">
                <a:solidFill>
                  <a:srgbClr val="FF0000"/>
                </a:solidFill>
              </a:rPr>
              <a:t>набора в профильные </a:t>
            </a:r>
            <a:r>
              <a:rPr lang="ru-RU" sz="2800" dirty="0" smtClean="0">
                <a:solidFill>
                  <a:srgbClr val="FF0000"/>
                </a:solidFill>
              </a:rPr>
              <a:t>группы </a:t>
            </a:r>
            <a:r>
              <a:rPr lang="ru-RU" sz="2800" dirty="0" smtClean="0"/>
              <a:t>10-11-х классов (</a:t>
            </a:r>
            <a:r>
              <a:rPr lang="ru-RU" sz="2800" dirty="0" smtClean="0">
                <a:solidFill>
                  <a:srgbClr val="FF0000"/>
                </a:solidFill>
              </a:rPr>
              <a:t>математика, </a:t>
            </a:r>
            <a:r>
              <a:rPr lang="ru-RU" sz="2800" dirty="0" err="1" smtClean="0">
                <a:solidFill>
                  <a:srgbClr val="FF0000"/>
                </a:solidFill>
              </a:rPr>
              <a:t>информа-тика</a:t>
            </a:r>
            <a:r>
              <a:rPr lang="ru-RU" sz="2800" dirty="0" smtClean="0">
                <a:solidFill>
                  <a:srgbClr val="FF0000"/>
                </a:solidFill>
              </a:rPr>
              <a:t>, физика</a:t>
            </a:r>
            <a:r>
              <a:rPr lang="ru-RU" sz="2800" dirty="0" smtClean="0"/>
              <a:t>).</a:t>
            </a:r>
          </a:p>
        </p:txBody>
      </p:sp>
      <p:sp>
        <p:nvSpPr>
          <p:cNvPr id="7" name="Содержимое 2"/>
          <p:cNvSpPr txBox="1">
            <a:spLocks/>
          </p:cNvSpPr>
          <p:nvPr/>
        </p:nvSpPr>
        <p:spPr>
          <a:xfrm>
            <a:off x="3071802" y="2928934"/>
            <a:ext cx="5857916" cy="1419236"/>
          </a:xfrm>
          <a:prstGeom prst="rect">
            <a:avLst/>
          </a:prstGeom>
          <a:solidFill>
            <a:srgbClr val="FFFF8B"/>
          </a:solidFill>
        </p:spPr>
        <p:txBody>
          <a:bodyPr vert="horz" lIns="91440" tIns="45720" rIns="91440" bIns="45720" rtlCol="0">
            <a:noAutofit/>
          </a:bodyPr>
          <a:lstStyle/>
          <a:p>
            <a:pPr algn="just"/>
            <a:r>
              <a:rPr lang="ru-RU" sz="2800" dirty="0" smtClean="0"/>
              <a:t>В учебный план 10-11 </a:t>
            </a:r>
            <a:r>
              <a:rPr lang="ru-RU" sz="2800" dirty="0" err="1" smtClean="0"/>
              <a:t>кл</a:t>
            </a:r>
            <a:r>
              <a:rPr lang="ru-RU" sz="2800" dirty="0" smtClean="0"/>
              <a:t>. включены </a:t>
            </a:r>
            <a:r>
              <a:rPr lang="ru-RU" sz="2800" dirty="0" smtClean="0">
                <a:solidFill>
                  <a:srgbClr val="FF0000"/>
                </a:solidFill>
              </a:rPr>
              <a:t>профильные </a:t>
            </a:r>
            <a:r>
              <a:rPr lang="ru-RU" sz="2800" dirty="0" err="1" smtClean="0">
                <a:solidFill>
                  <a:srgbClr val="FF0000"/>
                </a:solidFill>
              </a:rPr>
              <a:t>практико-ориентиро-ванные</a:t>
            </a:r>
            <a:r>
              <a:rPr lang="ru-RU" sz="2800" dirty="0" smtClean="0">
                <a:solidFill>
                  <a:srgbClr val="FF0000"/>
                </a:solidFill>
              </a:rPr>
              <a:t> </a:t>
            </a:r>
            <a:r>
              <a:rPr lang="ru-RU" sz="2800" dirty="0" err="1" smtClean="0">
                <a:solidFill>
                  <a:srgbClr val="FF0000"/>
                </a:solidFill>
              </a:rPr>
              <a:t>элективы</a:t>
            </a:r>
            <a:r>
              <a:rPr lang="ru-RU" sz="2800" dirty="0" smtClean="0"/>
              <a:t>.</a:t>
            </a:r>
          </a:p>
          <a:p>
            <a:pPr lvl="0" algn="just"/>
            <a:endParaRPr lang="ru-RU" sz="2800" dirty="0"/>
          </a:p>
        </p:txBody>
      </p:sp>
      <p:sp>
        <p:nvSpPr>
          <p:cNvPr id="9" name="Содержимое 2"/>
          <p:cNvSpPr txBox="1">
            <a:spLocks/>
          </p:cNvSpPr>
          <p:nvPr/>
        </p:nvSpPr>
        <p:spPr>
          <a:xfrm>
            <a:off x="3071802" y="4429132"/>
            <a:ext cx="5857916" cy="2214578"/>
          </a:xfrm>
          <a:prstGeom prst="rect">
            <a:avLst/>
          </a:prstGeom>
          <a:solidFill>
            <a:srgbClr val="FFFF8B"/>
          </a:solidFill>
        </p:spPr>
        <p:txBody>
          <a:bodyPr vert="horz" lIns="91440" tIns="45720" rIns="91440" bIns="45720" rtlCol="0">
            <a:noAutofit/>
          </a:bodyPr>
          <a:lstStyle/>
          <a:p>
            <a:pPr algn="just"/>
            <a:r>
              <a:rPr lang="ru-RU" sz="2800" dirty="0" smtClean="0"/>
              <a:t>В учебный план 8-9 </a:t>
            </a:r>
            <a:r>
              <a:rPr lang="ru-RU" sz="2800" dirty="0" err="1" smtClean="0"/>
              <a:t>кл</a:t>
            </a:r>
            <a:r>
              <a:rPr lang="ru-RU" sz="2800" dirty="0" smtClean="0"/>
              <a:t>. включены </a:t>
            </a:r>
            <a:r>
              <a:rPr lang="ru-RU" sz="2800" dirty="0" smtClean="0">
                <a:solidFill>
                  <a:srgbClr val="FF0000"/>
                </a:solidFill>
              </a:rPr>
              <a:t>профильные </a:t>
            </a:r>
            <a:r>
              <a:rPr lang="ru-RU" sz="2800" dirty="0" err="1" smtClean="0">
                <a:solidFill>
                  <a:srgbClr val="FF0000"/>
                </a:solidFill>
              </a:rPr>
              <a:t>практико-ориентиро-ванные</a:t>
            </a:r>
            <a:r>
              <a:rPr lang="ru-RU" sz="2800" dirty="0" smtClean="0">
                <a:solidFill>
                  <a:srgbClr val="FF0000"/>
                </a:solidFill>
              </a:rPr>
              <a:t> курсы </a:t>
            </a:r>
            <a:r>
              <a:rPr lang="ru-RU" sz="2800" dirty="0"/>
              <a:t>"Образовательное </a:t>
            </a:r>
            <a:r>
              <a:rPr lang="ru-RU" sz="2800" dirty="0" smtClean="0"/>
              <a:t>путешествие" и "Образовательный проект ".</a:t>
            </a:r>
          </a:p>
          <a:p>
            <a:pPr lvl="0" algn="just"/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071802" y="274638"/>
            <a:ext cx="5857916" cy="1225536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bg1">
                    <a:lumMod val="95000"/>
                  </a:schemeClr>
                </a:solidFill>
              </a:rPr>
              <a:t>РЕАЛИЗАЦИЯ ПРОЕКТА</a:t>
            </a:r>
            <a:endParaRPr lang="ru-RU" b="1" dirty="0">
              <a:solidFill>
                <a:schemeClr val="bg1">
                  <a:lumMod val="95000"/>
                </a:schemeClr>
              </a:solidFill>
            </a:endParaRPr>
          </a:p>
        </p:txBody>
      </p:sp>
      <p:pic>
        <p:nvPicPr>
          <p:cNvPr id="5" name="Рисунок 4" descr="герб-прозрачный.T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357166"/>
            <a:ext cx="2588131" cy="2176455"/>
          </a:xfrm>
          <a:prstGeom prst="rect">
            <a:avLst/>
          </a:prstGeom>
        </p:spPr>
      </p:pic>
      <p:sp>
        <p:nvSpPr>
          <p:cNvPr id="6" name="Содержимое 2"/>
          <p:cNvSpPr txBox="1">
            <a:spLocks/>
          </p:cNvSpPr>
          <p:nvPr/>
        </p:nvSpPr>
        <p:spPr>
          <a:xfrm>
            <a:off x="1500166" y="2571744"/>
            <a:ext cx="7429552" cy="3714776"/>
          </a:xfrm>
          <a:prstGeom prst="rect">
            <a:avLst/>
          </a:prstGeom>
          <a:solidFill>
            <a:srgbClr val="FFFF8B"/>
          </a:solidFill>
        </p:spPr>
        <p:txBody>
          <a:bodyPr vert="horz" lIns="91440" tIns="45720" rIns="91440" bIns="45720" rtlCol="0">
            <a:noAutofit/>
          </a:bodyPr>
          <a:lstStyle/>
          <a:p>
            <a:r>
              <a:rPr lang="ru-RU" sz="2800" dirty="0" smtClean="0"/>
              <a:t>Разработаны </a:t>
            </a:r>
            <a:r>
              <a:rPr lang="ru-RU" sz="2800" dirty="0" smtClean="0">
                <a:solidFill>
                  <a:srgbClr val="FF0000"/>
                </a:solidFill>
              </a:rPr>
              <a:t>индивидуальные </a:t>
            </a:r>
            <a:r>
              <a:rPr lang="ru-RU" sz="2800" dirty="0">
                <a:solidFill>
                  <a:srgbClr val="FF0000"/>
                </a:solidFill>
              </a:rPr>
              <a:t>учебные </a:t>
            </a:r>
            <a:r>
              <a:rPr lang="ru-RU" sz="2800" dirty="0" smtClean="0">
                <a:solidFill>
                  <a:srgbClr val="FF0000"/>
                </a:solidFill>
              </a:rPr>
              <a:t>планы</a:t>
            </a:r>
            <a:r>
              <a:rPr lang="ru-RU" sz="2800" dirty="0" smtClean="0"/>
              <a:t>:</a:t>
            </a:r>
            <a:endParaRPr lang="ru-RU" sz="2800" dirty="0"/>
          </a:p>
          <a:p>
            <a:r>
              <a:rPr lang="ru-RU" sz="2800" dirty="0"/>
              <a:t>- 47 обучающихся 10 классов (2016-2017 </a:t>
            </a:r>
            <a:r>
              <a:rPr lang="ru-RU" sz="2800" dirty="0" err="1"/>
              <a:t>уч.г</a:t>
            </a:r>
            <a:r>
              <a:rPr lang="ru-RU" sz="2800" dirty="0"/>
              <a:t>.);</a:t>
            </a:r>
          </a:p>
          <a:p>
            <a:r>
              <a:rPr lang="ru-RU" sz="2800" dirty="0"/>
              <a:t>- 30 обучающихся 10 классов (2017-2018 </a:t>
            </a:r>
            <a:r>
              <a:rPr lang="ru-RU" sz="2800" dirty="0" err="1"/>
              <a:t>уч.г</a:t>
            </a:r>
            <a:r>
              <a:rPr lang="ru-RU" sz="2800" dirty="0"/>
              <a:t>.);</a:t>
            </a:r>
          </a:p>
          <a:p>
            <a:r>
              <a:rPr lang="ru-RU" sz="2800" dirty="0"/>
              <a:t>- 47 обучающихся 11 классов (2017-2018 </a:t>
            </a:r>
            <a:r>
              <a:rPr lang="ru-RU" sz="2800" dirty="0" err="1"/>
              <a:t>уч.г</a:t>
            </a:r>
            <a:r>
              <a:rPr lang="ru-RU" sz="2800" dirty="0"/>
              <a:t>.);</a:t>
            </a:r>
          </a:p>
          <a:p>
            <a:r>
              <a:rPr lang="ru-RU" sz="2800" dirty="0"/>
              <a:t>- 48 обучающихся 10 классов (2018-2019 </a:t>
            </a:r>
            <a:r>
              <a:rPr lang="ru-RU" sz="2800" dirty="0" err="1"/>
              <a:t>уч.г</a:t>
            </a:r>
            <a:r>
              <a:rPr lang="ru-RU" sz="2800" dirty="0"/>
              <a:t>.);</a:t>
            </a:r>
          </a:p>
          <a:p>
            <a:r>
              <a:rPr lang="ru-RU" sz="2800" dirty="0"/>
              <a:t>- 30 обучающихся 11 классов (2018-2019 </a:t>
            </a:r>
            <a:r>
              <a:rPr lang="ru-RU" sz="2800" dirty="0" err="1"/>
              <a:t>уч.г</a:t>
            </a:r>
            <a:r>
              <a:rPr lang="ru-RU" sz="2800" dirty="0"/>
              <a:t>.);</a:t>
            </a:r>
          </a:p>
          <a:p>
            <a:r>
              <a:rPr lang="ru-RU" sz="2800" dirty="0"/>
              <a:t>- 50 обучающихся 10 классов (2019-2020 </a:t>
            </a:r>
            <a:r>
              <a:rPr lang="ru-RU" sz="2800" dirty="0" err="1"/>
              <a:t>уч.г</a:t>
            </a:r>
            <a:r>
              <a:rPr lang="ru-RU" sz="2800" dirty="0"/>
              <a:t>.);</a:t>
            </a:r>
          </a:p>
          <a:p>
            <a:r>
              <a:rPr lang="ru-RU" sz="2800" dirty="0"/>
              <a:t>- 45 обучающихся 11 классов (2019-2020 </a:t>
            </a:r>
            <a:r>
              <a:rPr lang="ru-RU" sz="2800" dirty="0" err="1"/>
              <a:t>уч.г</a:t>
            </a:r>
            <a:r>
              <a:rPr lang="ru-RU" sz="2800" dirty="0"/>
              <a:t>.)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071802" y="274638"/>
            <a:ext cx="5857916" cy="1225536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bg1">
                    <a:lumMod val="95000"/>
                  </a:schemeClr>
                </a:solidFill>
              </a:rPr>
              <a:t>РЕАЛИЗАЦИЯ ПРОЕКТА</a:t>
            </a:r>
            <a:endParaRPr lang="ru-RU" b="1" dirty="0">
              <a:solidFill>
                <a:schemeClr val="bg1">
                  <a:lumMod val="95000"/>
                </a:schemeClr>
              </a:solidFill>
            </a:endParaRPr>
          </a:p>
        </p:txBody>
      </p:sp>
      <p:pic>
        <p:nvPicPr>
          <p:cNvPr id="5" name="Рисунок 4" descr="герб-прозрачный.T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20555841">
            <a:off x="74556" y="51448"/>
            <a:ext cx="2588131" cy="2176455"/>
          </a:xfrm>
          <a:prstGeom prst="rect">
            <a:avLst/>
          </a:prstGeom>
        </p:spPr>
      </p:pic>
      <p:sp>
        <p:nvSpPr>
          <p:cNvPr id="6" name="Содержимое 2"/>
          <p:cNvSpPr txBox="1">
            <a:spLocks/>
          </p:cNvSpPr>
          <p:nvPr/>
        </p:nvSpPr>
        <p:spPr>
          <a:xfrm>
            <a:off x="285720" y="1857364"/>
            <a:ext cx="8643998" cy="4572032"/>
          </a:xfrm>
          <a:prstGeom prst="rect">
            <a:avLst/>
          </a:prstGeom>
          <a:solidFill>
            <a:srgbClr val="FFFF8B"/>
          </a:solidFill>
        </p:spPr>
        <p:txBody>
          <a:bodyPr vert="horz" lIns="91440" tIns="45720" rIns="91440" bIns="45720" rtlCol="0">
            <a:noAutofit/>
          </a:bodyPr>
          <a:lstStyle/>
          <a:p>
            <a:r>
              <a:rPr lang="ru-RU" sz="2800" dirty="0" smtClean="0">
                <a:solidFill>
                  <a:srgbClr val="FF0000"/>
                </a:solidFill>
              </a:rPr>
              <a:t>Пособия</a:t>
            </a:r>
            <a:r>
              <a:rPr lang="ru-RU" sz="2800" dirty="0" smtClean="0"/>
              <a:t> </a:t>
            </a:r>
            <a:r>
              <a:rPr lang="ru-RU" sz="2800" dirty="0"/>
              <a:t>для учителей и администрации школ: </a:t>
            </a:r>
          </a:p>
          <a:p>
            <a:pPr lvl="0" algn="just">
              <a:buFont typeface="Arial" pitchFamily="34" charset="0"/>
              <a:buChar char="•"/>
            </a:pPr>
            <a:r>
              <a:rPr lang="ru-RU" sz="2800" dirty="0"/>
              <a:t>"Модель деятельности образовательного учреждения по формированию регионально ориентированного профессионального выбора";</a:t>
            </a:r>
          </a:p>
          <a:p>
            <a:pPr lvl="0" algn="just">
              <a:buFont typeface="Arial" pitchFamily="34" charset="0"/>
              <a:buChar char="•"/>
            </a:pPr>
            <a:r>
              <a:rPr lang="ru-RU" sz="2800" dirty="0"/>
              <a:t>"Модель педагогического сопровождения разработки индивидуального учебного плана обучающегося";</a:t>
            </a:r>
          </a:p>
          <a:p>
            <a:pPr lvl="0" algn="just">
              <a:buFont typeface="Arial" pitchFamily="34" charset="0"/>
              <a:buChar char="•"/>
            </a:pPr>
            <a:r>
              <a:rPr lang="ru-RU" sz="2800" dirty="0"/>
              <a:t>"Модель методического сопровождения учителя, работающего в программе формирования </a:t>
            </a:r>
            <a:r>
              <a:rPr lang="ru-RU" sz="2800" dirty="0" smtClean="0"/>
              <a:t>регионально ориентированного </a:t>
            </a:r>
            <a:r>
              <a:rPr lang="ru-RU" sz="2800" dirty="0"/>
              <a:t>профессионального выбора </a:t>
            </a:r>
            <a:r>
              <a:rPr lang="ru-RU" sz="2800" dirty="0" smtClean="0"/>
              <a:t>обучающегося".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071802" y="274638"/>
            <a:ext cx="5857916" cy="1225536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bg1">
                    <a:lumMod val="95000"/>
                  </a:schemeClr>
                </a:solidFill>
              </a:rPr>
              <a:t>РЕАЛИЗАЦИЯ ПРОЕКТА</a:t>
            </a:r>
            <a:endParaRPr lang="ru-RU" b="1" dirty="0">
              <a:solidFill>
                <a:schemeClr val="bg1">
                  <a:lumMod val="95000"/>
                </a:schemeClr>
              </a:solidFill>
            </a:endParaRPr>
          </a:p>
        </p:txBody>
      </p:sp>
      <p:pic>
        <p:nvPicPr>
          <p:cNvPr id="5" name="Рисунок 4" descr="герб-прозрачный.T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357166"/>
            <a:ext cx="2588131" cy="2176455"/>
          </a:xfrm>
          <a:prstGeom prst="rect">
            <a:avLst/>
          </a:prstGeom>
        </p:spPr>
      </p:pic>
      <p:sp>
        <p:nvSpPr>
          <p:cNvPr id="6" name="Содержимое 2"/>
          <p:cNvSpPr txBox="1">
            <a:spLocks/>
          </p:cNvSpPr>
          <p:nvPr/>
        </p:nvSpPr>
        <p:spPr>
          <a:xfrm>
            <a:off x="285720" y="2857496"/>
            <a:ext cx="8643998" cy="2857520"/>
          </a:xfrm>
          <a:prstGeom prst="rect">
            <a:avLst/>
          </a:prstGeom>
          <a:solidFill>
            <a:srgbClr val="FFFF8B"/>
          </a:solidFill>
        </p:spPr>
        <p:txBody>
          <a:bodyPr vert="horz" lIns="91440" tIns="45720" rIns="91440" bIns="45720" rtlCol="0">
            <a:noAutofit/>
          </a:bodyPr>
          <a:lstStyle/>
          <a:p>
            <a:pPr algn="just"/>
            <a:r>
              <a:rPr lang="ru-RU" sz="2800" dirty="0"/>
              <a:t>Подготовлены к печати макеты </a:t>
            </a:r>
            <a:r>
              <a:rPr lang="ru-RU" sz="2800" dirty="0" smtClean="0">
                <a:solidFill>
                  <a:srgbClr val="FF0000"/>
                </a:solidFill>
              </a:rPr>
              <a:t>сборников</a:t>
            </a:r>
            <a:r>
              <a:rPr lang="ru-RU" sz="2800" dirty="0" smtClean="0"/>
              <a:t>:</a:t>
            </a:r>
            <a:endParaRPr lang="ru-RU" sz="2800" dirty="0"/>
          </a:p>
          <a:p>
            <a:pPr lvl="0" algn="just">
              <a:buFont typeface="Arial" pitchFamily="34" charset="0"/>
              <a:buChar char="•"/>
            </a:pPr>
            <a:r>
              <a:rPr lang="ru-RU" sz="2800" dirty="0"/>
              <a:t>Методическое пособие для учителя "Регионально-ориентированный урок";</a:t>
            </a:r>
          </a:p>
          <a:p>
            <a:pPr lvl="0" algn="just">
              <a:buFont typeface="Arial" pitchFamily="34" charset="0"/>
              <a:buChar char="•"/>
            </a:pPr>
            <a:r>
              <a:rPr lang="ru-RU" sz="2800" dirty="0"/>
              <a:t>Методическое пособие для педагога "Образовательное путешествие и регионально-ориентированная </a:t>
            </a:r>
            <a:r>
              <a:rPr lang="ru-RU" sz="2800" dirty="0" err="1"/>
              <a:t>профориентационная</a:t>
            </a:r>
            <a:r>
              <a:rPr lang="ru-RU" sz="2800" dirty="0"/>
              <a:t> экскурсия".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214546" y="357166"/>
            <a:ext cx="6715172" cy="6215106"/>
          </a:xfrm>
          <a:solidFill>
            <a:srgbClr val="FFFF8B"/>
          </a:solidFill>
        </p:spPr>
        <p:txBody>
          <a:bodyPr>
            <a:normAutofit fontScale="85000" lnSpcReduction="10000"/>
          </a:bodyPr>
          <a:lstStyle/>
          <a:p>
            <a:r>
              <a:rPr lang="ru-RU" b="1" dirty="0"/>
              <a:t>Направление</a:t>
            </a:r>
            <a:r>
              <a:rPr lang="ru-RU" dirty="0"/>
              <a:t> инновационной деятельности: "Расширение спектра дополнительных </a:t>
            </a:r>
            <a:r>
              <a:rPr lang="ru-RU" dirty="0" err="1" smtClean="0"/>
              <a:t>общеразвивающих</a:t>
            </a:r>
            <a:r>
              <a:rPr lang="ru-RU" dirty="0" smtClean="0"/>
              <a:t> </a:t>
            </a:r>
            <a:r>
              <a:rPr lang="ru-RU" dirty="0"/>
              <a:t>программ для детей"</a:t>
            </a:r>
          </a:p>
          <a:p>
            <a:r>
              <a:rPr lang="ru-RU" b="1" dirty="0"/>
              <a:t>Название проекта</a:t>
            </a:r>
            <a:r>
              <a:rPr lang="ru-RU" dirty="0"/>
              <a:t>: "Деятельность образовательного учреждения по формированию регионально ориентированного профессионального выбора обучающихся" </a:t>
            </a:r>
          </a:p>
          <a:p>
            <a:r>
              <a:rPr lang="ru-RU" b="1" dirty="0"/>
              <a:t>Цель проекта</a:t>
            </a:r>
            <a:r>
              <a:rPr lang="ru-RU" dirty="0"/>
              <a:t>: разработка организационной и содержательной модели деятельности образовательного учреждения по формированию регионально ориентированного профессионального выбора обучающихся.</a:t>
            </a:r>
          </a:p>
          <a:p>
            <a:endParaRPr lang="ru-RU" dirty="0"/>
          </a:p>
        </p:txBody>
      </p:sp>
      <p:pic>
        <p:nvPicPr>
          <p:cNvPr id="5" name="Рисунок 4" descr="герб-прозрачный.T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357166"/>
            <a:ext cx="2588131" cy="21764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071802" y="274638"/>
            <a:ext cx="5857916" cy="1225536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bg1">
                    <a:lumMod val="95000"/>
                  </a:schemeClr>
                </a:solidFill>
              </a:rPr>
              <a:t>РЕАЛИЗАЦИЯ ПРОЕКТА</a:t>
            </a:r>
            <a:endParaRPr lang="ru-RU" b="1" dirty="0">
              <a:solidFill>
                <a:schemeClr val="bg1">
                  <a:lumMod val="95000"/>
                </a:schemeClr>
              </a:solidFill>
            </a:endParaRPr>
          </a:p>
        </p:txBody>
      </p:sp>
      <p:pic>
        <p:nvPicPr>
          <p:cNvPr id="5" name="Рисунок 4" descr="герб-прозрачный.T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357166"/>
            <a:ext cx="2588131" cy="2176455"/>
          </a:xfrm>
          <a:prstGeom prst="rect">
            <a:avLst/>
          </a:prstGeom>
        </p:spPr>
      </p:pic>
      <p:sp>
        <p:nvSpPr>
          <p:cNvPr id="6" name="Содержимое 2"/>
          <p:cNvSpPr txBox="1">
            <a:spLocks/>
          </p:cNvSpPr>
          <p:nvPr/>
        </p:nvSpPr>
        <p:spPr>
          <a:xfrm>
            <a:off x="285720" y="2643182"/>
            <a:ext cx="8643998" cy="4000528"/>
          </a:xfrm>
          <a:prstGeom prst="rect">
            <a:avLst/>
          </a:prstGeom>
          <a:solidFill>
            <a:srgbClr val="FFFF8B"/>
          </a:solidFill>
        </p:spPr>
        <p:txBody>
          <a:bodyPr vert="horz" lIns="91440" tIns="45720" rIns="91440" bIns="45720" rtlCol="0">
            <a:noAutofit/>
          </a:bodyPr>
          <a:lstStyle/>
          <a:p>
            <a:r>
              <a:rPr lang="ru-RU" sz="2800" dirty="0"/>
              <a:t>Приняты к печати </a:t>
            </a:r>
            <a:r>
              <a:rPr lang="ru-RU" sz="2800" dirty="0" smtClean="0"/>
              <a:t>статьи:</a:t>
            </a:r>
          </a:p>
          <a:p>
            <a:pPr>
              <a:buFont typeface="Arial" pitchFamily="34" charset="0"/>
              <a:buChar char="•"/>
            </a:pPr>
            <a:r>
              <a:rPr lang="ru-RU" sz="2800" dirty="0" smtClean="0"/>
              <a:t>"Модель </a:t>
            </a:r>
            <a:r>
              <a:rPr lang="ru-RU" sz="2800" dirty="0"/>
              <a:t>деятельности образовательного учреждения по формированию регионально ориентированного профессионального выбора</a:t>
            </a:r>
            <a:r>
              <a:rPr lang="ru-RU" sz="2800" dirty="0" smtClean="0"/>
              <a:t>";</a:t>
            </a:r>
          </a:p>
          <a:p>
            <a:pPr>
              <a:buFont typeface="Arial" pitchFamily="34" charset="0"/>
              <a:buChar char="•"/>
            </a:pPr>
            <a:r>
              <a:rPr lang="ru-RU" sz="2800" dirty="0" smtClean="0"/>
              <a:t>"Регионально </a:t>
            </a:r>
            <a:r>
              <a:rPr lang="ru-RU" sz="2800" dirty="0" err="1" smtClean="0"/>
              <a:t>риентированное</a:t>
            </a:r>
            <a:r>
              <a:rPr lang="ru-RU" sz="2800" dirty="0" smtClean="0"/>
              <a:t> </a:t>
            </a:r>
            <a:r>
              <a:rPr lang="ru-RU" sz="2800" dirty="0"/>
              <a:t>образование старшеклассника</a:t>
            </a:r>
            <a:r>
              <a:rPr lang="ru-RU" sz="2800" dirty="0" smtClean="0"/>
              <a:t>";</a:t>
            </a:r>
          </a:p>
          <a:p>
            <a:pPr>
              <a:buFont typeface="Arial" pitchFamily="34" charset="0"/>
              <a:buChar char="•"/>
            </a:pPr>
            <a:r>
              <a:rPr lang="ru-RU" sz="2800" dirty="0" smtClean="0"/>
              <a:t>"</a:t>
            </a:r>
            <a:r>
              <a:rPr lang="ru-RU" sz="2800" dirty="0"/>
              <a:t>Образовательное путешествие как форма </a:t>
            </a:r>
            <a:r>
              <a:rPr lang="ru-RU" sz="2800" dirty="0" err="1"/>
              <a:t>профориентационной</a:t>
            </a:r>
            <a:r>
              <a:rPr lang="ru-RU" sz="2800" dirty="0"/>
              <a:t> работы</a:t>
            </a:r>
            <a:r>
              <a:rPr lang="ru-RU" sz="2800" dirty="0" smtClean="0"/>
              <a:t>";</a:t>
            </a:r>
          </a:p>
          <a:p>
            <a:pPr>
              <a:buFont typeface="Arial" pitchFamily="34" charset="0"/>
              <a:buChar char="•"/>
            </a:pPr>
            <a:r>
              <a:rPr lang="ru-RU" sz="2800" dirty="0" smtClean="0"/>
              <a:t>"</a:t>
            </a:r>
            <a:r>
              <a:rPr lang="ru-RU" sz="2800" dirty="0"/>
              <a:t>Регионально-ориентированный </a:t>
            </a:r>
            <a:r>
              <a:rPr lang="ru-RU" sz="2800" dirty="0" smtClean="0"/>
              <a:t>урок".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3329006" y="285728"/>
            <a:ext cx="5529274" cy="1143008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bg1">
                    <a:lumMod val="95000"/>
                  </a:schemeClr>
                </a:solidFill>
              </a:rPr>
              <a:t>ИТОГИ реализации</a:t>
            </a:r>
            <a:endParaRPr lang="ru-RU" b="1" dirty="0">
              <a:solidFill>
                <a:schemeClr val="bg1">
                  <a:lumMod val="95000"/>
                </a:schemeClr>
              </a:solidFill>
            </a:endParaRPr>
          </a:p>
        </p:txBody>
      </p:sp>
      <p:pic>
        <p:nvPicPr>
          <p:cNvPr id="5" name="Рисунок 4" descr="герб-прозрачный.T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357166"/>
            <a:ext cx="2588131" cy="2176455"/>
          </a:xfrm>
          <a:prstGeom prst="rect">
            <a:avLst/>
          </a:prstGeom>
        </p:spPr>
      </p:pic>
      <p:sp>
        <p:nvSpPr>
          <p:cNvPr id="7" name="Текст 6"/>
          <p:cNvSpPr>
            <a:spLocks noGrp="1"/>
          </p:cNvSpPr>
          <p:nvPr>
            <p:ph type="subTitle" idx="1"/>
          </p:nvPr>
        </p:nvSpPr>
        <p:spPr>
          <a:xfrm>
            <a:off x="214282" y="2428868"/>
            <a:ext cx="8715436" cy="3929090"/>
          </a:xfrm>
          <a:solidFill>
            <a:srgbClr val="FFC000"/>
          </a:solidFill>
        </p:spPr>
        <p:txBody>
          <a:bodyPr>
            <a:noAutofit/>
          </a:bodyPr>
          <a:lstStyle/>
          <a:p>
            <a:r>
              <a:rPr lang="ru-RU" sz="2800" dirty="0">
                <a:solidFill>
                  <a:srgbClr val="000000"/>
                </a:solidFill>
              </a:rPr>
              <a:t>У</a:t>
            </a:r>
            <a:r>
              <a:rPr lang="ru-RU" sz="2800" dirty="0" smtClean="0">
                <a:solidFill>
                  <a:srgbClr val="000000"/>
                </a:solidFill>
              </a:rPr>
              <a:t>спешно завершается реализация проекта:</a:t>
            </a:r>
          </a:p>
          <a:p>
            <a:pPr algn="just">
              <a:buFont typeface="Arial" pitchFamily="34" charset="0"/>
              <a:buChar char="•"/>
            </a:pPr>
            <a:r>
              <a:rPr lang="ru-RU" sz="2800" dirty="0" smtClean="0">
                <a:solidFill>
                  <a:srgbClr val="000000"/>
                </a:solidFill>
              </a:rPr>
              <a:t> </a:t>
            </a:r>
            <a:r>
              <a:rPr lang="ru-RU" sz="2800" dirty="0">
                <a:solidFill>
                  <a:srgbClr val="000000"/>
                </a:solidFill>
              </a:rPr>
              <a:t>разработаны и апробированы </a:t>
            </a:r>
            <a:r>
              <a:rPr lang="ru-RU" sz="2800" dirty="0" smtClean="0">
                <a:solidFill>
                  <a:srgbClr val="000000"/>
                </a:solidFill>
              </a:rPr>
              <a:t>программы;</a:t>
            </a:r>
          </a:p>
          <a:p>
            <a:pPr algn="just">
              <a:buFont typeface="Arial" pitchFamily="34" charset="0"/>
              <a:buChar char="•"/>
            </a:pPr>
            <a:r>
              <a:rPr lang="ru-RU" sz="2800" dirty="0" smtClean="0">
                <a:solidFill>
                  <a:srgbClr val="000000"/>
                </a:solidFill>
              </a:rPr>
              <a:t> </a:t>
            </a:r>
            <a:r>
              <a:rPr lang="ru-RU" sz="2800" dirty="0">
                <a:solidFill>
                  <a:srgbClr val="000000"/>
                </a:solidFill>
              </a:rPr>
              <a:t>подготовлены дидактические </a:t>
            </a:r>
            <a:r>
              <a:rPr lang="ru-RU" sz="2800" dirty="0" smtClean="0">
                <a:solidFill>
                  <a:srgbClr val="000000"/>
                </a:solidFill>
              </a:rPr>
              <a:t>материалы; </a:t>
            </a:r>
          </a:p>
          <a:p>
            <a:pPr algn="just">
              <a:buFont typeface="Arial" pitchFamily="34" charset="0"/>
              <a:buChar char="•"/>
            </a:pPr>
            <a:r>
              <a:rPr lang="ru-RU" sz="2800" dirty="0" smtClean="0">
                <a:solidFill>
                  <a:srgbClr val="000000"/>
                </a:solidFill>
              </a:rPr>
              <a:t>проанализирован </a:t>
            </a:r>
            <a:r>
              <a:rPr lang="ru-RU" sz="2800" dirty="0">
                <a:solidFill>
                  <a:srgbClr val="000000"/>
                </a:solidFill>
              </a:rPr>
              <a:t>опыт работы </a:t>
            </a:r>
            <a:r>
              <a:rPr lang="ru-RU" sz="2800" dirty="0" smtClean="0">
                <a:solidFill>
                  <a:srgbClr val="000000"/>
                </a:solidFill>
              </a:rPr>
              <a:t>педагогов; </a:t>
            </a:r>
          </a:p>
          <a:p>
            <a:pPr algn="just">
              <a:buFont typeface="Arial" pitchFamily="34" charset="0"/>
              <a:buChar char="•"/>
            </a:pPr>
            <a:r>
              <a:rPr lang="ru-RU" sz="2800" dirty="0" smtClean="0">
                <a:solidFill>
                  <a:srgbClr val="000000"/>
                </a:solidFill>
              </a:rPr>
              <a:t>подготовлены </a:t>
            </a:r>
            <a:r>
              <a:rPr lang="ru-RU" sz="2800" dirty="0">
                <a:solidFill>
                  <a:srgbClr val="000000"/>
                </a:solidFill>
              </a:rPr>
              <a:t>сборники методических разработок, шаблоны локальных </a:t>
            </a:r>
            <a:r>
              <a:rPr lang="ru-RU" sz="2800" dirty="0" smtClean="0">
                <a:solidFill>
                  <a:srgbClr val="000000"/>
                </a:solidFill>
              </a:rPr>
              <a:t>актов; </a:t>
            </a:r>
          </a:p>
          <a:p>
            <a:pPr algn="just">
              <a:buFont typeface="Arial" pitchFamily="34" charset="0"/>
              <a:buChar char="•"/>
            </a:pPr>
            <a:r>
              <a:rPr lang="ru-RU" sz="2800" dirty="0" smtClean="0">
                <a:solidFill>
                  <a:srgbClr val="000000"/>
                </a:solidFill>
              </a:rPr>
              <a:t>обучающиеся </a:t>
            </a:r>
            <a:r>
              <a:rPr lang="ru-RU" sz="2800" dirty="0">
                <a:solidFill>
                  <a:srgbClr val="000000"/>
                </a:solidFill>
              </a:rPr>
              <a:t>и учителя гимназии активно участвуют в реализации проекта.  </a:t>
            </a:r>
          </a:p>
          <a:p>
            <a:endParaRPr lang="ru-RU" sz="28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advTm="30000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Рисунок 5" descr="C:\Users\user\Downloads\Копия IMG_20181031_101136.jpg"/>
          <p:cNvPicPr>
            <a:picLocks noChangeAspect="1" noChangeArrowheads="1"/>
          </p:cNvPicPr>
          <p:nvPr/>
        </p:nvPicPr>
        <p:blipFill>
          <a:blip r:embed="rId2" cstate="print">
            <a:lum bright="10000" contrast="10000"/>
          </a:blip>
          <a:srcRect t="11906" r="14672" b="12191"/>
          <a:stretch>
            <a:fillRect/>
          </a:stretch>
        </p:blipFill>
        <p:spPr bwMode="auto">
          <a:xfrm rot="1167346">
            <a:off x="3305107" y="550409"/>
            <a:ext cx="3071802" cy="364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Рисунок 4" descr="C:\Users\user\Downloads\IMG_20181031_101213.jpg"/>
          <p:cNvPicPr>
            <a:picLocks noChangeAspect="1" noChangeArrowheads="1"/>
          </p:cNvPicPr>
          <p:nvPr/>
        </p:nvPicPr>
        <p:blipFill>
          <a:blip r:embed="rId3" cstate="print">
            <a:lum contrast="10000"/>
          </a:blip>
          <a:srcRect t="33353" r="15865"/>
          <a:stretch>
            <a:fillRect/>
          </a:stretch>
        </p:blipFill>
        <p:spPr bwMode="auto">
          <a:xfrm rot="1962759">
            <a:off x="5639172" y="2071058"/>
            <a:ext cx="3444968" cy="3638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герб-прозрачный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357166"/>
            <a:ext cx="2588131" cy="2176455"/>
          </a:xfrm>
          <a:prstGeom prst="rect">
            <a:avLst/>
          </a:prstGeom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400" dirty="0" smtClean="0"/>
              <a:t>Регионально ориентированный урок</a:t>
            </a:r>
            <a:endParaRPr lang="ru-RU" sz="2400" dirty="0"/>
          </a:p>
        </p:txBody>
      </p:sp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>
          <a:xfrm>
            <a:off x="357158" y="5500702"/>
            <a:ext cx="8643998" cy="671498"/>
          </a:xfrm>
        </p:spPr>
        <p:txBody>
          <a:bodyPr>
            <a:noAutofit/>
          </a:bodyPr>
          <a:lstStyle/>
          <a:p>
            <a:r>
              <a:rPr lang="en-US" sz="3200" b="1" dirty="0" smtClean="0">
                <a:solidFill>
                  <a:srgbClr val="C00000"/>
                </a:solidFill>
              </a:rPr>
              <a:t>ENGLISH AND YOUR FUTURE CAREER IN BRYANSK</a:t>
            </a:r>
            <a:endParaRPr lang="ru-RU" sz="3200" dirty="0">
              <a:solidFill>
                <a:srgbClr val="C00000"/>
              </a:solidFill>
            </a:endParaRPr>
          </a:p>
        </p:txBody>
      </p:sp>
      <p:pic>
        <p:nvPicPr>
          <p:cNvPr id="1026" name="Рисунок 2" descr="C:\Users\user\Downloads\IMG_20181031_101218.jpg"/>
          <p:cNvPicPr>
            <a:picLocks noChangeAspect="1" noChangeArrowheads="1"/>
          </p:cNvPicPr>
          <p:nvPr/>
        </p:nvPicPr>
        <p:blipFill>
          <a:blip r:embed="rId5" cstate="print"/>
          <a:srcRect t="22324"/>
          <a:stretch>
            <a:fillRect/>
          </a:stretch>
        </p:blipFill>
        <p:spPr bwMode="auto">
          <a:xfrm rot="20795018">
            <a:off x="26203" y="866813"/>
            <a:ext cx="3600000" cy="3728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5000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400" dirty="0" smtClean="0"/>
              <a:t>Регионально ориентированный урок</a:t>
            </a:r>
            <a:endParaRPr lang="ru-RU" sz="2400" dirty="0"/>
          </a:p>
        </p:txBody>
      </p:sp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>
          <a:xfrm>
            <a:off x="357158" y="5500702"/>
            <a:ext cx="8643998" cy="671498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КУЛЬТУРА И ОБРАЗОВАНИЕ НА БРЯНЩИНЕ</a:t>
            </a:r>
          </a:p>
        </p:txBody>
      </p:sp>
      <p:pic>
        <p:nvPicPr>
          <p:cNvPr id="7" name="Рисунок 6" descr="P_20181025_130410_1_p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786314" y="428604"/>
            <a:ext cx="3240000" cy="4324867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0" name="Рисунок 9" descr="герб-прозрачный.T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357166"/>
            <a:ext cx="2588131" cy="2176455"/>
          </a:xfrm>
          <a:prstGeom prst="rect">
            <a:avLst/>
          </a:prstGeom>
        </p:spPr>
      </p:pic>
      <p:pic>
        <p:nvPicPr>
          <p:cNvPr id="9" name="Рисунок 8" descr="P_20181025_130533_p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117686" y="428604"/>
            <a:ext cx="3240000" cy="4337047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ransition advClick="0" advTm="5000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C:\Users\836D~1\AppData\Local\Temp\IMG-76fca0d41b29fb726623e498c1dda639-V.jpg"/>
          <p:cNvPicPr>
            <a:picLocks noChangeAspect="1"/>
          </p:cNvPicPr>
          <p:nvPr/>
        </p:nvPicPr>
        <p:blipFill>
          <a:blip r:embed="rId2" cstate="print">
            <a:lum bright="-20000" contrast="10000"/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5="http://schemas.microsoft.com/office/word/2012/wordml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 val="0"/>
              </a:ext>
            </a:extLst>
          </a:blip>
          <a:srcRect t="15483" r="2434"/>
          <a:stretch>
            <a:fillRect/>
          </a:stretch>
        </p:blipFill>
        <p:spPr bwMode="auto">
          <a:xfrm>
            <a:off x="2071670" y="1714488"/>
            <a:ext cx="4214842" cy="272981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400" dirty="0" smtClean="0"/>
              <a:t>Регионально ориентированный урок</a:t>
            </a:r>
            <a:endParaRPr lang="ru-RU" sz="2400" dirty="0"/>
          </a:p>
        </p:txBody>
      </p:sp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>
          <a:xfrm>
            <a:off x="357158" y="5500702"/>
            <a:ext cx="8643998" cy="671498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СОВРЕМЕННЫЕ ПОЭТЫ БРЯНЩИНЫ</a:t>
            </a:r>
          </a:p>
        </p:txBody>
      </p:sp>
      <p:pic>
        <p:nvPicPr>
          <p:cNvPr id="2050" name="Рисунок 2" descr="C:\Users\836D~1\AppData\Local\Temp\IMG-088236b38decfd0114b5adbb81485a79-V.jpg"/>
          <p:cNvPicPr>
            <a:picLocks noChangeAspect="1" noChangeArrowheads="1"/>
          </p:cNvPicPr>
          <p:nvPr/>
        </p:nvPicPr>
        <p:blipFill>
          <a:blip r:embed="rId3">
            <a:lum bright="-20000" contrast="10000"/>
          </a:blip>
          <a:srcRect l="7396" t="20436"/>
          <a:stretch>
            <a:fillRect/>
          </a:stretch>
        </p:blipFill>
        <p:spPr bwMode="auto">
          <a:xfrm>
            <a:off x="6143636" y="3000372"/>
            <a:ext cx="3000364" cy="19468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герб-прозрачный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357166"/>
            <a:ext cx="2588131" cy="2176455"/>
          </a:xfrm>
          <a:prstGeom prst="rect">
            <a:avLst/>
          </a:prstGeom>
        </p:spPr>
      </p:pic>
      <p:pic>
        <p:nvPicPr>
          <p:cNvPr id="2051" name="Рисунок 1" descr="C:\Users\836D~1\AppData\Local\Temp\IMG-382170113d739a1126a5d576b3b837a3-V.jpg"/>
          <p:cNvPicPr>
            <a:picLocks noChangeAspect="1" noChangeArrowheads="1"/>
          </p:cNvPicPr>
          <p:nvPr/>
        </p:nvPicPr>
        <p:blipFill>
          <a:blip r:embed="rId5">
            <a:lum bright="-20000" contrast="10000"/>
          </a:blip>
          <a:srcRect/>
          <a:stretch>
            <a:fillRect/>
          </a:stretch>
        </p:blipFill>
        <p:spPr bwMode="auto">
          <a:xfrm>
            <a:off x="0" y="0"/>
            <a:ext cx="3240000" cy="2426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5000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71472" y="4800600"/>
            <a:ext cx="8072494" cy="566738"/>
          </a:xfrm>
        </p:spPr>
        <p:txBody>
          <a:bodyPr>
            <a:normAutofit/>
          </a:bodyPr>
          <a:lstStyle/>
          <a:p>
            <a:pPr algn="ctr"/>
            <a:r>
              <a:rPr lang="ru-RU" sz="2400" dirty="0" smtClean="0"/>
              <a:t>Регионально-ориентированные предметные декады</a:t>
            </a:r>
            <a:endParaRPr lang="ru-RU" sz="2400" dirty="0"/>
          </a:p>
        </p:txBody>
      </p:sp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>
          <a:xfrm>
            <a:off x="357158" y="5500702"/>
            <a:ext cx="8643998" cy="671498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ОТ ПРЕДМЕТА К ПРОФЕССИИ</a:t>
            </a:r>
            <a:endParaRPr lang="ru-RU" sz="3200" b="1" dirty="0" smtClean="0">
              <a:solidFill>
                <a:srgbClr val="C00000"/>
              </a:solidFill>
            </a:endParaRPr>
          </a:p>
        </p:txBody>
      </p:sp>
      <p:pic>
        <p:nvPicPr>
          <p:cNvPr id="10" name="Рисунок 9" descr="герб-прозрачный.T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357166"/>
            <a:ext cx="2588131" cy="2176455"/>
          </a:xfrm>
          <a:prstGeom prst="rect">
            <a:avLst/>
          </a:prstGeom>
        </p:spPr>
      </p:pic>
      <p:pic>
        <p:nvPicPr>
          <p:cNvPr id="6146" name="Picture 2" descr="C:\Users\1\Documents\1_ОИП\фото\гимназия4_декада_от_предмета_к_профессии.jpg"/>
          <p:cNvPicPr>
            <a:picLocks noChangeAspect="1" noChangeArrowheads="1"/>
          </p:cNvPicPr>
          <p:nvPr/>
        </p:nvPicPr>
        <p:blipFill>
          <a:blip r:embed="rId3">
            <a:lum bright="10000" contrast="10000"/>
          </a:blip>
          <a:srcRect/>
          <a:stretch>
            <a:fillRect/>
          </a:stretch>
        </p:blipFill>
        <p:spPr bwMode="auto">
          <a:xfrm>
            <a:off x="3000364" y="357166"/>
            <a:ext cx="5760000" cy="43200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71472" y="4800600"/>
            <a:ext cx="8072494" cy="566738"/>
          </a:xfrm>
        </p:spPr>
        <p:txBody>
          <a:bodyPr>
            <a:normAutofit/>
          </a:bodyPr>
          <a:lstStyle/>
          <a:p>
            <a:pPr algn="ctr"/>
            <a:r>
              <a:rPr lang="ru-RU" sz="2400" dirty="0" smtClean="0"/>
              <a:t>Регионально-ориентированные предметные декады</a:t>
            </a:r>
            <a:endParaRPr lang="ru-RU" sz="2400" dirty="0"/>
          </a:p>
        </p:txBody>
      </p:sp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>
          <a:xfrm>
            <a:off x="357158" y="5500702"/>
            <a:ext cx="8643998" cy="671498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ВСЕ РАБОТЫ ХОРОШИ – ВЫБИРАЙ НА ВКУС</a:t>
            </a:r>
            <a:endParaRPr lang="ru-RU" sz="3200" b="1" dirty="0" smtClean="0">
              <a:solidFill>
                <a:srgbClr val="C00000"/>
              </a:solidFill>
            </a:endParaRPr>
          </a:p>
        </p:txBody>
      </p:sp>
      <p:pic>
        <p:nvPicPr>
          <p:cNvPr id="10" name="Рисунок 9" descr="герб-прозрачный.T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357166"/>
            <a:ext cx="2588131" cy="2176455"/>
          </a:xfrm>
          <a:prstGeom prst="rect">
            <a:avLst/>
          </a:prstGeom>
        </p:spPr>
      </p:pic>
      <p:pic>
        <p:nvPicPr>
          <p:cNvPr id="1027" name="Picture 3" descr="C:\Users\1\Documents\1_ОИП\фото\гимназия4_декада_Карьера_в_Брянске.jpg"/>
          <p:cNvPicPr>
            <a:picLocks noChangeAspect="1" noChangeArrowheads="1"/>
          </p:cNvPicPr>
          <p:nvPr/>
        </p:nvPicPr>
        <p:blipFill>
          <a:blip r:embed="rId3">
            <a:lum bright="-10000" contrast="20000"/>
          </a:blip>
          <a:srcRect/>
          <a:stretch>
            <a:fillRect/>
          </a:stretch>
        </p:blipFill>
        <p:spPr bwMode="auto">
          <a:xfrm>
            <a:off x="3786182" y="357166"/>
            <a:ext cx="5040000" cy="3780000"/>
          </a:xfrm>
          <a:prstGeom prst="rect">
            <a:avLst/>
          </a:prstGeom>
          <a:noFill/>
        </p:spPr>
      </p:pic>
      <p:pic>
        <p:nvPicPr>
          <p:cNvPr id="5122" name="Picture 2" descr="C:\Users\1\Documents\1_ОИП\фото\гимназия4_Декада_Карьера_в_Брянске_2.51.jpg"/>
          <p:cNvPicPr>
            <a:picLocks noChangeAspect="1" noChangeArrowheads="1"/>
          </p:cNvPicPr>
          <p:nvPr/>
        </p:nvPicPr>
        <p:blipFill>
          <a:blip r:embed="rId4">
            <a:lum bright="-10000" contrast="10000"/>
          </a:blip>
          <a:srcRect/>
          <a:stretch>
            <a:fillRect/>
          </a:stretch>
        </p:blipFill>
        <p:spPr bwMode="auto">
          <a:xfrm rot="5400000">
            <a:off x="-182842" y="897166"/>
            <a:ext cx="4320000" cy="32400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71472" y="4800600"/>
            <a:ext cx="8072494" cy="566738"/>
          </a:xfrm>
        </p:spPr>
        <p:txBody>
          <a:bodyPr>
            <a:normAutofit/>
          </a:bodyPr>
          <a:lstStyle/>
          <a:p>
            <a:pPr algn="ctr"/>
            <a:r>
              <a:rPr lang="ru-RU" sz="2400" dirty="0" smtClean="0"/>
              <a:t>Регионально-ориентированные предметные декады</a:t>
            </a:r>
            <a:endParaRPr lang="ru-RU" sz="2400" dirty="0"/>
          </a:p>
        </p:txBody>
      </p:sp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>
          <a:xfrm>
            <a:off x="357158" y="5500702"/>
            <a:ext cx="8643998" cy="671498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БРЯНЩИНА СЛАВНАЯ</a:t>
            </a:r>
            <a:endParaRPr lang="ru-RU" sz="3200" b="1" dirty="0" smtClean="0">
              <a:solidFill>
                <a:srgbClr val="C00000"/>
              </a:solidFill>
            </a:endParaRPr>
          </a:p>
        </p:txBody>
      </p:sp>
      <p:pic>
        <p:nvPicPr>
          <p:cNvPr id="10" name="Рисунок 9" descr="герб-прозрачный.T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357166"/>
            <a:ext cx="2588131" cy="2176455"/>
          </a:xfrm>
          <a:prstGeom prst="rect">
            <a:avLst/>
          </a:prstGeom>
        </p:spPr>
      </p:pic>
      <p:pic>
        <p:nvPicPr>
          <p:cNvPr id="1026" name="Picture 2" descr="C:\Users\1\Documents\1_ОИП\фото\2017-01-30 18.05.01.jpg"/>
          <p:cNvPicPr>
            <a:picLocks noChangeAspect="1" noChangeArrowheads="1"/>
          </p:cNvPicPr>
          <p:nvPr/>
        </p:nvPicPr>
        <p:blipFill>
          <a:blip r:embed="rId3">
            <a:lum bright="10000" contrast="20000"/>
          </a:blip>
          <a:srcRect/>
          <a:stretch>
            <a:fillRect/>
          </a:stretch>
        </p:blipFill>
        <p:spPr bwMode="auto">
          <a:xfrm>
            <a:off x="3000364" y="285728"/>
            <a:ext cx="5760000" cy="43200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71472" y="4800600"/>
            <a:ext cx="8072494" cy="566738"/>
          </a:xfrm>
        </p:spPr>
        <p:txBody>
          <a:bodyPr>
            <a:normAutofit/>
          </a:bodyPr>
          <a:lstStyle/>
          <a:p>
            <a:pPr algn="ctr"/>
            <a:r>
              <a:rPr lang="ru-RU" sz="2400" dirty="0" smtClean="0"/>
              <a:t>Регионально-ориентированные классные часы</a:t>
            </a:r>
            <a:endParaRPr lang="ru-RU" sz="2400" dirty="0"/>
          </a:p>
        </p:txBody>
      </p:sp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>
          <a:xfrm>
            <a:off x="357158" y="5500702"/>
            <a:ext cx="8643998" cy="671498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БРЯНСКИЙ АГРАРИЙ. ХИМИЧИМ ПО БРЯНСКИ.</a:t>
            </a:r>
            <a:endParaRPr lang="ru-RU" sz="3200" b="1" dirty="0" smtClean="0">
              <a:solidFill>
                <a:srgbClr val="C00000"/>
              </a:solidFill>
            </a:endParaRPr>
          </a:p>
        </p:txBody>
      </p:sp>
      <p:pic>
        <p:nvPicPr>
          <p:cNvPr id="10" name="Рисунок 9" descr="герб-прозрачный.T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357166"/>
            <a:ext cx="2588131" cy="2176455"/>
          </a:xfrm>
          <a:prstGeom prst="rect">
            <a:avLst/>
          </a:prstGeom>
        </p:spPr>
      </p:pic>
      <p:pic>
        <p:nvPicPr>
          <p:cNvPr id="2050" name="Picture 2" descr="C:\Users\1\Documents\1_ОИП\фото\гимназия4_Брянск_иЯ_классный_час_Брянский_аграрий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29124" y="428604"/>
            <a:ext cx="4320000" cy="3240000"/>
          </a:xfrm>
          <a:prstGeom prst="rect">
            <a:avLst/>
          </a:prstGeom>
          <a:noFill/>
        </p:spPr>
      </p:pic>
      <p:pic>
        <p:nvPicPr>
          <p:cNvPr id="2051" name="Picture 3" descr="C:\Users\1\Documents\1_ОИП\фото\гимназия4_урок_химия_в_Брянске_для 5 кл.jpg"/>
          <p:cNvPicPr>
            <a:picLocks noChangeAspect="1" noChangeArrowheads="1"/>
          </p:cNvPicPr>
          <p:nvPr/>
        </p:nvPicPr>
        <p:blipFill>
          <a:blip r:embed="rId4">
            <a:lum bright="10000" contrast="10000"/>
          </a:blip>
          <a:srcRect/>
          <a:stretch>
            <a:fillRect/>
          </a:stretch>
        </p:blipFill>
        <p:spPr bwMode="auto">
          <a:xfrm>
            <a:off x="500034" y="1285860"/>
            <a:ext cx="4320000" cy="34272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71472" y="4800600"/>
            <a:ext cx="8072494" cy="566738"/>
          </a:xfrm>
        </p:spPr>
        <p:txBody>
          <a:bodyPr>
            <a:normAutofit/>
          </a:bodyPr>
          <a:lstStyle/>
          <a:p>
            <a:pPr algn="ctr"/>
            <a:r>
              <a:rPr lang="ru-RU" sz="2400" dirty="0" smtClean="0"/>
              <a:t>Регионально ориентированные конкурсы проектов</a:t>
            </a:r>
            <a:endParaRPr lang="ru-RU" sz="2400" dirty="0"/>
          </a:p>
        </p:txBody>
      </p:sp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>
          <a:xfrm>
            <a:off x="357158" y="5500702"/>
            <a:ext cx="8643998" cy="1214446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ВСЕ ПРОФЕССИИ ВАЖНЫ, ДВЕ ОСОБЕННО НУЖНЫ: УЧИТЕЛЬ И ВРАЧ</a:t>
            </a:r>
            <a:endParaRPr lang="ru-RU" sz="3200" b="1" dirty="0" smtClean="0">
              <a:solidFill>
                <a:srgbClr val="C00000"/>
              </a:solidFill>
            </a:endParaRPr>
          </a:p>
        </p:txBody>
      </p:sp>
      <p:pic>
        <p:nvPicPr>
          <p:cNvPr id="10" name="Рисунок 9" descr="герб-прозрачный.T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357166"/>
            <a:ext cx="2588131" cy="2176455"/>
          </a:xfrm>
          <a:prstGeom prst="rect">
            <a:avLst/>
          </a:prstGeom>
        </p:spPr>
      </p:pic>
      <p:pic>
        <p:nvPicPr>
          <p:cNvPr id="3074" name="Picture 2" descr="C:\Users\1\Documents\1_ОИП\фото\гимназия4_Брянск_иЯ_конкурс_региональноориентированных_профессии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71802" y="285728"/>
            <a:ext cx="5760000" cy="43200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071802" y="274638"/>
            <a:ext cx="5857916" cy="1225536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bg1">
                    <a:lumMod val="95000"/>
                  </a:schemeClr>
                </a:solidFill>
              </a:rPr>
              <a:t>ПРОБЛЕМАТИКА</a:t>
            </a:r>
            <a:endParaRPr lang="ru-RU" b="1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71802" y="1500174"/>
            <a:ext cx="5857916" cy="2857520"/>
          </a:xfrm>
          <a:solidFill>
            <a:srgbClr val="FFFF8B"/>
          </a:solidFill>
        </p:spPr>
        <p:txBody>
          <a:bodyPr>
            <a:noAutofit/>
          </a:bodyPr>
          <a:lstStyle/>
          <a:p>
            <a:r>
              <a:rPr lang="ru-RU" sz="2400" dirty="0"/>
              <a:t>Н</a:t>
            </a:r>
            <a:r>
              <a:rPr lang="ru-RU" sz="2400" dirty="0" smtClean="0"/>
              <a:t>ехватка </a:t>
            </a:r>
            <a:r>
              <a:rPr lang="ru-RU" sz="2400" dirty="0"/>
              <a:t>квалифицированных специалистов </a:t>
            </a:r>
            <a:r>
              <a:rPr lang="ru-RU" sz="2400" dirty="0" smtClean="0"/>
              <a:t>в регионе</a:t>
            </a:r>
          </a:p>
          <a:p>
            <a:r>
              <a:rPr lang="ru-RU" sz="2400" dirty="0" smtClean="0"/>
              <a:t>Выбор выпускников не соответствует потребностям региона</a:t>
            </a:r>
          </a:p>
          <a:p>
            <a:r>
              <a:rPr lang="ru-RU" sz="2400" dirty="0" smtClean="0"/>
              <a:t>Обучение и закрепление наиболее подготовленных учеников в Москве, Санкт-Петербурге, др. городах</a:t>
            </a:r>
            <a:endParaRPr lang="ru-RU" sz="2400" dirty="0"/>
          </a:p>
        </p:txBody>
      </p:sp>
      <p:pic>
        <p:nvPicPr>
          <p:cNvPr id="5" name="Рисунок 4" descr="герб-прозрачный.T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357166"/>
            <a:ext cx="2588131" cy="2176455"/>
          </a:xfrm>
          <a:prstGeom prst="rect">
            <a:avLst/>
          </a:prstGeom>
        </p:spPr>
      </p:pic>
      <p:sp>
        <p:nvSpPr>
          <p:cNvPr id="6" name="Содержимое 2"/>
          <p:cNvSpPr txBox="1">
            <a:spLocks/>
          </p:cNvSpPr>
          <p:nvPr/>
        </p:nvSpPr>
        <p:spPr>
          <a:xfrm>
            <a:off x="285720" y="4500570"/>
            <a:ext cx="8643998" cy="214314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vert="horz" lIns="91440" tIns="45720" rIns="91440" bIns="45720" rtlCol="0">
            <a:noAutofit/>
          </a:bodyPr>
          <a:lstStyle/>
          <a:p>
            <a:pPr marL="342900" marR="0" lvl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Для обеспечения успешного развития нашей области необходимо, в том числе, закрепление талантливой молодежи в области, её обучение по требуемым на </a:t>
            </a:r>
            <a:r>
              <a:rPr kumimoji="0" lang="ru-RU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Брянщине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специальностям.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71472" y="4800600"/>
            <a:ext cx="8072494" cy="566738"/>
          </a:xfrm>
        </p:spPr>
        <p:txBody>
          <a:bodyPr>
            <a:normAutofit/>
          </a:bodyPr>
          <a:lstStyle/>
          <a:p>
            <a:pPr algn="ctr"/>
            <a:r>
              <a:rPr lang="ru-RU" sz="2400" dirty="0" smtClean="0"/>
              <a:t>Регионально ориентированные учебные проекты</a:t>
            </a:r>
            <a:endParaRPr lang="ru-RU" sz="2400" dirty="0"/>
          </a:p>
        </p:txBody>
      </p:sp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>
          <a:xfrm>
            <a:off x="357158" y="5500702"/>
            <a:ext cx="8643998" cy="642942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ИСТОРИЧЕСКАЯ БРЯНЩИНА</a:t>
            </a:r>
            <a:endParaRPr lang="ru-RU" sz="3200" b="1" dirty="0" smtClean="0">
              <a:solidFill>
                <a:srgbClr val="C00000"/>
              </a:solidFill>
            </a:endParaRPr>
          </a:p>
        </p:txBody>
      </p:sp>
      <p:pic>
        <p:nvPicPr>
          <p:cNvPr id="10" name="Рисунок 9" descr="герб-прозрачный.T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357166"/>
            <a:ext cx="2588131" cy="2176455"/>
          </a:xfrm>
          <a:prstGeom prst="rect">
            <a:avLst/>
          </a:prstGeom>
        </p:spPr>
      </p:pic>
      <p:pic>
        <p:nvPicPr>
          <p:cNvPr id="11267" name="Picture 3" descr="F:\фото\фото-гимназия\проекты-учебные-на-уроке\2014-05_весенняя_сессия_проектов\SAM_2002.JPG"/>
          <p:cNvPicPr>
            <a:picLocks noChangeAspect="1" noChangeArrowheads="1"/>
          </p:cNvPicPr>
          <p:nvPr/>
        </p:nvPicPr>
        <p:blipFill>
          <a:blip r:embed="rId3" cstate="print">
            <a:lum contrast="10000"/>
          </a:blip>
          <a:srcRect l="9922" t="9449" b="13065"/>
          <a:stretch>
            <a:fillRect/>
          </a:stretch>
        </p:blipFill>
        <p:spPr bwMode="auto">
          <a:xfrm>
            <a:off x="3786182" y="357166"/>
            <a:ext cx="5040000" cy="3251578"/>
          </a:xfrm>
          <a:prstGeom prst="rect">
            <a:avLst/>
          </a:prstGeom>
          <a:noFill/>
        </p:spPr>
      </p:pic>
      <p:pic>
        <p:nvPicPr>
          <p:cNvPr id="11266" name="Picture 2" descr="F:\фото\фото-гимназия\проекты-учебные-на-уроке\2014-09_выставка-проектов\2014-09-12 08.43.24.jpg"/>
          <p:cNvPicPr>
            <a:picLocks noChangeAspect="1" noChangeArrowheads="1"/>
          </p:cNvPicPr>
          <p:nvPr/>
        </p:nvPicPr>
        <p:blipFill>
          <a:blip r:embed="rId4"/>
          <a:srcRect l="16601" t="12500" r="19238" b="10156"/>
          <a:stretch>
            <a:fillRect/>
          </a:stretch>
        </p:blipFill>
        <p:spPr bwMode="auto">
          <a:xfrm>
            <a:off x="357158" y="1571612"/>
            <a:ext cx="3600000" cy="3254794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71472" y="4800600"/>
            <a:ext cx="8072494" cy="566738"/>
          </a:xfrm>
        </p:spPr>
        <p:txBody>
          <a:bodyPr>
            <a:normAutofit/>
          </a:bodyPr>
          <a:lstStyle/>
          <a:p>
            <a:pPr algn="ctr"/>
            <a:r>
              <a:rPr lang="ru-RU" sz="2400" dirty="0" smtClean="0"/>
              <a:t>Регионально ориентированные учебные проекты</a:t>
            </a:r>
            <a:endParaRPr lang="ru-RU" sz="2400" dirty="0"/>
          </a:p>
        </p:txBody>
      </p:sp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>
          <a:xfrm>
            <a:off x="357158" y="5500702"/>
            <a:ext cx="8643998" cy="642942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ИСТОРИЧЕСКАЯ БРЯНЩИНА</a:t>
            </a:r>
            <a:endParaRPr lang="ru-RU" sz="3200" b="1" dirty="0" smtClean="0">
              <a:solidFill>
                <a:srgbClr val="C00000"/>
              </a:solidFill>
            </a:endParaRPr>
          </a:p>
        </p:txBody>
      </p:sp>
      <p:pic>
        <p:nvPicPr>
          <p:cNvPr id="10" name="Рисунок 9" descr="герб-прозрачный.T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357166"/>
            <a:ext cx="2588131" cy="2176455"/>
          </a:xfrm>
          <a:prstGeom prst="rect">
            <a:avLst/>
          </a:prstGeom>
        </p:spPr>
      </p:pic>
      <p:pic>
        <p:nvPicPr>
          <p:cNvPr id="3075" name="Picture 3" descr="C:\Users\1\Documents\1_ОИП\фото\гимназия4_БрянскиЯ_исторический ракурс.jpg"/>
          <p:cNvPicPr>
            <a:picLocks noChangeAspect="1" noChangeArrowheads="1"/>
          </p:cNvPicPr>
          <p:nvPr/>
        </p:nvPicPr>
        <p:blipFill>
          <a:blip r:embed="rId3"/>
          <a:srcRect t="6615" r="18971" b="7395"/>
          <a:stretch>
            <a:fillRect/>
          </a:stretch>
        </p:blipFill>
        <p:spPr bwMode="auto">
          <a:xfrm>
            <a:off x="4500562" y="285728"/>
            <a:ext cx="4320000" cy="3438367"/>
          </a:xfrm>
          <a:prstGeom prst="rect">
            <a:avLst/>
          </a:prstGeom>
          <a:noFill/>
        </p:spPr>
      </p:pic>
      <p:pic>
        <p:nvPicPr>
          <p:cNvPr id="3076" name="Picture 4" descr="F:\фото\фото-гимназия\проекты-учебные-на-уроке\2015-01_защита_проектов\2015-01-22 12.47.00.jpg"/>
          <p:cNvPicPr>
            <a:picLocks noChangeAspect="1" noChangeArrowheads="1"/>
          </p:cNvPicPr>
          <p:nvPr/>
        </p:nvPicPr>
        <p:blipFill>
          <a:blip r:embed="rId4">
            <a:lum contrast="10000"/>
          </a:blip>
          <a:srcRect l="45605" t="21875" b="31250"/>
          <a:stretch>
            <a:fillRect/>
          </a:stretch>
        </p:blipFill>
        <p:spPr bwMode="auto">
          <a:xfrm>
            <a:off x="571472" y="2143116"/>
            <a:ext cx="4320000" cy="2792119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герб-прозрачный.T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357166"/>
            <a:ext cx="2588131" cy="2176455"/>
          </a:xfrm>
          <a:prstGeom prst="rect">
            <a:avLst/>
          </a:prstGeom>
        </p:spPr>
      </p:pic>
      <p:pic>
        <p:nvPicPr>
          <p:cNvPr id="4100" name="Picture 4" descr="C:\Users\1\Documents\1_ОИП\фото\гимназия4_Брянск_иЯ_кл_час_Встреча_с_профессией.jpg"/>
          <p:cNvPicPr>
            <a:picLocks noChangeAspect="1" noChangeArrowheads="1"/>
          </p:cNvPicPr>
          <p:nvPr/>
        </p:nvPicPr>
        <p:blipFill>
          <a:blip r:embed="rId3">
            <a:lum bright="10000" contrast="10000"/>
          </a:blip>
          <a:srcRect l="3125" t="13541" r="25097"/>
          <a:stretch>
            <a:fillRect/>
          </a:stretch>
        </p:blipFill>
        <p:spPr bwMode="auto">
          <a:xfrm>
            <a:off x="642910" y="2000240"/>
            <a:ext cx="4320000" cy="2927022"/>
          </a:xfrm>
          <a:prstGeom prst="rect">
            <a:avLst/>
          </a:prstGeom>
          <a:noFill/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71472" y="4800600"/>
            <a:ext cx="8072494" cy="566738"/>
          </a:xfrm>
        </p:spPr>
        <p:txBody>
          <a:bodyPr>
            <a:normAutofit/>
          </a:bodyPr>
          <a:lstStyle/>
          <a:p>
            <a:pPr algn="ctr"/>
            <a:r>
              <a:rPr lang="ru-RU" sz="2400" dirty="0" err="1" smtClean="0"/>
              <a:t>Профориентационные</a:t>
            </a:r>
            <a:r>
              <a:rPr lang="ru-RU" sz="2400" dirty="0" smtClean="0"/>
              <a:t> внеурочные  занятия</a:t>
            </a:r>
            <a:endParaRPr lang="ru-RU" sz="2400" dirty="0"/>
          </a:p>
        </p:txBody>
      </p:sp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>
          <a:xfrm>
            <a:off x="357158" y="5500702"/>
            <a:ext cx="8643998" cy="642942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ВСТРЕЧА С ПРОФЕССИЕЙ</a:t>
            </a:r>
            <a:endParaRPr lang="ru-RU" sz="3200" b="1" dirty="0" smtClean="0">
              <a:solidFill>
                <a:srgbClr val="C00000"/>
              </a:solidFill>
            </a:endParaRPr>
          </a:p>
        </p:txBody>
      </p:sp>
      <p:pic>
        <p:nvPicPr>
          <p:cNvPr id="4099" name="Picture 3" descr="C:\Users\1\Documents\1_ОИП\фото\гимназия4_встреча_Брянский_пожарник.jpg"/>
          <p:cNvPicPr>
            <a:picLocks noChangeAspect="1" noChangeArrowheads="1"/>
          </p:cNvPicPr>
          <p:nvPr/>
        </p:nvPicPr>
        <p:blipFill>
          <a:blip r:embed="rId4"/>
          <a:srcRect t="13229" r="5742" b="18420"/>
          <a:stretch>
            <a:fillRect/>
          </a:stretch>
        </p:blipFill>
        <p:spPr bwMode="auto">
          <a:xfrm>
            <a:off x="4429124" y="357166"/>
            <a:ext cx="4320000" cy="2349474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герб-прозрачный.T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357166"/>
            <a:ext cx="2588131" cy="2176455"/>
          </a:xfrm>
          <a:prstGeom prst="rect">
            <a:avLst/>
          </a:prstGeom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71472" y="4643446"/>
            <a:ext cx="8072494" cy="72389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400" dirty="0" err="1" smtClean="0"/>
              <a:t>Профориентационные</a:t>
            </a:r>
            <a:r>
              <a:rPr lang="ru-RU" sz="2400" dirty="0" smtClean="0"/>
              <a:t> регионально ориентированные образовательные путешествия</a:t>
            </a:r>
            <a:endParaRPr lang="ru-RU" sz="2400" dirty="0"/>
          </a:p>
        </p:txBody>
      </p:sp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>
          <a:xfrm>
            <a:off x="357158" y="5500702"/>
            <a:ext cx="8643998" cy="642942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КАРЬЕРА НА БРЯНЩИНЕ</a:t>
            </a:r>
            <a:endParaRPr lang="ru-RU" sz="3200" b="1" dirty="0" smtClean="0">
              <a:solidFill>
                <a:srgbClr val="C00000"/>
              </a:solidFill>
            </a:endParaRPr>
          </a:p>
        </p:txBody>
      </p:sp>
      <p:pic>
        <p:nvPicPr>
          <p:cNvPr id="7170" name="Picture 2" descr="C:\Users\1\Documents\1_ОИП\фото\гимназия4_образовательное_путешествие_БМЗ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00496" y="785794"/>
            <a:ext cx="4320000" cy="2430720"/>
          </a:xfrm>
          <a:prstGeom prst="rect">
            <a:avLst/>
          </a:prstGeom>
          <a:noFill/>
        </p:spPr>
      </p:pic>
      <p:pic>
        <p:nvPicPr>
          <p:cNvPr id="7171" name="Picture 3" descr="C:\Users\1\Documents\1_ОИП\2018-12_экскурсии\Казакова_губерния\261.JPG"/>
          <p:cNvPicPr>
            <a:picLocks noChangeAspect="1" noChangeArrowheads="1"/>
          </p:cNvPicPr>
          <p:nvPr/>
        </p:nvPicPr>
        <p:blipFill>
          <a:blip r:embed="rId4" cstate="print">
            <a:lum bright="-10000" contrast="20000"/>
          </a:blip>
          <a:srcRect/>
          <a:stretch>
            <a:fillRect/>
          </a:stretch>
        </p:blipFill>
        <p:spPr bwMode="auto">
          <a:xfrm>
            <a:off x="785786" y="1285860"/>
            <a:ext cx="4320000" cy="3240104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герб-прозрачный.T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357166"/>
            <a:ext cx="2588131" cy="2176455"/>
          </a:xfrm>
          <a:prstGeom prst="rect">
            <a:avLst/>
          </a:prstGeom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71472" y="4643446"/>
            <a:ext cx="8072494" cy="72389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400" dirty="0" err="1" smtClean="0"/>
              <a:t>Профориентационные</a:t>
            </a:r>
            <a:r>
              <a:rPr lang="ru-RU" sz="2400" dirty="0" smtClean="0"/>
              <a:t> регионально ориентированные образовательные путешествия</a:t>
            </a:r>
            <a:endParaRPr lang="ru-RU" sz="2400" dirty="0"/>
          </a:p>
        </p:txBody>
      </p:sp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>
          <a:xfrm>
            <a:off x="357158" y="5500702"/>
            <a:ext cx="8643998" cy="642942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КАРЬЕРА НА БРЯНЩИНЕ</a:t>
            </a:r>
            <a:endParaRPr lang="ru-RU" sz="3200" b="1" dirty="0" smtClean="0">
              <a:solidFill>
                <a:srgbClr val="C00000"/>
              </a:solidFill>
            </a:endParaRPr>
          </a:p>
        </p:txBody>
      </p:sp>
      <p:pic>
        <p:nvPicPr>
          <p:cNvPr id="9218" name="Picture 2" descr="C:\Users\1\Documents\1_ОИП\2018-12_экскурсии\Старостенко\12.jpg"/>
          <p:cNvPicPr>
            <a:picLocks noChangeAspect="1" noChangeArrowheads="1"/>
          </p:cNvPicPr>
          <p:nvPr/>
        </p:nvPicPr>
        <p:blipFill>
          <a:blip r:embed="rId3">
            <a:lum bright="20000" contrast="10000"/>
          </a:blip>
          <a:srcRect/>
          <a:stretch>
            <a:fillRect/>
          </a:stretch>
        </p:blipFill>
        <p:spPr bwMode="auto">
          <a:xfrm>
            <a:off x="357158" y="428604"/>
            <a:ext cx="3060000" cy="4080000"/>
          </a:xfrm>
          <a:prstGeom prst="rect">
            <a:avLst/>
          </a:prstGeom>
          <a:noFill/>
        </p:spPr>
      </p:pic>
      <p:pic>
        <p:nvPicPr>
          <p:cNvPr id="9219" name="Picture 3" descr="C:\Users\1\Documents\1_ОИП\2018-12_экскурсии\Сысоева\IMG_20181221_12273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00430" y="428604"/>
            <a:ext cx="5440000" cy="30600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герб-прозрачный.T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357166"/>
            <a:ext cx="2588131" cy="2176455"/>
          </a:xfrm>
          <a:prstGeom prst="rect">
            <a:avLst/>
          </a:prstGeom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71472" y="4643446"/>
            <a:ext cx="8072494" cy="72389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400" dirty="0" err="1" smtClean="0"/>
              <a:t>Профориентационные</a:t>
            </a:r>
            <a:r>
              <a:rPr lang="ru-RU" sz="2400" dirty="0" smtClean="0"/>
              <a:t> регионально ориентированные образовательные путешествия</a:t>
            </a:r>
            <a:endParaRPr lang="ru-RU" sz="2400" dirty="0"/>
          </a:p>
        </p:txBody>
      </p:sp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>
          <a:xfrm>
            <a:off x="357158" y="5500702"/>
            <a:ext cx="8643998" cy="642942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КАРЬЕРА НА БРЯНЩИНЕ</a:t>
            </a:r>
            <a:endParaRPr lang="ru-RU" sz="3200" b="1" dirty="0" smtClean="0">
              <a:solidFill>
                <a:srgbClr val="C00000"/>
              </a:solidFill>
            </a:endParaRPr>
          </a:p>
        </p:txBody>
      </p:sp>
      <p:pic>
        <p:nvPicPr>
          <p:cNvPr id="10242" name="Рисунок 1" descr="C:\Users\user\Downloads\IMG_20181204_133946.jpg"/>
          <p:cNvPicPr>
            <a:picLocks noChangeAspect="1" noChangeArrowheads="1"/>
          </p:cNvPicPr>
          <p:nvPr/>
        </p:nvPicPr>
        <p:blipFill>
          <a:blip r:embed="rId3" cstate="print"/>
          <a:srcRect l="-1780" b="23931"/>
          <a:stretch>
            <a:fillRect/>
          </a:stretch>
        </p:blipFill>
        <p:spPr bwMode="auto">
          <a:xfrm>
            <a:off x="4572000" y="214290"/>
            <a:ext cx="4320000" cy="43065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5000"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643306" y="928671"/>
            <a:ext cx="5143536" cy="2071702"/>
          </a:xfrm>
        </p:spPr>
        <p:txBody>
          <a:bodyPr>
            <a:normAutofit/>
          </a:bodyPr>
          <a:lstStyle/>
          <a:p>
            <a:r>
              <a:rPr lang="ru-RU" sz="6600" b="1" dirty="0" smtClean="0">
                <a:ln>
                  <a:solidFill>
                    <a:schemeClr val="tx1"/>
                  </a:solidFill>
                </a:ln>
                <a:solidFill>
                  <a:schemeClr val="bg1">
                    <a:lumMod val="95000"/>
                  </a:schemeClr>
                </a:solidFill>
              </a:rPr>
              <a:t>«Брянск </a:t>
            </a:r>
            <a:r>
              <a:rPr lang="ru-RU" sz="6600" b="1" dirty="0">
                <a:ln>
                  <a:solidFill>
                    <a:schemeClr val="tx1"/>
                  </a:solidFill>
                </a:ln>
                <a:solidFill>
                  <a:schemeClr val="bg1">
                    <a:lumMod val="95000"/>
                  </a:schemeClr>
                </a:solidFill>
              </a:rPr>
              <a:t>и </a:t>
            </a:r>
            <a:r>
              <a:rPr lang="ru-RU" sz="6600" b="1" dirty="0" smtClean="0">
                <a:ln>
                  <a:solidFill>
                    <a:schemeClr val="tx1"/>
                  </a:solidFill>
                </a:ln>
                <a:solidFill>
                  <a:schemeClr val="bg1">
                    <a:lumMod val="95000"/>
                  </a:schemeClr>
                </a:solidFill>
              </a:rPr>
              <a:t>Я»</a:t>
            </a:r>
            <a:endParaRPr lang="ru-RU" sz="6600" dirty="0">
              <a:ln>
                <a:solidFill>
                  <a:schemeClr val="tx1"/>
                </a:solidFill>
              </a:ln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00430" y="2786058"/>
            <a:ext cx="5429288" cy="1752600"/>
          </a:xfrm>
        </p:spPr>
        <p:txBody>
          <a:bodyPr>
            <a:normAutofit fontScale="85000" lnSpcReduction="20000"/>
          </a:bodyPr>
          <a:lstStyle/>
          <a:p>
            <a:r>
              <a:rPr lang="ru-RU" dirty="0">
                <a:solidFill>
                  <a:srgbClr val="000000"/>
                </a:solidFill>
              </a:rPr>
              <a:t>Деятельность образовательного учреждения по формированию регионально ориентированного профессионального выбора обучающихся</a:t>
            </a:r>
          </a:p>
        </p:txBody>
      </p:sp>
      <p:pic>
        <p:nvPicPr>
          <p:cNvPr id="4" name="Рисунок 3" descr="герб-прозрачный.T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357166"/>
            <a:ext cx="2588131" cy="217645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929058" y="4929198"/>
            <a:ext cx="474283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</a:rPr>
              <a:t>СПАСИБО ЗА ВНИМАНИЕ!</a:t>
            </a:r>
            <a:endParaRPr lang="ru-RU" sz="32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143240" y="428604"/>
            <a:ext cx="5472122" cy="1011222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bg1">
                    <a:lumMod val="95000"/>
                  </a:schemeClr>
                </a:solidFill>
              </a:rPr>
              <a:t>РЕСУРСЫ школ</a:t>
            </a:r>
            <a:endParaRPr lang="ru-RU" b="1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00364" y="1643050"/>
            <a:ext cx="5929354" cy="2714644"/>
          </a:xfrm>
          <a:solidFill>
            <a:srgbClr val="FFFF8B"/>
          </a:solidFill>
        </p:spPr>
        <p:txBody>
          <a:bodyPr>
            <a:noAutofit/>
          </a:bodyPr>
          <a:lstStyle/>
          <a:p>
            <a:r>
              <a:rPr lang="ru-RU" sz="2400" dirty="0" smtClean="0"/>
              <a:t>11 лет взаимодействия с ребенком</a:t>
            </a:r>
          </a:p>
          <a:p>
            <a:r>
              <a:rPr lang="ru-RU" sz="2400" dirty="0" smtClean="0"/>
              <a:t>тесные </a:t>
            </a:r>
            <a:r>
              <a:rPr lang="ru-RU" sz="2400" dirty="0"/>
              <a:t>контакты не </a:t>
            </a:r>
            <a:r>
              <a:rPr lang="ru-RU" sz="2400" dirty="0" smtClean="0"/>
              <a:t>с семьей</a:t>
            </a:r>
            <a:r>
              <a:rPr lang="ru-RU" sz="2400" dirty="0"/>
              <a:t>.  </a:t>
            </a:r>
            <a:endParaRPr lang="ru-RU" sz="2400" dirty="0" smtClean="0"/>
          </a:p>
          <a:p>
            <a:r>
              <a:rPr lang="ru-RU" sz="2400" dirty="0" smtClean="0"/>
              <a:t>современными </a:t>
            </a:r>
            <a:r>
              <a:rPr lang="ru-RU" sz="2400" dirty="0"/>
              <a:t>образовательными </a:t>
            </a:r>
            <a:r>
              <a:rPr lang="ru-RU" sz="2400" dirty="0" smtClean="0"/>
              <a:t>технологиями</a:t>
            </a:r>
          </a:p>
          <a:p>
            <a:r>
              <a:rPr lang="ru-RU" sz="2400" dirty="0" smtClean="0"/>
              <a:t>опыт </a:t>
            </a:r>
            <a:r>
              <a:rPr lang="ru-RU" sz="2400" dirty="0"/>
              <a:t>выстраивания отношений с ребенком. </a:t>
            </a:r>
          </a:p>
        </p:txBody>
      </p:sp>
      <p:pic>
        <p:nvPicPr>
          <p:cNvPr id="5" name="Рисунок 4" descr="герб-прозрачный.T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357166"/>
            <a:ext cx="2588131" cy="2176455"/>
          </a:xfrm>
          <a:prstGeom prst="rect">
            <a:avLst/>
          </a:prstGeom>
        </p:spPr>
      </p:pic>
      <p:sp>
        <p:nvSpPr>
          <p:cNvPr id="7" name="Содержимое 2"/>
          <p:cNvSpPr txBox="1">
            <a:spLocks/>
          </p:cNvSpPr>
          <p:nvPr/>
        </p:nvSpPr>
        <p:spPr>
          <a:xfrm>
            <a:off x="3000364" y="4572008"/>
            <a:ext cx="5929354" cy="571504"/>
          </a:xfrm>
          <a:prstGeom prst="rect">
            <a:avLst/>
          </a:prstGeom>
          <a:solidFill>
            <a:srgbClr val="FFFF8B"/>
          </a:solidFill>
        </p:spPr>
        <p:txBody>
          <a:bodyPr vert="horz" lIns="91440" tIns="45720" rIns="91440" bIns="45720" rtlCol="0">
            <a:noAutofit/>
          </a:bodyPr>
          <a:lstStyle/>
          <a:p>
            <a:pPr marL="342900">
              <a:spcBef>
                <a:spcPct val="20000"/>
              </a:spcBef>
            </a:pPr>
            <a:r>
              <a:rPr lang="ru-RU" sz="2800" b="1" dirty="0"/>
              <a:t>Школа - </a:t>
            </a:r>
            <a:r>
              <a:rPr lang="ru-RU" sz="2800" b="1" dirty="0">
                <a:solidFill>
                  <a:srgbClr val="FF0000"/>
                </a:solidFill>
              </a:rPr>
              <a:t>центральное</a:t>
            </a:r>
            <a:r>
              <a:rPr lang="ru-RU" sz="2800" b="1" dirty="0"/>
              <a:t> </a:t>
            </a:r>
            <a:r>
              <a:rPr lang="ru-RU" sz="2800" b="1" dirty="0" smtClean="0"/>
              <a:t>звено.</a:t>
            </a:r>
            <a:endParaRPr lang="ru-RU" sz="2800" b="1" dirty="0"/>
          </a:p>
        </p:txBody>
      </p:sp>
      <p:sp>
        <p:nvSpPr>
          <p:cNvPr id="8" name="Содержимое 2"/>
          <p:cNvSpPr txBox="1">
            <a:spLocks/>
          </p:cNvSpPr>
          <p:nvPr/>
        </p:nvSpPr>
        <p:spPr>
          <a:xfrm>
            <a:off x="357158" y="5357826"/>
            <a:ext cx="8572560" cy="71438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vert="horz" lIns="91440" tIns="45720" rIns="91440" bIns="45720" rtlCol="0">
            <a:noAutofit/>
          </a:bodyPr>
          <a:lstStyle/>
          <a:p>
            <a:pPr marL="342900" marR="0" lvl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Необходимы организационные модели.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214678" y="285728"/>
            <a:ext cx="5472122" cy="1071570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bg1">
                    <a:lumMod val="95000"/>
                  </a:schemeClr>
                </a:solidFill>
              </a:rPr>
              <a:t>ЦЕЛЬ ПРОЕКТА</a:t>
            </a:r>
            <a:endParaRPr lang="ru-RU" b="1" dirty="0">
              <a:solidFill>
                <a:schemeClr val="bg1">
                  <a:lumMod val="95000"/>
                </a:schemeClr>
              </a:solidFill>
            </a:endParaRPr>
          </a:p>
        </p:txBody>
      </p:sp>
      <p:pic>
        <p:nvPicPr>
          <p:cNvPr id="5" name="Рисунок 4" descr="герб-прозрачный.T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357166"/>
            <a:ext cx="2588131" cy="2176455"/>
          </a:xfrm>
          <a:prstGeom prst="rect">
            <a:avLst/>
          </a:prstGeom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2542" y="2500306"/>
            <a:ext cx="8932984" cy="2786082"/>
          </a:xfrm>
          <a:solidFill>
            <a:srgbClr val="FFFF8B"/>
          </a:solidFill>
        </p:spPr>
        <p:txBody>
          <a:bodyPr>
            <a:noAutofit/>
          </a:bodyPr>
          <a:lstStyle/>
          <a:p>
            <a:pPr indent="0" algn="ctr">
              <a:buNone/>
            </a:pPr>
            <a:r>
              <a:rPr lang="ru-RU" dirty="0" smtClean="0"/>
              <a:t>Разработка организационной и содержательной модели деятельности образовательного учреждения по формированию регионально ориентированного профессионального выбора обучающихся.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214678" y="285728"/>
            <a:ext cx="5472122" cy="1071570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bg1">
                    <a:lumMod val="95000"/>
                  </a:schemeClr>
                </a:solidFill>
              </a:rPr>
              <a:t>ЗАДАЧИ ПРОЕКТА</a:t>
            </a:r>
            <a:endParaRPr lang="ru-RU" b="1" dirty="0">
              <a:solidFill>
                <a:schemeClr val="bg1">
                  <a:lumMod val="95000"/>
                </a:schemeClr>
              </a:solidFill>
            </a:endParaRPr>
          </a:p>
        </p:txBody>
      </p:sp>
      <p:pic>
        <p:nvPicPr>
          <p:cNvPr id="5" name="Рисунок 4" descr="герб-прозрачный.T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20478917">
            <a:off x="-5362" y="38075"/>
            <a:ext cx="2588131" cy="2176455"/>
          </a:xfrm>
          <a:prstGeom prst="rect">
            <a:avLst/>
          </a:prstGeom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2542" y="1214422"/>
            <a:ext cx="8932984" cy="5643578"/>
          </a:xfrm>
          <a:solidFill>
            <a:srgbClr val="FFFF8B"/>
          </a:solidFill>
        </p:spPr>
        <p:txBody>
          <a:bodyPr>
            <a:noAutofit/>
          </a:bodyPr>
          <a:lstStyle/>
          <a:p>
            <a:pPr lvl="0"/>
            <a:r>
              <a:rPr lang="ru-RU" sz="2250" dirty="0" smtClean="0"/>
              <a:t>развитие интереса обучающихся к Брянской области, осознание перспектив профессиональной деятельности на своей малой Родине;</a:t>
            </a:r>
            <a:endParaRPr lang="ru-RU" sz="2250" dirty="0"/>
          </a:p>
          <a:p>
            <a:pPr lvl="0"/>
            <a:r>
              <a:rPr lang="ru-RU" sz="2250" dirty="0"/>
              <a:t>формирование у обучающихся целостного образовательного маршрута школа (гимназия) - техникум, колледж, вуз;</a:t>
            </a:r>
          </a:p>
          <a:p>
            <a:pPr lvl="0"/>
            <a:r>
              <a:rPr lang="ru-RU" sz="2250" dirty="0"/>
              <a:t>формирование у учащихся устойчивой мотивации жизни и работы на </a:t>
            </a:r>
            <a:r>
              <a:rPr lang="ru-RU" sz="2250" dirty="0" err="1"/>
              <a:t>Брянщине</a:t>
            </a:r>
            <a:r>
              <a:rPr lang="ru-RU" sz="2250" dirty="0"/>
              <a:t>;</a:t>
            </a:r>
          </a:p>
          <a:p>
            <a:pPr lvl="0"/>
            <a:r>
              <a:rPr lang="ru-RU" sz="2250" dirty="0"/>
              <a:t>развитие технических способностей и интересов обучающихся;</a:t>
            </a:r>
          </a:p>
          <a:p>
            <a:pPr lvl="0"/>
            <a:r>
              <a:rPr lang="ru-RU" sz="2250" dirty="0"/>
              <a:t>рост численности обучающихся, изучающих предметы на профильном уровне;</a:t>
            </a:r>
          </a:p>
          <a:p>
            <a:pPr lvl="0"/>
            <a:r>
              <a:rPr lang="ru-RU" sz="2250" dirty="0"/>
              <a:t>реализация </a:t>
            </a:r>
            <a:r>
              <a:rPr lang="ru-RU" sz="2250" dirty="0" smtClean="0"/>
              <a:t>практико-ориентированного </a:t>
            </a:r>
            <a:r>
              <a:rPr lang="ru-RU" sz="2250" dirty="0"/>
              <a:t>компонента обучения при изучении всех предметов на второй и третьей ступенях образования;</a:t>
            </a:r>
          </a:p>
          <a:p>
            <a:pPr lvl="0"/>
            <a:r>
              <a:rPr lang="ru-RU" sz="2250" dirty="0"/>
              <a:t>обеспечение преемственности в организации освоения программ общего (среднего) образования и профессионального образования</a:t>
            </a:r>
            <a:r>
              <a:rPr lang="ru-RU" sz="2250" dirty="0" smtClean="0"/>
              <a:t>.</a:t>
            </a:r>
            <a:endParaRPr lang="ru-RU" sz="225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71802" y="1571612"/>
            <a:ext cx="5500726" cy="1500198"/>
          </a:xfrm>
          <a:solidFill>
            <a:srgbClr val="FFFF8B"/>
          </a:solidFill>
        </p:spPr>
        <p:txBody>
          <a:bodyPr>
            <a:noAutofit/>
          </a:bodyPr>
          <a:lstStyle/>
          <a:p>
            <a:pPr indent="0">
              <a:buNone/>
            </a:pPr>
            <a:r>
              <a:rPr lang="ru-RU" sz="2800" dirty="0" smtClean="0"/>
              <a:t>2018-2019 </a:t>
            </a:r>
            <a:r>
              <a:rPr lang="ru-RU" sz="2800" dirty="0" err="1"/>
              <a:t>уч.г</a:t>
            </a:r>
            <a:r>
              <a:rPr lang="ru-RU" sz="2800" dirty="0"/>
              <a:t>. </a:t>
            </a:r>
            <a:r>
              <a:rPr lang="ru-RU" sz="2800" dirty="0" smtClean="0"/>
              <a:t>– </a:t>
            </a:r>
          </a:p>
          <a:p>
            <a:pPr indent="0">
              <a:buNone/>
            </a:pPr>
            <a:r>
              <a:rPr lang="ru-RU" sz="2800" dirty="0" smtClean="0"/>
              <a:t>завершен экспериментальный </a:t>
            </a:r>
            <a:r>
              <a:rPr lang="ru-RU" sz="2800" dirty="0"/>
              <a:t>этап реализации проекта</a:t>
            </a:r>
            <a:r>
              <a:rPr lang="ru-RU" sz="2800" dirty="0" smtClean="0"/>
              <a:t>.</a:t>
            </a:r>
            <a:endParaRPr lang="ru-RU" sz="2800" dirty="0"/>
          </a:p>
        </p:txBody>
      </p:sp>
      <p:pic>
        <p:nvPicPr>
          <p:cNvPr id="5" name="Рисунок 4" descr="герб-прозрачный.T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357166"/>
            <a:ext cx="2588131" cy="2176455"/>
          </a:xfrm>
          <a:prstGeom prst="rect">
            <a:avLst/>
          </a:prstGeom>
        </p:spPr>
      </p:pic>
      <p:sp>
        <p:nvSpPr>
          <p:cNvPr id="6" name="Содержимое 2"/>
          <p:cNvSpPr txBox="1">
            <a:spLocks/>
          </p:cNvSpPr>
          <p:nvPr/>
        </p:nvSpPr>
        <p:spPr>
          <a:xfrm>
            <a:off x="3071802" y="3286124"/>
            <a:ext cx="5500726" cy="185738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vert="horz" lIns="91440" tIns="45720" rIns="91440" bIns="45720" rtlCol="0">
            <a:noAutofit/>
          </a:bodyPr>
          <a:lstStyle/>
          <a:p>
            <a:pPr marL="342900" lvl="0">
              <a:spcBef>
                <a:spcPct val="20000"/>
              </a:spcBef>
            </a:pPr>
            <a:r>
              <a:rPr lang="ru-RU" sz="2800" dirty="0"/>
              <a:t>2019-2020 </a:t>
            </a:r>
            <a:r>
              <a:rPr lang="ru-RU" sz="2800" dirty="0" err="1"/>
              <a:t>уч.г</a:t>
            </a:r>
            <a:r>
              <a:rPr lang="ru-RU" sz="2800" dirty="0"/>
              <a:t>. </a:t>
            </a:r>
            <a:r>
              <a:rPr lang="ru-RU" sz="2800" dirty="0" smtClean="0"/>
              <a:t>– </a:t>
            </a:r>
          </a:p>
          <a:p>
            <a:pPr marL="342900" lvl="0">
              <a:spcBef>
                <a:spcPct val="20000"/>
              </a:spcBef>
            </a:pPr>
            <a:r>
              <a:rPr lang="ru-RU" sz="2800" dirty="0" smtClean="0"/>
              <a:t>этап </a:t>
            </a:r>
            <a:r>
              <a:rPr lang="ru-RU" sz="2800" dirty="0"/>
              <a:t>завершения описания и распространения </a:t>
            </a:r>
            <a:r>
              <a:rPr lang="ru-RU" sz="2800" dirty="0" err="1" smtClean="0"/>
              <a:t>эксперимен-тальных</a:t>
            </a:r>
            <a:r>
              <a:rPr lang="ru-RU" sz="2800" dirty="0" smtClean="0"/>
              <a:t> </a:t>
            </a:r>
            <a:r>
              <a:rPr lang="ru-RU" sz="2800" dirty="0"/>
              <a:t>наработок.</a:t>
            </a:r>
            <a:endParaRPr kumimoji="0" lang="ru-RU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071802" y="274638"/>
            <a:ext cx="5857916" cy="1225536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bg1">
                    <a:lumMod val="95000"/>
                  </a:schemeClr>
                </a:solidFill>
              </a:rPr>
              <a:t>РЕАЛИЗАЦИЯ ПРОЕКТА</a:t>
            </a:r>
            <a:endParaRPr lang="ru-RU" b="1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71802" y="1500174"/>
            <a:ext cx="5857916" cy="3357586"/>
          </a:xfrm>
          <a:solidFill>
            <a:srgbClr val="FFFF8B"/>
          </a:solidFill>
        </p:spPr>
        <p:txBody>
          <a:bodyPr>
            <a:noAutofit/>
          </a:bodyPr>
          <a:lstStyle/>
          <a:p>
            <a:pPr indent="0">
              <a:buNone/>
            </a:pPr>
            <a:r>
              <a:rPr lang="ru-RU" sz="2800" dirty="0" smtClean="0"/>
              <a:t>Временные </a:t>
            </a:r>
            <a:r>
              <a:rPr lang="ru-RU" sz="2800" dirty="0"/>
              <a:t>творческие группы учителей (всего - 73</a:t>
            </a:r>
            <a:r>
              <a:rPr lang="ru-RU" sz="2800" dirty="0" smtClean="0"/>
              <a:t>).</a:t>
            </a:r>
          </a:p>
          <a:p>
            <a:pPr indent="0">
              <a:buNone/>
            </a:pPr>
            <a:r>
              <a:rPr lang="ru-RU" sz="2800" dirty="0" smtClean="0"/>
              <a:t>Срок </a:t>
            </a:r>
            <a:r>
              <a:rPr lang="ru-RU" sz="2800" dirty="0"/>
              <a:t>действия от 2 до 9 месяцев. </a:t>
            </a:r>
            <a:endParaRPr lang="ru-RU" sz="2800" dirty="0" smtClean="0"/>
          </a:p>
          <a:p>
            <a:pPr indent="0">
              <a:buNone/>
            </a:pPr>
            <a:r>
              <a:rPr lang="ru-RU" sz="2800" dirty="0" smtClean="0"/>
              <a:t>В </a:t>
            </a:r>
            <a:r>
              <a:rPr lang="ru-RU" sz="2800" dirty="0"/>
              <a:t>работе временных творческих групп приняли участие все педагогические работники </a:t>
            </a:r>
            <a:r>
              <a:rPr lang="ru-RU" sz="2800" dirty="0" smtClean="0"/>
              <a:t>гимназии.</a:t>
            </a:r>
            <a:endParaRPr lang="ru-RU" sz="2800" dirty="0"/>
          </a:p>
        </p:txBody>
      </p:sp>
      <p:pic>
        <p:nvPicPr>
          <p:cNvPr id="5" name="Рисунок 4" descr="герб-прозрачный.T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357166"/>
            <a:ext cx="2588131" cy="21764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071802" y="274638"/>
            <a:ext cx="5857916" cy="1225536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bg1">
                    <a:lumMod val="95000"/>
                  </a:schemeClr>
                </a:solidFill>
              </a:rPr>
              <a:t>РЕАЛИЗАЦИЯ ПРОЕКТА</a:t>
            </a:r>
            <a:endParaRPr lang="ru-RU" b="1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86116" y="1500174"/>
            <a:ext cx="5429288" cy="2857520"/>
          </a:xfrm>
          <a:solidFill>
            <a:srgbClr val="FFFF8B"/>
          </a:solidFill>
        </p:spPr>
        <p:txBody>
          <a:bodyPr>
            <a:noAutofit/>
          </a:bodyPr>
          <a:lstStyle/>
          <a:p>
            <a:pPr indent="0">
              <a:buNone/>
            </a:pPr>
            <a:r>
              <a:rPr lang="ru-RU" sz="2800" dirty="0">
                <a:solidFill>
                  <a:srgbClr val="FF0000"/>
                </a:solidFill>
              </a:rPr>
              <a:t>П</a:t>
            </a:r>
            <a:r>
              <a:rPr lang="ru-RU" sz="2800" dirty="0" smtClean="0">
                <a:solidFill>
                  <a:srgbClr val="FF0000"/>
                </a:solidFill>
              </a:rPr>
              <a:t>рограмма профессионально ориентированной внеурочной образовательной деятельности </a:t>
            </a:r>
            <a:r>
              <a:rPr lang="ru-RU" sz="2800" dirty="0" smtClean="0"/>
              <a:t>для </a:t>
            </a:r>
            <a:r>
              <a:rPr lang="ru-RU" sz="2800" dirty="0"/>
              <a:t>1-11 </a:t>
            </a:r>
            <a:r>
              <a:rPr lang="ru-RU" sz="2800" dirty="0" smtClean="0"/>
              <a:t>классов - </a:t>
            </a:r>
            <a:r>
              <a:rPr lang="ru-RU" sz="2800" u="sng" dirty="0" smtClean="0"/>
              <a:t>разработана</a:t>
            </a:r>
            <a:r>
              <a:rPr lang="ru-RU" sz="2800" dirty="0" smtClean="0"/>
              <a:t> и </a:t>
            </a:r>
            <a:r>
              <a:rPr lang="ru-RU" sz="2800" u="sng" dirty="0" smtClean="0"/>
              <a:t>апробирована</a:t>
            </a:r>
            <a:r>
              <a:rPr lang="ru-RU" sz="2800" dirty="0" smtClean="0"/>
              <a:t> (2017-18 / 2108-19 </a:t>
            </a:r>
            <a:r>
              <a:rPr lang="ru-RU" sz="2800" dirty="0" err="1"/>
              <a:t>уч.г</a:t>
            </a:r>
            <a:r>
              <a:rPr lang="ru-RU" sz="2800" dirty="0" smtClean="0"/>
              <a:t>.) .</a:t>
            </a:r>
            <a:endParaRPr lang="ru-RU" sz="2800" dirty="0"/>
          </a:p>
        </p:txBody>
      </p:sp>
      <p:pic>
        <p:nvPicPr>
          <p:cNvPr id="5" name="Рисунок 4" descr="герб-прозрачный.T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357166"/>
            <a:ext cx="2588131" cy="21764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512</TotalTime>
  <Words>1028</Words>
  <Application>Microsoft Office PowerPoint</Application>
  <PresentationFormat>Экран (4:3)</PresentationFormat>
  <Paragraphs>118</Paragraphs>
  <Slides>36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36</vt:i4>
      </vt:variant>
    </vt:vector>
  </HeadingPairs>
  <TitlesOfParts>
    <vt:vector size="37" baseType="lpstr">
      <vt:lpstr>Тема Office</vt:lpstr>
      <vt:lpstr>«Брянск и Я»</vt:lpstr>
      <vt:lpstr>Слайд 2</vt:lpstr>
      <vt:lpstr>ПРОБЛЕМАТИКА</vt:lpstr>
      <vt:lpstr>РЕСУРСЫ школ</vt:lpstr>
      <vt:lpstr>ЦЕЛЬ ПРОЕКТА</vt:lpstr>
      <vt:lpstr>ЗАДАЧИ ПРОЕКТА</vt:lpstr>
      <vt:lpstr>Слайд 7</vt:lpstr>
      <vt:lpstr>РЕАЛИЗАЦИЯ ПРОЕКТА</vt:lpstr>
      <vt:lpstr>РЕАЛИЗАЦИЯ ПРОЕКТА</vt:lpstr>
      <vt:lpstr>РЕАЛИЗАЦИЯ ПРОЕКТА</vt:lpstr>
      <vt:lpstr>РЕАЛИЗАЦИЯ ПРОЕКТА</vt:lpstr>
      <vt:lpstr>РЕАЛИЗАЦИЯ ПРОЕКТА</vt:lpstr>
      <vt:lpstr>РЕАЛИЗАЦИЯ ПРОЕКТА</vt:lpstr>
      <vt:lpstr>РЕАЛИЗАЦИЯ ПРОЕКТА</vt:lpstr>
      <vt:lpstr>РЕАЛИЗАЦИЯ ПРОЕКТА</vt:lpstr>
      <vt:lpstr>РЕАЛИЗАЦИЯ ПРОЕКТА</vt:lpstr>
      <vt:lpstr>РЕАЛИЗАЦИЯ ПРОЕКТА</vt:lpstr>
      <vt:lpstr>РЕАЛИЗАЦИЯ ПРОЕКТА</vt:lpstr>
      <vt:lpstr>РЕАЛИЗАЦИЯ ПРОЕКТА</vt:lpstr>
      <vt:lpstr>РЕАЛИЗАЦИЯ ПРОЕКТА</vt:lpstr>
      <vt:lpstr>ИТОГИ реализации</vt:lpstr>
      <vt:lpstr>Регионально ориентированный урок</vt:lpstr>
      <vt:lpstr>Регионально ориентированный урок</vt:lpstr>
      <vt:lpstr>Регионально ориентированный урок</vt:lpstr>
      <vt:lpstr>Регионально-ориентированные предметные декады</vt:lpstr>
      <vt:lpstr>Регионально-ориентированные предметные декады</vt:lpstr>
      <vt:lpstr>Регионально-ориентированные предметные декады</vt:lpstr>
      <vt:lpstr>Регионально-ориентированные классные часы</vt:lpstr>
      <vt:lpstr>Регионально ориентированные конкурсы проектов</vt:lpstr>
      <vt:lpstr>Регионально ориентированные учебные проекты</vt:lpstr>
      <vt:lpstr>Регионально ориентированные учебные проекты</vt:lpstr>
      <vt:lpstr>Профориентационные внеурочные  занятия</vt:lpstr>
      <vt:lpstr>Профориентационные регионально ориентированные образовательные путешествия</vt:lpstr>
      <vt:lpstr>Профориентационные регионально ориентированные образовательные путешествия</vt:lpstr>
      <vt:lpstr>Профориентационные регионально ориентированные образовательные путешествия</vt:lpstr>
      <vt:lpstr>«Брянск и Я»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</dc:creator>
  <cp:lastModifiedBy>1</cp:lastModifiedBy>
  <cp:revision>59</cp:revision>
  <dcterms:created xsi:type="dcterms:W3CDTF">2020-01-16T06:36:57Z</dcterms:created>
  <dcterms:modified xsi:type="dcterms:W3CDTF">2020-01-29T19:54:45Z</dcterms:modified>
</cp:coreProperties>
</file>