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F5E592E-9BC0-4258-8E8D-CE44DA9F4599}">
          <p14:sldIdLst>
            <p14:sldId id="256"/>
            <p14:sldId id="258"/>
            <p14:sldId id="259"/>
            <p14:sldId id="260"/>
            <p14:sldId id="261"/>
            <p14:sldId id="262"/>
            <p14:sldId id="264"/>
            <p14:sldId id="265"/>
            <p14:sldId id="266"/>
            <p14:sldId id="267"/>
            <p14:sldId id="268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6" autoAdjust="0"/>
    <p:restoredTop sz="86447" autoAdjust="0"/>
  </p:normalViewPr>
  <p:slideViewPr>
    <p:cSldViewPr>
      <p:cViewPr varScale="1">
        <p:scale>
          <a:sx n="73" d="100"/>
          <a:sy n="73" d="100"/>
        </p:scale>
        <p:origin x="130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39B82-EC0B-4043-8BF8-2DDBA9B3B50B}" type="datetimeFigureOut">
              <a:rPr lang="ru-RU" smtClean="0"/>
              <a:t>27.12.2019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1AB03-5FF6-430B-B908-620A28EA599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39B82-EC0B-4043-8BF8-2DDBA9B3B50B}" type="datetimeFigureOut">
              <a:rPr lang="ru-RU" smtClean="0"/>
              <a:t>27.12.2019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1AB03-5FF6-430B-B908-620A28EA599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39B82-EC0B-4043-8BF8-2DDBA9B3B50B}" type="datetimeFigureOut">
              <a:rPr lang="ru-RU" smtClean="0"/>
              <a:t>27.12.2019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1AB03-5FF6-430B-B908-620A28EA599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39B82-EC0B-4043-8BF8-2DDBA9B3B50B}" type="datetimeFigureOut">
              <a:rPr lang="ru-RU" smtClean="0"/>
              <a:t>27.12.2019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1AB03-5FF6-430B-B908-620A28EA599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39B82-EC0B-4043-8BF8-2DDBA9B3B50B}" type="datetimeFigureOut">
              <a:rPr lang="ru-RU" smtClean="0"/>
              <a:t>27.12.2019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1AB03-5FF6-430B-B908-620A28EA599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39B82-EC0B-4043-8BF8-2DDBA9B3B50B}" type="datetimeFigureOut">
              <a:rPr lang="ru-RU" smtClean="0"/>
              <a:t>27.12.2019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1AB03-5FF6-430B-B908-620A28EA599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39B82-EC0B-4043-8BF8-2DDBA9B3B50B}" type="datetimeFigureOut">
              <a:rPr lang="ru-RU" smtClean="0"/>
              <a:t>27.12.2019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1AB03-5FF6-430B-B908-620A28EA599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39B82-EC0B-4043-8BF8-2DDBA9B3B50B}" type="datetimeFigureOut">
              <a:rPr lang="ru-RU" smtClean="0"/>
              <a:t>27.12.2019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1AB03-5FF6-430B-B908-620A28EA599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39B82-EC0B-4043-8BF8-2DDBA9B3B50B}" type="datetimeFigureOut">
              <a:rPr lang="ru-RU" smtClean="0"/>
              <a:t>27.12.2019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1AB03-5FF6-430B-B908-620A28EA599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39B82-EC0B-4043-8BF8-2DDBA9B3B50B}" type="datetimeFigureOut">
              <a:rPr lang="ru-RU" smtClean="0"/>
              <a:t>27.12.2019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1AB03-5FF6-430B-B908-620A28EA599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39B82-EC0B-4043-8BF8-2DDBA9B3B50B}" type="datetimeFigureOut">
              <a:rPr lang="ru-RU" smtClean="0"/>
              <a:t>27.12.2019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1AB03-5FF6-430B-B908-620A28EA599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6139B82-EC0B-4043-8BF8-2DDBA9B3B50B}" type="datetimeFigureOut">
              <a:rPr lang="ru-RU" smtClean="0"/>
              <a:t>27.12.2019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F71AB03-5FF6-430B-B908-620A28EA5994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25144"/>
            <a:ext cx="8352928" cy="1800199"/>
          </a:xfrm>
        </p:spPr>
        <p:txBody>
          <a:bodyPr/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A80000"/>
                </a:solidFill>
                <a:latin typeface="Arial"/>
                <a:ea typeface="Times New Roman"/>
                <a:cs typeface="Times New Roman"/>
              </a:rPr>
              <a:t>«Педагогика сотворчества как стратегия развития современной школы в условиях новых образовательных стандартов»</a:t>
            </a:r>
            <a:endParaRPr lang="ru-RU" sz="1800" b="1" dirty="0">
              <a:solidFill>
                <a:srgbClr val="A80000"/>
              </a:solidFill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1026" name="Picture 2" descr="C:\Users\Замы\Desktop\гимназ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980729"/>
            <a:ext cx="8782050" cy="360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0974" y="44624"/>
            <a:ext cx="87820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Муниципальное автономное общеобразовательное учреждение «Гимназия №1» г. Брянска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09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5154" y="71046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Обмен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опыта с образовательными организациями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5154" y="1052736"/>
            <a:ext cx="371279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/>
              <a:t>5.Межрегиональный </a:t>
            </a:r>
            <a:r>
              <a:rPr lang="ru-RU" sz="2200" dirty="0"/>
              <a:t>рефлексивно-сотворческий семинар «Психолого-педагогическое проектирование развития гимназии в контексте педагогики сотворчества» (24 октября 2019 </a:t>
            </a:r>
            <a:r>
              <a:rPr lang="ru-RU" sz="2200" dirty="0" smtClean="0"/>
              <a:t>года,</a:t>
            </a:r>
            <a:r>
              <a:rPr lang="ru-RU" sz="2200" dirty="0"/>
              <a:t> МАОУ «Гимназия №1»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г</a:t>
            </a:r>
            <a:r>
              <a:rPr lang="ru-RU" sz="2200" dirty="0"/>
              <a:t>. </a:t>
            </a:r>
            <a:r>
              <a:rPr lang="ru-RU" sz="2200" dirty="0" smtClean="0"/>
              <a:t>Брянска) </a:t>
            </a:r>
            <a:r>
              <a:rPr lang="ru-RU" sz="2200" dirty="0"/>
              <a:t>с участием доктора психологических наук, профессора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С.Ю</a:t>
            </a:r>
            <a:r>
              <a:rPr lang="ru-RU" sz="2200" dirty="0"/>
              <a:t>. Степанова.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626" y="908720"/>
            <a:ext cx="4104456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37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404664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Общие выводы, оценка проделанной работы, перспективы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358771"/>
            <a:ext cx="8856984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Средствами контроля и обеспечения достоверности результатов деятельности гимназии, позволяющим оценить достижение критериев оценки результатов реализации программы, являются: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200" dirty="0"/>
              <a:t>наблюдения за организацией совместной деятельности субъектов образовательного процесса с целью изучения реализации задач, указанных в инновационной программе;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200" dirty="0"/>
              <a:t>контроль за ходом её реализации;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200" dirty="0"/>
              <a:t>подведение итогов контроля на совещаниях, педагогических и административных советах и др.;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200" dirty="0"/>
              <a:t>контроль за составлением и реализацией планов работы творческих, проблемных групп, в которых должна отражаться инновационная деятельность гимназии по заявленной теме</a:t>
            </a:r>
            <a:r>
              <a:rPr lang="ru-RU" sz="2200" dirty="0" smtClean="0"/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1100" dirty="0"/>
          </a:p>
          <a:p>
            <a:pPr algn="ctr"/>
            <a:r>
              <a:rPr lang="ru-RU" sz="2600" b="1" u="sng" dirty="0">
                <a:solidFill>
                  <a:srgbClr val="C00000"/>
                </a:solidFill>
              </a:rPr>
              <a:t>Реализуя </a:t>
            </a:r>
            <a:r>
              <a:rPr lang="ru-RU" sz="2600" b="1" u="sng" dirty="0" smtClean="0">
                <a:solidFill>
                  <a:srgbClr val="C00000"/>
                </a:solidFill>
              </a:rPr>
              <a:t>проект на </a:t>
            </a:r>
            <a:r>
              <a:rPr lang="ru-RU" sz="2600" b="1" u="sng" dirty="0" smtClean="0">
                <a:solidFill>
                  <a:srgbClr val="C00000"/>
                </a:solidFill>
              </a:rPr>
              <a:t>экспериментально – инновационном этапе, доказана </a:t>
            </a:r>
            <a:r>
              <a:rPr lang="ru-RU" sz="2600" b="1" u="sng" dirty="0" smtClean="0">
                <a:solidFill>
                  <a:srgbClr val="C00000"/>
                </a:solidFill>
              </a:rPr>
              <a:t>его </a:t>
            </a:r>
            <a:r>
              <a:rPr lang="ru-RU" sz="2600" b="1" u="sng" dirty="0">
                <a:solidFill>
                  <a:srgbClr val="C00000"/>
                </a:solidFill>
              </a:rPr>
              <a:t>актуальность и </a:t>
            </a:r>
            <a:r>
              <a:rPr lang="ru-RU" sz="2600" b="1" u="sng" dirty="0" smtClean="0">
                <a:solidFill>
                  <a:srgbClr val="C00000"/>
                </a:solidFill>
              </a:rPr>
              <a:t>жизнеспособность</a:t>
            </a:r>
            <a:endParaRPr lang="ru-RU" sz="2600" b="1" dirty="0">
              <a:solidFill>
                <a:srgbClr val="C00000"/>
              </a:solidFill>
            </a:endParaRPr>
          </a:p>
          <a:p>
            <a:r>
              <a:rPr lang="ru-RU" b="1" dirty="0"/>
              <a:t> </a:t>
            </a:r>
            <a:endParaRPr lang="ru-RU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2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754671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1358771"/>
            <a:ext cx="82089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2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90" y="332656"/>
            <a:ext cx="8316416" cy="623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0490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88254" y="620688"/>
            <a:ext cx="8567489" cy="4752528"/>
          </a:xfrm>
        </p:spPr>
        <p:txBody>
          <a:bodyPr>
            <a:normAutofit fontScale="92500" lnSpcReduction="10000"/>
          </a:bodyPr>
          <a:lstStyle/>
          <a:p>
            <a:pPr marL="5715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Объект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образовательная событийность современной школы (уроки, консультации, внеклассные и внеурочные дела, а так же система их подготовки), организованная в логике и методологии педагогики сотворчества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.</a:t>
            </a:r>
          </a:p>
          <a:p>
            <a:pPr marL="5715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Предмет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: условия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, формы и методы подготовки и осуществления сотворческих образовательных событий и отношений.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0974" y="44624"/>
            <a:ext cx="8782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2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88254" y="275456"/>
            <a:ext cx="8567489" cy="6105872"/>
          </a:xfrm>
        </p:spPr>
        <p:txBody>
          <a:bodyPr>
            <a:normAutofit fontScale="62500" lnSpcReduction="20000"/>
          </a:bodyPr>
          <a:lstStyle/>
          <a:p>
            <a:pPr marL="5715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3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Постановка цели (что будет достигнуто)</a:t>
            </a:r>
            <a:r>
              <a:rPr lang="ru-RU" sz="3800" b="1" dirty="0"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3800" dirty="0">
                <a:latin typeface="Times New Roman"/>
                <a:ea typeface="Times New Roman"/>
                <a:cs typeface="Times New Roman"/>
              </a:rPr>
              <a:t>построить образовательную систему,  ориентированную на развитие уникальной личности каждого ребенка, способной  к успешной самореализации в жизни, на взаиморазвитие учащихся, педагогов и родителей. </a:t>
            </a:r>
            <a:endParaRPr lang="ru-RU" sz="3800" dirty="0">
              <a:latin typeface="Calibri"/>
              <a:ea typeface="Times New Roman"/>
              <a:cs typeface="Times New Roman"/>
            </a:endParaRPr>
          </a:p>
          <a:p>
            <a:pPr marL="5715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3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Выдвижение гипотезы (что предполагается сделать, чтобы получить результат)</a:t>
            </a:r>
            <a:r>
              <a:rPr lang="ru-RU" sz="3800" b="1" dirty="0"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3800" dirty="0">
                <a:latin typeface="Times New Roman"/>
                <a:ea typeface="Times New Roman"/>
                <a:cs typeface="Times New Roman"/>
              </a:rPr>
              <a:t> количественный и качественный рост образовательных событий в логике и методологии педагогики сотворчества приведет к ощутимым сдвигам в качестве образования, личностном развитии учащихся и педагогов, гуманизации межличностных отношений. </a:t>
            </a:r>
            <a:endParaRPr lang="ru-RU" sz="3800" dirty="0">
              <a:latin typeface="Calibri"/>
              <a:ea typeface="Times New Roman"/>
              <a:cs typeface="Times New Roman"/>
            </a:endParaRP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0974" y="44624"/>
            <a:ext cx="8782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6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8856984" cy="6624736"/>
          </a:xfrm>
        </p:spPr>
        <p:txBody>
          <a:bodyPr>
            <a:norm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Основные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задачи: </a:t>
            </a:r>
            <a:endParaRPr lang="ru-RU" sz="32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571500" lvl="0" indent="-5715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разработка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механизмов индивидуализации образовательного движения учащегося, способов и приемов его психолого-педагогической поддержки;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marL="571500" lvl="0" indent="-5715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проектирование и апробирование  способов образовательной деятельности, позволяющих существенно повысить скорость и глубину освоения учащимися программ средней школы;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endParaRPr lang="ru-RU" sz="3800" dirty="0"/>
          </a:p>
        </p:txBody>
      </p:sp>
      <p:pic>
        <p:nvPicPr>
          <p:cNvPr id="4" name="Рисунок 3" descr="https://smogendrr.ru/uploads/psychologsite/1423304422_galochki_log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6632"/>
            <a:ext cx="2952328" cy="17281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668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8856984" cy="6624736"/>
          </a:xfrm>
        </p:spPr>
        <p:txBody>
          <a:bodyPr>
            <a:normAutofit fontScale="47500" lnSpcReduction="20000"/>
          </a:bodyPr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67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Основные </a:t>
            </a:r>
            <a:r>
              <a:rPr lang="ru-RU" sz="67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задачи: </a:t>
            </a:r>
            <a:endParaRPr lang="ru-RU" sz="67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571500" lvl="0" indent="-5715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5100" dirty="0" smtClean="0">
                <a:latin typeface="Times New Roman"/>
                <a:ea typeface="Times New Roman"/>
                <a:cs typeface="Times New Roman"/>
              </a:rPr>
              <a:t>разработка  </a:t>
            </a:r>
            <a:r>
              <a:rPr lang="ru-RU" sz="5100" dirty="0">
                <a:latin typeface="Times New Roman"/>
                <a:ea typeface="Times New Roman"/>
                <a:cs typeface="Times New Roman"/>
              </a:rPr>
              <a:t>педагогического инструментария формирования развитой ценностной сферы, самостоятельности учащихся, умения жить и действовать нравственно в ситуациях высокой неопределенности, социальной  и когнитивной сложности; </a:t>
            </a:r>
            <a:endParaRPr lang="ru-RU" sz="5100" dirty="0">
              <a:latin typeface="Calibri"/>
              <a:ea typeface="Times New Roman"/>
              <a:cs typeface="Times New Roman"/>
            </a:endParaRPr>
          </a:p>
          <a:p>
            <a:pPr marL="571500" lvl="0" indent="-5715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5100" dirty="0">
                <a:latin typeface="Times New Roman"/>
                <a:ea typeface="Times New Roman"/>
                <a:cs typeface="Times New Roman"/>
              </a:rPr>
              <a:t>проектирование педагогических форм и методов развития у учащихся коммуникативной компетентности, способности к сотворческому взаимодействию и конструктивному лидерству в команде, коллективе, обществе, мире;</a:t>
            </a:r>
            <a:endParaRPr lang="ru-RU" sz="5100" dirty="0">
              <a:latin typeface="Calibri"/>
              <a:ea typeface="Times New Roman"/>
              <a:cs typeface="Times New Roman"/>
            </a:endParaRPr>
          </a:p>
          <a:p>
            <a:pPr marL="571500" lvl="0" indent="-5715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5100" dirty="0">
                <a:latin typeface="Times New Roman"/>
                <a:ea typeface="Times New Roman"/>
                <a:cs typeface="Times New Roman"/>
              </a:rPr>
              <a:t>разработка механизмов формирования сотворческой образовательной среды современной школы</a:t>
            </a:r>
            <a:r>
              <a:rPr lang="ru-RU" sz="5100" dirty="0" smtClean="0">
                <a:latin typeface="Times New Roman"/>
                <a:ea typeface="Times New Roman"/>
                <a:cs typeface="Times New Roman"/>
              </a:rPr>
              <a:t>.</a:t>
            </a:r>
            <a:endParaRPr lang="ru-RU" sz="5100" dirty="0">
              <a:latin typeface="Calibri"/>
              <a:ea typeface="Times New Roman"/>
              <a:cs typeface="Times New Roman"/>
            </a:endParaRPr>
          </a:p>
          <a:p>
            <a:endParaRPr lang="ru-RU" sz="3800" dirty="0"/>
          </a:p>
        </p:txBody>
      </p:sp>
    </p:spTree>
    <p:extLst>
      <p:ext uri="{BB962C8B-B14F-4D97-AF65-F5344CB8AC3E}">
        <p14:creationId xmlns:p14="http://schemas.microsoft.com/office/powerpoint/2010/main" val="88660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03390591"/>
              </p:ext>
            </p:extLst>
          </p:nvPr>
        </p:nvGraphicFramePr>
        <p:xfrm>
          <a:off x="539552" y="404664"/>
          <a:ext cx="8136904" cy="5711068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083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0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23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308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674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Этап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Содержание проделанной работы по реализации проекта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Сроки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Соответствие ожидаемых результатов реально достигнутым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1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Экспериментально – инновационный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этап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Организация экспериментальной деятельности в рамках воспитательной и учебной работы.</a:t>
                      </a:r>
                    </a:p>
                    <a:p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Анализ полученных результатов, проектирование форм распространения практики сотворчества на все стороны жизни образовательной организации.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08.2018 – 07.2020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Распространение сотворческого подхода на все стороны жизни образовательной организации.</a:t>
                      </a:r>
                    </a:p>
                    <a:p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Разработка образовательных программ по отдельным предметам, пригодных для работы в сотворческом подходе.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88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387222" y="692696"/>
            <a:ext cx="472128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</a:t>
            </a:r>
            <a:r>
              <a:rPr lang="ru-RU" sz="2000" dirty="0" smtClean="0"/>
              <a:t>расширение </a:t>
            </a:r>
            <a:r>
              <a:rPr lang="ru-RU" sz="2000" dirty="0"/>
              <a:t>возможностей для творческого развития личности ребенка и педагога, реализации их интересов; </a:t>
            </a:r>
          </a:p>
          <a:p>
            <a:r>
              <a:rPr lang="ru-RU" sz="2000" dirty="0"/>
              <a:t>2</a:t>
            </a:r>
            <a:r>
              <a:rPr lang="ru-RU" sz="2000" dirty="0" smtClean="0"/>
              <a:t>. повышение </a:t>
            </a:r>
            <a:r>
              <a:rPr lang="ru-RU" sz="2000" dirty="0"/>
              <a:t>роли дополнительного образования детей в деятельности общеобразовательного учреждения; </a:t>
            </a:r>
          </a:p>
          <a:p>
            <a:r>
              <a:rPr lang="ru-RU" sz="2000" dirty="0"/>
              <a:t>3</a:t>
            </a:r>
            <a:r>
              <a:rPr lang="ru-RU" sz="2000" dirty="0" smtClean="0"/>
              <a:t>. интеграция </a:t>
            </a:r>
            <a:r>
              <a:rPr lang="ru-RU" sz="2000" dirty="0"/>
              <a:t>основного общего и дополнительного образования в условиях реформирования структуры и содержания общего образования; </a:t>
            </a:r>
          </a:p>
          <a:p>
            <a:r>
              <a:rPr lang="ru-RU" sz="2000" dirty="0"/>
              <a:t>4</a:t>
            </a:r>
            <a:r>
              <a:rPr lang="ru-RU" sz="2000" dirty="0" smtClean="0"/>
              <a:t>. укрепление </a:t>
            </a:r>
            <a:r>
              <a:rPr lang="ru-RU" sz="2000" dirty="0"/>
              <a:t>здоровья детей, формирование здорового образа жизни; </a:t>
            </a:r>
          </a:p>
          <a:p>
            <a:r>
              <a:rPr lang="ru-RU" sz="2000" dirty="0"/>
              <a:t>5</a:t>
            </a:r>
            <a:r>
              <a:rPr lang="ru-RU" sz="2000" dirty="0" smtClean="0"/>
              <a:t>. личностный </a:t>
            </a:r>
            <a:r>
              <a:rPr lang="ru-RU" sz="2000" dirty="0"/>
              <a:t>рост участников образовательного процесса;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04665"/>
            <a:ext cx="4176464" cy="1307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Качественные изменения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гимназии:</a:t>
            </a:r>
          </a:p>
        </p:txBody>
      </p:sp>
      <p:pic>
        <p:nvPicPr>
          <p:cNvPr id="2053" name="Picture 5" descr="https://img3.stockfresh.com/files/c/clairev/m/91/7249377_stock-vector-school-class-theme-image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22" y="2132856"/>
            <a:ext cx="4177200" cy="3773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359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404665"/>
            <a:ext cx="7776864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Качественные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изменения в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гимназии: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43330"/>
            <a:ext cx="864096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6.</a:t>
            </a:r>
            <a:r>
              <a:rPr lang="ru-RU" sz="2200" dirty="0" smtClean="0"/>
              <a:t>подготовка </a:t>
            </a:r>
            <a:r>
              <a:rPr lang="ru-RU" sz="2200" dirty="0"/>
              <a:t>победителей, призеров олимпиад, фестивалей, конкурсов, конференций различного уровня;</a:t>
            </a:r>
          </a:p>
          <a:p>
            <a:r>
              <a:rPr lang="ru-RU" sz="2000" dirty="0" smtClean="0"/>
              <a:t>7.</a:t>
            </a:r>
            <a:r>
              <a:rPr lang="ru-RU" sz="2200" dirty="0" smtClean="0"/>
              <a:t>накопление </a:t>
            </a:r>
            <a:r>
              <a:rPr lang="ru-RU" sz="2200" dirty="0"/>
              <a:t>опыта творческой деятельности учащихся и педагогов;</a:t>
            </a:r>
          </a:p>
          <a:p>
            <a:r>
              <a:rPr lang="ru-RU" sz="2000" dirty="0" smtClean="0"/>
              <a:t>8.</a:t>
            </a:r>
            <a:r>
              <a:rPr lang="ru-RU" sz="2200" dirty="0" smtClean="0"/>
              <a:t>динамика </a:t>
            </a:r>
            <a:r>
              <a:rPr lang="ru-RU" sz="2200" dirty="0"/>
              <a:t>сохранности контингента обучающихся;</a:t>
            </a:r>
          </a:p>
          <a:p>
            <a:r>
              <a:rPr lang="ru-RU" sz="2000" dirty="0" smtClean="0"/>
              <a:t>9.</a:t>
            </a:r>
            <a:r>
              <a:rPr lang="ru-RU" sz="2200" dirty="0" smtClean="0"/>
              <a:t>стимулирование </a:t>
            </a:r>
            <a:r>
              <a:rPr lang="ru-RU" sz="2200" dirty="0"/>
              <a:t>инновационной деятельности коллектива, повышение профессионального мастерства педагогов;</a:t>
            </a:r>
          </a:p>
          <a:p>
            <a:r>
              <a:rPr lang="ru-RU" sz="2000" dirty="0" smtClean="0"/>
              <a:t>10.</a:t>
            </a:r>
            <a:r>
              <a:rPr lang="ru-RU" sz="2200" dirty="0" smtClean="0"/>
              <a:t>повышение </a:t>
            </a:r>
            <a:r>
              <a:rPr lang="ru-RU" sz="2200" dirty="0"/>
              <a:t>имиджа и конкурентоспособности гимназии: в 2017-2018 учебном году МАОУ «Гимназия №1» г. Брянска −  победитель Всероссийского проекта Российского экспертного совета «Лучшие образовательные учреждения среднего общего образования России», лауреат Всероссийского конкурса «Образовательная организация XXI века» в номинации «Лучшая инновационная общеобразовательная организация</a:t>
            </a:r>
            <a:r>
              <a:rPr lang="ru-RU" sz="2200" dirty="0" smtClean="0"/>
              <a:t>»;</a:t>
            </a:r>
          </a:p>
          <a:p>
            <a:r>
              <a:rPr lang="ru-RU" sz="2200" dirty="0" smtClean="0"/>
              <a:t>в 2018-2019 учебном году - </a:t>
            </a:r>
            <a:r>
              <a:rPr lang="ru-RU" sz="2200" dirty="0"/>
              <a:t>призер открытого межрегионального конкурса «100 престижных школ России».</a:t>
            </a: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5766938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1015" y="404664"/>
            <a:ext cx="9002985" cy="1037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Обмен опыта с образовательными организациями</a:t>
            </a:r>
          </a:p>
          <a:p>
            <a:pPr algn="ctr"/>
            <a:r>
              <a:rPr lang="ru-RU" sz="3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2018-2019 </a:t>
            </a:r>
            <a:r>
              <a:rPr lang="ru-RU" sz="3000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г.г</a:t>
            </a:r>
            <a:r>
              <a:rPr lang="ru-RU" sz="3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3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200" dirty="0" smtClean="0"/>
              <a:t>1</a:t>
            </a:r>
            <a:r>
              <a:rPr lang="ru-RU" sz="2200" dirty="0"/>
              <a:t>. IV Международная научно-практическая конференция «Сотворчество в образовании, управлении и бизнесе» (02-03 марта 2018 </a:t>
            </a:r>
            <a:r>
              <a:rPr lang="ru-RU" sz="2200" dirty="0" smtClean="0"/>
              <a:t>года, Университетская школа МГПУ)</a:t>
            </a:r>
            <a:endParaRPr lang="ru-RU" sz="2200" dirty="0"/>
          </a:p>
          <a:p>
            <a:pPr algn="just"/>
            <a:r>
              <a:rPr lang="ru-RU" sz="2200" dirty="0"/>
              <a:t>2. Межрегиональный семинар «Способность, одаренность и творчество: проблемы, перспективы, развитие» (29 октября 2018 </a:t>
            </a:r>
            <a:r>
              <a:rPr lang="ru-RU" sz="2200" dirty="0" smtClean="0"/>
              <a:t>года, </a:t>
            </a:r>
            <a:r>
              <a:rPr lang="ru-RU" sz="2200" dirty="0"/>
              <a:t>МАОУ «Гимназия №1» г. Брянска</a:t>
            </a:r>
            <a:r>
              <a:rPr lang="ru-RU" sz="2200" dirty="0" smtClean="0"/>
              <a:t>) </a:t>
            </a:r>
            <a:r>
              <a:rPr lang="ru-RU" sz="2200" dirty="0"/>
              <a:t>с участием доктора психологических наук, профессора С.Ю. Степанова, доктора педагогических наук, профессора П.А. </a:t>
            </a:r>
            <a:r>
              <a:rPr lang="ru-RU" sz="2200" dirty="0" smtClean="0"/>
              <a:t>Оржековского </a:t>
            </a:r>
            <a:endParaRPr lang="ru-RU" sz="2200" dirty="0"/>
          </a:p>
          <a:p>
            <a:pPr algn="just"/>
            <a:r>
              <a:rPr lang="ru-RU" sz="2200" dirty="0"/>
              <a:t>3. Фестиваль инновационных идей (13 декабря 2018 года, Брянск</a:t>
            </a:r>
            <a:r>
              <a:rPr lang="ru-RU" sz="2200" dirty="0" smtClean="0"/>
              <a:t>)</a:t>
            </a:r>
            <a:endParaRPr lang="ru-RU" sz="2200" dirty="0"/>
          </a:p>
          <a:p>
            <a:pPr algn="just"/>
            <a:r>
              <a:rPr lang="ru-RU" sz="2200" dirty="0"/>
              <a:t>4. Межрегиональный научно-практический семинар «Современные рефлексивно-сотворческие технологии анализа урока» (21 марта 2019 </a:t>
            </a:r>
            <a:r>
              <a:rPr lang="ru-RU" sz="2200" dirty="0" smtClean="0"/>
              <a:t>года, </a:t>
            </a:r>
            <a:r>
              <a:rPr lang="ru-RU" sz="2200" dirty="0"/>
              <a:t>МАОУ «Гимназия №1» г. </a:t>
            </a:r>
            <a:r>
              <a:rPr lang="ru-RU" sz="2200" dirty="0" smtClean="0"/>
              <a:t>Брянска) </a:t>
            </a:r>
            <a:r>
              <a:rPr lang="ru-RU" sz="2200" dirty="0"/>
              <a:t>с участием доктора психологических наук, профессора С.Ю. </a:t>
            </a:r>
            <a:r>
              <a:rPr lang="ru-RU" sz="2200" dirty="0" smtClean="0"/>
              <a:t>Степанова</a:t>
            </a:r>
            <a:endParaRPr lang="ru-RU" sz="2200" dirty="0"/>
          </a:p>
          <a:p>
            <a:pPr algn="just"/>
            <a:endParaRPr lang="ru-RU" sz="22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/>
            <a:endParaRPr lang="ru-RU" sz="3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/>
            <a:endParaRPr lang="ru-RU" sz="30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/>
            <a:endParaRPr lang="ru-RU" sz="3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/>
            <a:endParaRPr lang="ru-RU" sz="30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/>
            <a:endParaRPr lang="ru-RU" sz="3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/>
            <a:endParaRPr lang="ru-RU" sz="30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/>
            <a:endParaRPr lang="ru-RU" sz="3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/>
            <a:endParaRPr lang="ru-RU" sz="30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/>
            <a:endParaRPr lang="ru-RU" sz="3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6982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ppt/theme/themeOverride2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ppt/theme/themeOverride3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ppt/theme/themeOverride4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ppt/theme/themeOverride5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ppt/theme/themeOverride6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</TotalTime>
  <Words>765</Words>
  <Application>Microsoft Office PowerPoint</Application>
  <PresentationFormat>Экран (4:3)</PresentationFormat>
  <Paragraphs>66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Georgia</vt:lpstr>
      <vt:lpstr>Times New Roman</vt:lpstr>
      <vt:lpstr>Trebuchet MS</vt:lpstr>
      <vt:lpstr>Wingdings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Замы</dc:creator>
  <cp:lastModifiedBy>user</cp:lastModifiedBy>
  <cp:revision>25</cp:revision>
  <dcterms:created xsi:type="dcterms:W3CDTF">2018-12-07T07:54:27Z</dcterms:created>
  <dcterms:modified xsi:type="dcterms:W3CDTF">2019-12-27T07:32:12Z</dcterms:modified>
</cp:coreProperties>
</file>