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57" r:id="rId4"/>
    <p:sldId id="258" r:id="rId5"/>
    <p:sldId id="259" r:id="rId6"/>
    <p:sldId id="264" r:id="rId7"/>
    <p:sldId id="262" r:id="rId8"/>
    <p:sldId id="263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7" r:id="rId17"/>
    <p:sldId id="278" r:id="rId18"/>
    <p:sldId id="279" r:id="rId19"/>
    <p:sldId id="261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6" autoAdjust="0"/>
    <p:restoredTop sz="94660"/>
  </p:normalViewPr>
  <p:slideViewPr>
    <p:cSldViewPr>
      <p:cViewPr varScale="1">
        <p:scale>
          <a:sx n="81" d="100"/>
          <a:sy n="81" d="100"/>
        </p:scale>
        <p:origin x="106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2016-2017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учебный год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806749726689923E-2"/>
          <c:y val="6.5943193811797949E-4"/>
          <c:w val="0.79229152416038484"/>
          <c:h val="0.7899019823242167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2016-2017 учебный год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Lbls>
            <c:dLbl>
              <c:idx val="0"/>
              <c:layout>
                <c:manualLayout>
                  <c:x val="-0.18750592373869934"/>
                  <c:y val="-0.1276490438695163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8698910032079324"/>
                  <c:y val="-8.4830021247344085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37">
                <a:noFill/>
              </a:ln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Учащиеся</c:v>
                </c:pt>
                <c:pt idx="1">
                  <c:v>Родители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0.85</c:v>
                </c:pt>
                <c:pt idx="1">
                  <c:v>0.76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37">
          <a:noFill/>
        </a:ln>
      </c:spPr>
    </c:plotArea>
    <c:legend>
      <c:legendPos val="r"/>
      <c:layout>
        <c:manualLayout>
          <c:xMode val="edge"/>
          <c:yMode val="edge"/>
          <c:x val="0.30848434458950874"/>
          <c:y val="0.70586970371347635"/>
          <c:w val="0.39885687835514716"/>
          <c:h val="0.14148449651427619"/>
        </c:manualLayout>
      </c:layout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2018-2019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учебный год</a:t>
            </a:r>
          </a:p>
        </c:rich>
      </c:tx>
      <c:layout>
        <c:manualLayout>
          <c:xMode val="edge"/>
          <c:yMode val="edge"/>
          <c:x val="0.19611054594140245"/>
          <c:y val="2.9579058450082744E-2"/>
        </c:manualLayout>
      </c:layout>
      <c:overlay val="0"/>
    </c:title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792262837135226E-2"/>
          <c:y val="1.558522071863773E-2"/>
          <c:w val="0.84363488323552027"/>
          <c:h val="0.769294354189851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2017-2018 учебный год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Lbls>
            <c:dLbl>
              <c:idx val="0"/>
              <c:layout>
                <c:manualLayout>
                  <c:x val="-0.18750592373869934"/>
                  <c:y val="-0.1276490438695163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8698910032079344"/>
                  <c:y val="-8.483002124734417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8181">
                <a:noFill/>
              </a:ln>
            </c:spPr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Учащиеся</c:v>
                </c:pt>
                <c:pt idx="1">
                  <c:v>Родители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0.88</c:v>
                </c:pt>
                <c:pt idx="1">
                  <c:v>0.81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8181">
          <a:noFill/>
        </a:ln>
      </c:spPr>
    </c:plotArea>
    <c:legend>
      <c:legendPos val="r"/>
      <c:layout>
        <c:manualLayout>
          <c:xMode val="edge"/>
          <c:yMode val="edge"/>
          <c:x val="0.26443360906511321"/>
          <c:y val="0.70082592692342216"/>
          <c:w val="0.49167939082018142"/>
          <c:h val="0.1384617534516665"/>
        </c:manualLayout>
      </c:layout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27162087591737E-2"/>
          <c:y val="6.0156498012883107E-2"/>
          <c:w val="0.75204626024105681"/>
          <c:h val="0.8482161155380887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Победители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575974570318632E-3"/>
                  <c:y val="-5.1034144655680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3.18963404098001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9151949140637265E-3"/>
                  <c:y val="-5.74134127376402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20017-2018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0.05</c:v>
                </c:pt>
                <c:pt idx="1">
                  <c:v>0.12</c:v>
                </c:pt>
                <c:pt idx="2">
                  <c:v>0.2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Призеры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491169484382358E-2"/>
                  <c:y val="-2.5517072327840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3727923710955895E-3"/>
                  <c:y val="-5.4223778696660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2879872851593164E-3"/>
                  <c:y val="-3.5085974450780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20017-2018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0.2</c:v>
                </c:pt>
                <c:pt idx="1">
                  <c:v>0.35</c:v>
                </c:pt>
                <c:pt idx="2">
                  <c:v>0.4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46183184"/>
        <c:axId val="246183576"/>
        <c:axId val="0"/>
      </c:bar3DChart>
      <c:catAx>
        <c:axId val="24618318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46183576"/>
        <c:crosses val="autoZero"/>
        <c:auto val="1"/>
        <c:lblAlgn val="ctr"/>
        <c:lblOffset val="100"/>
        <c:noMultiLvlLbl val="0"/>
      </c:catAx>
      <c:valAx>
        <c:axId val="24618357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46183184"/>
        <c:crosses val="autoZero"/>
        <c:crossBetween val="between"/>
      </c:valAx>
      <c:spPr>
        <a:noFill/>
        <a:ln w="25338">
          <a:noFill/>
        </a:ln>
      </c:spPr>
    </c:plotArea>
    <c:legend>
      <c:legendPos val="r"/>
      <c:layout>
        <c:manualLayout>
          <c:xMode val="edge"/>
          <c:yMode val="edge"/>
          <c:x val="0.77566852076123771"/>
          <c:y val="0.56255098391419833"/>
          <c:w val="0.20438420065355456"/>
          <c:h val="0.2002409555038516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7.5625182066137138E-3"/>
                  <c:y val="-6.2450073747636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4.99600589981090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0250072826454857E-3"/>
                  <c:y val="-4.9960058998109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10</c:v>
                </c:pt>
                <c:pt idx="2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11 классы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728913097479981E-17"/>
                  <c:y val="-5.62050663728726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5375109239682281E-3"/>
                  <c:y val="-5.3082562685490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0500145652909714E-3"/>
                  <c:y val="-5.85867745004055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</c:v>
                </c:pt>
                <c:pt idx="1">
                  <c:v>23</c:v>
                </c:pt>
                <c:pt idx="2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46184360"/>
        <c:axId val="246184752"/>
        <c:axId val="0"/>
      </c:bar3DChart>
      <c:catAx>
        <c:axId val="24618436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46184752"/>
        <c:crosses val="autoZero"/>
        <c:auto val="1"/>
        <c:lblAlgn val="ctr"/>
        <c:lblOffset val="100"/>
        <c:noMultiLvlLbl val="0"/>
      </c:catAx>
      <c:valAx>
        <c:axId val="246184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46184360"/>
        <c:crosses val="autoZero"/>
        <c:crossBetween val="between"/>
      </c:valAx>
      <c:spPr>
        <a:noFill/>
        <a:ln w="19069">
          <a:noFill/>
        </a:ln>
      </c:spPr>
    </c:plotArea>
    <c:legend>
      <c:legendPos val="r"/>
      <c:layout>
        <c:manualLayout>
          <c:xMode val="edge"/>
          <c:yMode val="edge"/>
          <c:x val="0.81822528777465919"/>
          <c:y val="0.45586107091172212"/>
          <c:w val="0.18177471222534064"/>
          <c:h val="0.207161154873970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Математика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0.48</c:v>
                </c:pt>
                <c:pt idx="1">
                  <c:v>0.52</c:v>
                </c:pt>
                <c:pt idx="2">
                  <c:v>0.59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Физика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0.54</c:v>
                </c:pt>
                <c:pt idx="1">
                  <c:v>0.57999999999999996</c:v>
                </c:pt>
                <c:pt idx="2">
                  <c:v>0.68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Информатика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0.72</c:v>
                </c:pt>
                <c:pt idx="1">
                  <c:v>0.78</c:v>
                </c:pt>
                <c:pt idx="2">
                  <c:v>0.82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44713568"/>
        <c:axId val="244713960"/>
        <c:axId val="0"/>
      </c:bar3DChart>
      <c:catAx>
        <c:axId val="24471356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44713960"/>
        <c:crosses val="autoZero"/>
        <c:auto val="1"/>
        <c:lblAlgn val="ctr"/>
        <c:lblOffset val="100"/>
        <c:noMultiLvlLbl val="0"/>
      </c:catAx>
      <c:valAx>
        <c:axId val="24471396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44713568"/>
        <c:crosses val="autoZero"/>
        <c:crossBetween val="between"/>
      </c:valAx>
      <c:spPr>
        <a:noFill/>
        <a:ln w="30267">
          <a:noFill/>
        </a:ln>
      </c:spPr>
    </c:plotArea>
    <c:legend>
      <c:legendPos val="r"/>
      <c:layout>
        <c:manualLayout>
          <c:xMode val="edge"/>
          <c:yMode val="edge"/>
          <c:x val="0.70951263290250299"/>
          <c:y val="0.35133203524113898"/>
          <c:w val="0.20138751612341257"/>
          <c:h val="0.2409596536433159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593173429656872E-2"/>
          <c:y val="2.2855878970184908E-2"/>
          <c:w val="0.81498254361094646"/>
          <c:h val="0.8645911115043204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0.12</c:v>
                </c:pt>
                <c:pt idx="1">
                  <c:v>0.34</c:v>
                </c:pt>
                <c:pt idx="2">
                  <c:v>0.38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11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0.56000000000000005</c:v>
                </c:pt>
                <c:pt idx="1">
                  <c:v>0.72</c:v>
                </c:pt>
                <c:pt idx="2">
                  <c:v>0.8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44716312"/>
        <c:axId val="244716704"/>
        <c:axId val="0"/>
      </c:bar3DChart>
      <c:catAx>
        <c:axId val="2447163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44716704"/>
        <c:crosses val="autoZero"/>
        <c:auto val="1"/>
        <c:lblAlgn val="ctr"/>
        <c:lblOffset val="100"/>
        <c:noMultiLvlLbl val="0"/>
      </c:catAx>
      <c:valAx>
        <c:axId val="24471670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44716312"/>
        <c:crosses val="autoZero"/>
        <c:crossBetween val="between"/>
      </c:valAx>
      <c:spPr>
        <a:noFill/>
        <a:ln w="25376">
          <a:noFill/>
        </a:ln>
      </c:spPr>
    </c:plotArea>
    <c:legend>
      <c:legendPos val="r"/>
      <c:layout>
        <c:manualLayout>
          <c:xMode val="edge"/>
          <c:yMode val="edge"/>
          <c:x val="0.71422128340803559"/>
          <c:y val="0.43146067415730338"/>
          <c:w val="0.16365932081279505"/>
          <c:h val="0.1979062511572788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11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0.52</c:v>
                </c:pt>
                <c:pt idx="1">
                  <c:v>0.74</c:v>
                </c:pt>
                <c:pt idx="2">
                  <c:v>0.79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81461024"/>
        <c:axId val="181461416"/>
        <c:axId val="0"/>
      </c:bar3DChart>
      <c:catAx>
        <c:axId val="18146102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81461416"/>
        <c:crosses val="autoZero"/>
        <c:auto val="1"/>
        <c:lblAlgn val="ctr"/>
        <c:lblOffset val="100"/>
        <c:noMultiLvlLbl val="0"/>
      </c:catAx>
      <c:valAx>
        <c:axId val="1814614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81461024"/>
        <c:crosses val="autoZero"/>
        <c:crossBetween val="between"/>
      </c:valAx>
      <c:spPr>
        <a:noFill/>
        <a:ln w="25376">
          <a:noFill/>
        </a:ln>
      </c:spPr>
    </c:plotArea>
    <c:legend>
      <c:legendPos val="r"/>
      <c:layout>
        <c:manualLayout>
          <c:xMode val="edge"/>
          <c:yMode val="edge"/>
          <c:x val="0.78102377884788476"/>
          <c:y val="0.68141039884457277"/>
          <c:w val="0.18502063812567474"/>
          <c:h val="0.1217398800552559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Социальные партнеры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8</c:v>
                </c:pt>
                <c:pt idx="2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81462200"/>
        <c:axId val="181462592"/>
        <c:axId val="0"/>
      </c:bar3DChart>
      <c:catAx>
        <c:axId val="18146220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81462592"/>
        <c:crosses val="autoZero"/>
        <c:auto val="1"/>
        <c:lblAlgn val="ctr"/>
        <c:lblOffset val="100"/>
        <c:noMultiLvlLbl val="0"/>
      </c:catAx>
      <c:valAx>
        <c:axId val="181462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1462200"/>
        <c:crosses val="autoZero"/>
        <c:crossBetween val="between"/>
      </c:valAx>
      <c:spPr>
        <a:noFill/>
        <a:ln w="25335">
          <a:noFill/>
        </a:ln>
      </c:spPr>
    </c:plotArea>
    <c:legend>
      <c:legendPos val="r"/>
      <c:layout>
        <c:manualLayout>
          <c:xMode val="edge"/>
          <c:yMode val="edge"/>
          <c:x val="0.62394822006472495"/>
          <c:y val="0.43253968253968256"/>
          <c:w val="0.25695792880258905"/>
          <c:h val="0.2833333333333333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поступивших в технические ВУЗы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  <c:pt idx="3">
                  <c:v>2014-2015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56</c:v>
                </c:pt>
                <c:pt idx="1">
                  <c:v>70</c:v>
                </c:pt>
                <c:pt idx="2">
                  <c:v>69</c:v>
                </c:pt>
                <c:pt idx="3">
                  <c:v>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81463376"/>
        <c:axId val="181463768"/>
        <c:axId val="0"/>
      </c:bar3DChart>
      <c:catAx>
        <c:axId val="18146337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81463768"/>
        <c:crosses val="autoZero"/>
        <c:auto val="1"/>
        <c:lblAlgn val="ctr"/>
        <c:lblOffset val="100"/>
        <c:noMultiLvlLbl val="0"/>
      </c:catAx>
      <c:valAx>
        <c:axId val="181463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1463376"/>
        <c:crosses val="autoZero"/>
        <c:crossBetween val="between"/>
      </c:valAx>
      <c:spPr>
        <a:noFill/>
        <a:ln w="23966">
          <a:noFill/>
        </a:ln>
      </c:spPr>
    </c:plotArea>
    <c:legend>
      <c:legendPos val="r"/>
      <c:layout>
        <c:manualLayout>
          <c:xMode val="edge"/>
          <c:yMode val="edge"/>
          <c:x val="0.69706478182409148"/>
          <c:y val="0.38736608024316682"/>
          <c:w val="0.23476533516416576"/>
          <c:h val="0.3346471383309979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0.14713</cdr:x>
      <cdr:y>0.03049</cdr:y>
    </cdr:from>
    <cdr:to>
      <cdr:x>0.80723</cdr:x>
      <cdr:y>0.10673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25941" y="144016"/>
          <a:ext cx="2808312" cy="3600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E28AD-1D69-497E-9040-AFAD76CC1966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B5BFA-9100-40B1-B0C5-3E2712915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313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5BFA-9100-40B1-B0C5-3E2712915E7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37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772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69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495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105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989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462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128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076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731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300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330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0F70E-25B5-4619-8498-9C539DEF3325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A3819-7261-414B-920C-A983405A0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492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.jimcdn.com/app/cms/image/transf/none/path/sba38db2ef44ac717/backgroundarea/i4f2475ed93c54104/version/1498162012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Ноутбук\Desktop\логотип\logo_CRIT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88640"/>
            <a:ext cx="2133600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168405"/>
            <a:ext cx="70701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1" u="none" strike="noStrike" kern="0" cap="none" spc="0" normalizeH="0" baseline="0" noProof="0" dirty="0" smtClean="0">
                <a:ln>
                  <a:noFill/>
                </a:ln>
                <a:solidFill>
                  <a:srgbClr val="323232">
                    <a:lumMod val="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Создание интеллектуально-образовательного Технопарка на базе </a:t>
            </a:r>
            <a:br>
              <a:rPr kumimoji="0" lang="ru-RU" sz="4500" b="1" i="1" u="none" strike="noStrike" kern="0" cap="none" spc="0" normalizeH="0" baseline="0" noProof="0" dirty="0" smtClean="0">
                <a:ln>
                  <a:noFill/>
                </a:ln>
                <a:solidFill>
                  <a:srgbClr val="323232">
                    <a:lumMod val="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500" b="1" i="1" u="none" strike="noStrike" kern="0" cap="none" spc="0" normalizeH="0" baseline="0" noProof="0" dirty="0" smtClean="0">
                <a:ln>
                  <a:noFill/>
                </a:ln>
                <a:solidFill>
                  <a:srgbClr val="323232">
                    <a:lumMod val="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МБОУ-СОШ №3</a:t>
            </a:r>
            <a:br>
              <a:rPr kumimoji="0" lang="ru-RU" sz="4500" b="1" i="1" u="none" strike="noStrike" kern="0" cap="none" spc="0" normalizeH="0" baseline="0" noProof="0" dirty="0" smtClean="0">
                <a:ln>
                  <a:noFill/>
                </a:ln>
                <a:solidFill>
                  <a:srgbClr val="323232">
                    <a:lumMod val="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500" b="1" i="1" u="none" strike="noStrike" kern="0" cap="none" spc="0" normalizeH="0" baseline="0" noProof="0" dirty="0" smtClean="0">
                <a:ln>
                  <a:noFill/>
                </a:ln>
                <a:solidFill>
                  <a:srgbClr val="323232">
                    <a:lumMod val="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г. </a:t>
            </a:r>
            <a:r>
              <a:rPr kumimoji="0" lang="ru-RU" sz="45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323232">
                    <a:lumMod val="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Клинцы</a:t>
            </a:r>
            <a:r>
              <a:rPr kumimoji="0" lang="ru-RU" sz="4500" b="1" i="0" u="none" strike="noStrike" kern="0" cap="none" spc="0" normalizeH="0" baseline="0" noProof="0" dirty="0" smtClean="0">
                <a:ln>
                  <a:noFill/>
                </a:ln>
                <a:solidFill>
                  <a:srgbClr val="323232">
                    <a:lumMod val="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500" b="1" i="0" u="none" strike="noStrike" kern="0" cap="none" spc="0" normalizeH="0" baseline="0" noProof="0" dirty="0" smtClean="0">
                <a:ln>
                  <a:noFill/>
                </a:ln>
                <a:solidFill>
                  <a:srgbClr val="323232">
                    <a:lumMod val="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5641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-3126"/>
            <a:ext cx="61206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Качество знаний по предметам технической направленности.</a:t>
            </a:r>
          </a:p>
        </p:txBody>
      </p:sp>
      <p:graphicFrame>
        <p:nvGraphicFramePr>
          <p:cNvPr id="4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2035224"/>
              </p:ext>
            </p:extLst>
          </p:nvPr>
        </p:nvGraphicFramePr>
        <p:xfrm>
          <a:off x="1105012" y="1268760"/>
          <a:ext cx="8302128" cy="4701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923291" y="5814312"/>
            <a:ext cx="532859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2016-2017             2017-2018            2018-2019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89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0"/>
            <a:ext cx="7272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Количество учащихся, изъявивших желание сдавать учебный предмет физика на ГИА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(в процентах от числа выпускников)</a:t>
            </a: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2788543"/>
              </p:ext>
            </p:extLst>
          </p:nvPr>
        </p:nvGraphicFramePr>
        <p:xfrm>
          <a:off x="1115616" y="2060848"/>
          <a:ext cx="8353102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95736" y="5598288"/>
            <a:ext cx="532859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2016-2017             2017-2018            2018-2019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-171400"/>
            <a:ext cx="83164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Количество учащихся, обучавшихся в классах физико-математического профиля, поступившие в ВУЗы технической направленности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(процент поступивших от общего числа учащихся)</a:t>
            </a: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2706722"/>
              </p:ext>
            </p:extLst>
          </p:nvPr>
        </p:nvGraphicFramePr>
        <p:xfrm>
          <a:off x="971600" y="2348880"/>
          <a:ext cx="8199388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051720" y="6086592"/>
            <a:ext cx="532859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2016-2017             2017-2018          2018-2019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736" y="0"/>
            <a:ext cx="6372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Количество социальных партнеров образовательного учреждения.</a:t>
            </a: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835842"/>
              </p:ext>
            </p:extLst>
          </p:nvPr>
        </p:nvGraphicFramePr>
        <p:xfrm>
          <a:off x="1259260" y="1700808"/>
          <a:ext cx="8245152" cy="3846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051720" y="5373216"/>
            <a:ext cx="532859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2016-2017    2017-2018       2018-2019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-19000"/>
            <a:ext cx="6912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Статистика поступления обучающихся в классах физико-математического профиля в вузы технической направленности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886571"/>
              </p:ext>
            </p:extLst>
          </p:nvPr>
        </p:nvGraphicFramePr>
        <p:xfrm>
          <a:off x="683568" y="1124744"/>
          <a:ext cx="9094588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06920" y="6188888"/>
            <a:ext cx="5729376" cy="4618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2015-2016              2016-2017            2017-2018          2018-2019      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37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980610" y="0"/>
            <a:ext cx="8183562" cy="6477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Семинар по робототехнике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Ноутбук\Desktop\фото фиц\2015-11-25\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34987" y="1196975"/>
            <a:ext cx="2352675" cy="3135313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Ноутбук\Desktop\фото фиц\2015-11-25\0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6075" y="1700213"/>
            <a:ext cx="2700337" cy="360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Ноутбук\Desktop\фото фиц\2015-11-25\0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26100" y="2276475"/>
            <a:ext cx="3078162" cy="410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37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2" y="-526870"/>
            <a:ext cx="9422981" cy="738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43255" y="0"/>
            <a:ext cx="8183563" cy="57626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Экскурсии на промышленные предприятия  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Ноутбук\Desktop\фото фиц\фото завод\IMG_20151117_0912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7088" y="1052513"/>
            <a:ext cx="3284537" cy="2463800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Ноутбук\Desktop\фото фиц\фото завод\IMG_20151117_0927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14950" y="4129088"/>
            <a:ext cx="3265488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Ноутбук\Desktop\фото фиц\фото завод\IMG_20151117_0932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46650" y="1176338"/>
            <a:ext cx="3648075" cy="2735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Ноутбук\Desktop\фото фиц\фото завод\IMG_20151117_0937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3738" y="3687763"/>
            <a:ext cx="3854450" cy="288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3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5333" y="-348912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956206" y="-37306"/>
            <a:ext cx="8183562" cy="88423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Посещение Центра подготовки космонавтов 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C:\Users\Ноутбук\Desktop\фото фиц\для Т.В\Центр подготовки космонавтов (Фото)\IMG_54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80413" y="4509120"/>
            <a:ext cx="2890838" cy="2168525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Ноутбук\Desktop\фото фиц\для Т.В\Центр подготовки космонавтов (Фото)\IMG_54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0918" y="1370012"/>
            <a:ext cx="3771900" cy="2828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Ноутбук\Desktop\фото фиц\для Т.В\Центр подготовки космонавтов (Фото)\IMG_544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45277" y="2346415"/>
            <a:ext cx="2376487" cy="1782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Ноутбук\Desktop\фото фиц\для Т.В\Центр подготовки космонавтов (Фото)\IMG_545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8104" y="4550395"/>
            <a:ext cx="2833688" cy="212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8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59618" y="0"/>
            <a:ext cx="8183563" cy="10096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Открытие Центра технического образования для учащихся г. </a:t>
            </a:r>
            <a:r>
              <a:rPr lang="ru-RU" sz="2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Клинцовского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на базе МБОУ-СОШ №3 г. </a:t>
            </a:r>
            <a:r>
              <a:rPr lang="ru-RU" sz="2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Ноутбук\Desktop\Новая папка\DSC072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15975" y="1774825"/>
            <a:ext cx="4181475" cy="2351088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Ноутбук\Desktop\Новая папка\DSC0727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4292600"/>
            <a:ext cx="3808412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Ноутбук\Desktop\фото фиц\для Т.В\физпрактикум фото\измерение индукции магнитного поля постоянного магнита\Cas_R_Bad7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08638" y="1803400"/>
            <a:ext cx="2603500" cy="4632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8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2"/>
          <p:cNvSpPr txBox="1">
            <a:spLocks/>
          </p:cNvSpPr>
          <p:nvPr/>
        </p:nvSpPr>
        <p:spPr bwMode="auto">
          <a:xfrm>
            <a:off x="1305619" y="-128968"/>
            <a:ext cx="8162925" cy="150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5813" indent="-182563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3938" indent="-182563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563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rgbClr val="F07F09"/>
              </a:buClr>
              <a:buSzPct val="80000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Результаты реализации проекта</a:t>
            </a:r>
          </a:p>
        </p:txBody>
      </p:sp>
      <p:sp>
        <p:nvSpPr>
          <p:cNvPr id="7" name="Правая фигурная скобка 6"/>
          <p:cNvSpPr/>
          <p:nvPr/>
        </p:nvSpPr>
        <p:spPr>
          <a:xfrm rot="16200000" flipH="1">
            <a:off x="4428455" y="621531"/>
            <a:ext cx="1366837" cy="5256212"/>
          </a:xfrm>
          <a:prstGeom prst="rightBrace">
            <a:avLst>
              <a:gd name="adj1" fmla="val 16145"/>
              <a:gd name="adj2" fmla="val 52268"/>
            </a:avLst>
          </a:prstGeom>
          <a:noFill/>
          <a:ln w="38100" cap="flat" cmpd="sng" algn="ctr">
            <a:solidFill>
              <a:schemeClr val="accent6">
                <a:lumMod val="50000"/>
              </a:scheme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483767" y="3415309"/>
            <a:ext cx="593552" cy="733771"/>
          </a:xfrm>
          <a:prstGeom prst="straightConnector1">
            <a:avLst/>
          </a:prstGeom>
          <a:noFill/>
          <a:ln w="28575" cap="flat" cmpd="sng" algn="ctr">
            <a:solidFill>
              <a:schemeClr val="accent6">
                <a:lumMod val="50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9" name="Прямая со стрелкой 8"/>
          <p:cNvCxnSpPr/>
          <p:nvPr/>
        </p:nvCxnSpPr>
        <p:spPr>
          <a:xfrm>
            <a:off x="6908006" y="3342672"/>
            <a:ext cx="594000" cy="734400"/>
          </a:xfrm>
          <a:prstGeom prst="straightConnector1">
            <a:avLst/>
          </a:prstGeom>
          <a:noFill/>
          <a:ln w="28575" cap="flat" cmpd="sng" algn="ctr">
            <a:solidFill>
              <a:schemeClr val="accent6">
                <a:lumMod val="50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10" name="Прямая со стрелкой 9"/>
          <p:cNvCxnSpPr/>
          <p:nvPr/>
        </p:nvCxnSpPr>
        <p:spPr>
          <a:xfrm>
            <a:off x="5245098" y="4149576"/>
            <a:ext cx="0" cy="863600"/>
          </a:xfrm>
          <a:prstGeom prst="straightConnector1">
            <a:avLst/>
          </a:prstGeom>
          <a:noFill/>
          <a:ln w="28575" cap="flat" cmpd="sng" algn="ctr">
            <a:solidFill>
              <a:schemeClr val="accent6">
                <a:lumMod val="50000"/>
              </a:schemeClr>
            </a:solidFill>
            <a:prstDash val="solid"/>
            <a:tailEnd type="triangle"/>
          </a:ln>
          <a:effectLst/>
        </p:spPr>
      </p:cxnSp>
      <p:sp>
        <p:nvSpPr>
          <p:cNvPr id="11" name="Скругленный прямоугольник 10"/>
          <p:cNvSpPr/>
          <p:nvPr/>
        </p:nvSpPr>
        <p:spPr>
          <a:xfrm>
            <a:off x="971600" y="4289226"/>
            <a:ext cx="2612977" cy="939974"/>
          </a:xfrm>
          <a:prstGeom prst="roundRect">
            <a:avLst/>
          </a:prstGeom>
          <a:solidFill>
            <a:srgbClr val="C00000"/>
          </a:solidFill>
          <a:ln w="42500" cap="flat" cmpd="sng" algn="ctr">
            <a:solidFill>
              <a:srgbClr val="F07F0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Успех ребенка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79912" y="5445224"/>
            <a:ext cx="3080023" cy="1008112"/>
          </a:xfrm>
          <a:prstGeom prst="roundRect">
            <a:avLst/>
          </a:prstGeom>
          <a:solidFill>
            <a:srgbClr val="C00000"/>
          </a:solidFill>
          <a:ln w="42500" cap="flat" cmpd="sng" algn="ctr">
            <a:solidFill>
              <a:srgbClr val="F07F0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Социальная активность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50920" y="4289226"/>
            <a:ext cx="2613600" cy="939974"/>
          </a:xfrm>
          <a:prstGeom prst="roundRect">
            <a:avLst/>
          </a:prstGeom>
          <a:solidFill>
            <a:srgbClr val="C00000"/>
          </a:solidFill>
          <a:ln w="42500" cap="flat" cmpd="sng" algn="ctr">
            <a:solidFill>
              <a:srgbClr val="F07F0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Возможности для каждого</a:t>
            </a:r>
          </a:p>
        </p:txBody>
      </p:sp>
      <p:sp>
        <p:nvSpPr>
          <p:cNvPr id="14" name="Овал 13"/>
          <p:cNvSpPr/>
          <p:nvPr/>
        </p:nvSpPr>
        <p:spPr>
          <a:xfrm>
            <a:off x="1305619" y="1043509"/>
            <a:ext cx="3183037" cy="1449387"/>
          </a:xfrm>
          <a:prstGeom prst="ellipse">
            <a:avLst/>
          </a:prstGeom>
          <a:solidFill>
            <a:srgbClr val="1B587C">
              <a:lumMod val="60000"/>
              <a:lumOff val="40000"/>
            </a:srgbClr>
          </a:solidFill>
          <a:ln w="42500" cap="flat" cmpd="sng" algn="ctr">
            <a:solidFill>
              <a:srgbClr val="F07F0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Урочная деятельность</a:t>
            </a:r>
          </a:p>
        </p:txBody>
      </p:sp>
      <p:sp>
        <p:nvSpPr>
          <p:cNvPr id="15" name="Овал 14"/>
          <p:cNvSpPr/>
          <p:nvPr/>
        </p:nvSpPr>
        <p:spPr>
          <a:xfrm>
            <a:off x="5618509" y="1052736"/>
            <a:ext cx="2985939" cy="1450800"/>
          </a:xfrm>
          <a:prstGeom prst="ellipse">
            <a:avLst/>
          </a:prstGeom>
          <a:solidFill>
            <a:srgbClr val="1B587C">
              <a:lumMod val="60000"/>
              <a:lumOff val="40000"/>
            </a:srgbClr>
          </a:solidFill>
          <a:ln w="42500" cap="flat" cmpd="sng" algn="ctr">
            <a:solidFill>
              <a:srgbClr val="F07F0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923928" y="548680"/>
            <a:ext cx="564728" cy="648072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481750" y="548680"/>
            <a:ext cx="565200" cy="64800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10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" y="0"/>
            <a:ext cx="91393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751344"/>
            <a:ext cx="6102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09538" y="1556792"/>
            <a:ext cx="8183562" cy="49069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 2" pitchFamily="18" charset="2"/>
              <a:buNone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«…У нас очень интересные, целеустремлённые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дети и молодёжь. Мы должны сделать всё, чтобы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сегодняшние школьники получили прекрасное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образование, могли заниматься творчеством,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выбрать профессию по душе, реализовать себя,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чтобы у ребят были равные возможности для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успешного жизненного старта».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(из Послания Президента РФ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Федеральному Собранию, 2015 год.)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67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88640"/>
            <a:ext cx="79928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Перспективы деятельности по итогам реализации проекта:</a:t>
            </a:r>
          </a:p>
          <a:p>
            <a:pPr algn="ctr">
              <a:defRPr/>
            </a:pP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практико - ориентированного образования в рамках сетевого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взаимодействия как фактор инновационного развития образовательного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учреждения</a:t>
            </a:r>
          </a:p>
          <a:p>
            <a:pPr algn="ctr">
              <a:defRPr/>
            </a:pP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«Шаги к успеху»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8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9170" y="27032"/>
            <a:ext cx="9153169" cy="683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0543" y="188640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ОРГАНИЗАЦИОННО-ПЕДАГОГИЧЕСКИЕ РЕСУРСЫ ДЛЯ РАЗРАБОТКИ И ВНЕДРЕНИЯ ПРОЕКТА </a:t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 СОЗДАНИЕ ИНТЕЛЛЕКТУАЛЬНО-ОБРАЗОВАТЕЛЬНОГО ТЕХНОПАРКА»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8446" y="1764000"/>
            <a:ext cx="888507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Социальный запрос общества. 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Мониторинговые исследования. 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Высококвалифицированные педагогические кадры. 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Профориентационная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работа. 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Классы ранней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профилизации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предпрофильная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подготовка. 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Профильное образование, в том числе классы физико-математической и технологической направленности. 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Социальное партнерство. </a:t>
            </a:r>
          </a:p>
        </p:txBody>
      </p:sp>
    </p:spTree>
    <p:extLst>
      <p:ext uri="{BB962C8B-B14F-4D97-AF65-F5344CB8AC3E}">
        <p14:creationId xmlns:p14="http://schemas.microsoft.com/office/powerpoint/2010/main" val="195970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2616" y="77024"/>
            <a:ext cx="9153169" cy="683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51450" y="77024"/>
            <a:ext cx="30428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Цель проекта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1784" y="1190368"/>
            <a:ext cx="81422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fontAlgn="base">
              <a:spcBef>
                <a:spcPts val="25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ru-RU" altLang="ru-RU" sz="2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формирование начального уровня инженерно-технических и информационно-технологических компетенций у учащихся на основе проектной, научно-исследовательской деятельности, представлений о характере современной инженерно-технологической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42780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78053" y="-51101"/>
            <a:ext cx="4164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Задачи проекта     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95230"/>
            <a:ext cx="820891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Реализация проектно-ориентированных образовательных программ для развития инфраструктуры в подготовке высококвалифицированных технических специалистов для Брянской области; 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формирование личности с разносторонним интеллектом, навыками исследовательского труда, высоким уровнем культуры, готовой к осознанному выбору и освоению профессиональных образовательных программ инженерного профиля с учетом склонностей и сложившихся интересов;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создание условий для гармоничного сочетания в обучении интересов личности и общества через уровневую и профильную дифференциацию обучения, соответствующую идеям личностно ориентированного образования;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профориентация технически направленных школьников. Развитие интереса к профессии, востребованной на региональном рынке труда.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расширение  сетевого  взаимодействия с учреждениями  ВПО, СПО, предприятий;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увеличение доли учащихся, поступающих на технические специальности СПО и ВПО.</a:t>
            </a:r>
          </a:p>
        </p:txBody>
      </p:sp>
    </p:spTree>
    <p:extLst>
      <p:ext uri="{BB962C8B-B14F-4D97-AF65-F5344CB8AC3E}">
        <p14:creationId xmlns:p14="http://schemas.microsoft.com/office/powerpoint/2010/main" val="42780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960438" y="-27384"/>
            <a:ext cx="8183562" cy="129614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 участников социально-педагогического опроса полностью удовлетворенных качеством образования предметов технологической  направленности</a:t>
            </a:r>
          </a:p>
          <a:p>
            <a:pPr marL="0" indent="0">
              <a:buNone/>
              <a:defRPr/>
            </a:pPr>
            <a:endParaRPr lang="ru-RU" dirty="0"/>
          </a:p>
        </p:txBody>
      </p:sp>
      <p:graphicFrame>
        <p:nvGraphicFramePr>
          <p:cNvPr id="5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4949693"/>
              </p:ext>
            </p:extLst>
          </p:nvPr>
        </p:nvGraphicFramePr>
        <p:xfrm>
          <a:off x="377126" y="1844824"/>
          <a:ext cx="4675093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5144920"/>
              </p:ext>
            </p:extLst>
          </p:nvPr>
        </p:nvGraphicFramePr>
        <p:xfrm>
          <a:off x="4882163" y="1772816"/>
          <a:ext cx="4254376" cy="4722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3810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-99391"/>
            <a:ext cx="74168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Количество призеров и победителей муниципального тура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Всероссийской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олимпиады школьников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(доля от общего числа участников).</a:t>
            </a: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2737735"/>
              </p:ext>
            </p:extLst>
          </p:nvPr>
        </p:nvGraphicFramePr>
        <p:xfrm>
          <a:off x="827584" y="1844824"/>
          <a:ext cx="8712968" cy="3981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375168" y="5588064"/>
            <a:ext cx="504056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2016-2017             2017-2018           2018-2019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10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03" y="-315416"/>
            <a:ext cx="91531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49579" y="-99392"/>
            <a:ext cx="65188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Количество учащихся, изъявивших желание сдавать физику на ГИА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307083"/>
              </p:ext>
            </p:extLst>
          </p:nvPr>
        </p:nvGraphicFramePr>
        <p:xfrm>
          <a:off x="495806" y="1305966"/>
          <a:ext cx="8648194" cy="4355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91680" y="5588064"/>
            <a:ext cx="532859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2016-2017             2017-2018               2018-2019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89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474</Words>
  <Application>Microsoft Office PowerPoint</Application>
  <PresentationFormat>Экран (4:3)</PresentationFormat>
  <Paragraphs>84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Times New Roman</vt:lpstr>
      <vt:lpstr>Verdana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Лилия</dc:creator>
  <cp:lastModifiedBy>User</cp:lastModifiedBy>
  <cp:revision>15</cp:revision>
  <dcterms:created xsi:type="dcterms:W3CDTF">2020-01-10T18:15:16Z</dcterms:created>
  <dcterms:modified xsi:type="dcterms:W3CDTF">2020-01-13T09:26:38Z</dcterms:modified>
</cp:coreProperties>
</file>