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8" r:id="rId2"/>
    <p:sldId id="289" r:id="rId3"/>
    <p:sldId id="257" r:id="rId4"/>
    <p:sldId id="258" r:id="rId5"/>
    <p:sldId id="259" r:id="rId6"/>
    <p:sldId id="291" r:id="rId7"/>
    <p:sldId id="287" r:id="rId8"/>
    <p:sldId id="274" r:id="rId9"/>
    <p:sldId id="275" r:id="rId10"/>
    <p:sldId id="261" r:id="rId11"/>
    <p:sldId id="265" r:id="rId12"/>
    <p:sldId id="276" r:id="rId13"/>
    <p:sldId id="262" r:id="rId14"/>
    <p:sldId id="264" r:id="rId15"/>
    <p:sldId id="281" r:id="rId16"/>
    <p:sldId id="295" r:id="rId17"/>
    <p:sldId id="266" r:id="rId18"/>
    <p:sldId id="263" r:id="rId19"/>
    <p:sldId id="267" r:id="rId20"/>
    <p:sldId id="285" r:id="rId21"/>
    <p:sldId id="283" r:id="rId22"/>
    <p:sldId id="268" r:id="rId23"/>
    <p:sldId id="269" r:id="rId2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1783"/>
    <a:srgbClr val="213A59"/>
    <a:srgbClr val="246812"/>
    <a:srgbClr val="CC0099"/>
    <a:srgbClr val="FF33CC"/>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720" y="10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B68C4FF4-6EE1-4A76-9B8F-B2F594D6C874}" type="datetimeFigureOut">
              <a:rPr lang="ru-RU"/>
              <a:pPr>
                <a:defRPr/>
              </a:pPr>
              <a:t>14.02.2017</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BF7A747-1B53-4B3F-B8D2-D8AB0E12814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F24BD201-5F9C-4593-BEFD-74C971F0B552}" type="datetimeFigureOut">
              <a:rPr lang="ru-RU"/>
              <a:pPr>
                <a:defRPr/>
              </a:pPr>
              <a:t>14.02.2017</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B22E6F0-797A-404D-B2F0-96032D2C16E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637A3035-02C7-4538-A480-C6887B19F5A6}" type="datetimeFigureOut">
              <a:rPr lang="ru-RU"/>
              <a:pPr>
                <a:defRPr/>
              </a:pPr>
              <a:t>14.02.2017</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518664C-3B03-4311-A452-8E87A1DF2E3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3152DDE1-E9F2-4B50-AB95-1A36B28481DE}" type="datetimeFigureOut">
              <a:rPr lang="ru-RU"/>
              <a:pPr>
                <a:defRPr/>
              </a:pPr>
              <a:t>14.02.2017</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087BA6C-DE82-4922-A007-5CB817EE4E2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D5011FA9-72D4-4D0D-AA04-5200C8F96D1C}" type="datetimeFigureOut">
              <a:rPr lang="ru-RU"/>
              <a:pPr>
                <a:defRPr/>
              </a:pPr>
              <a:t>14.02.2017</a:t>
            </a:fld>
            <a:endParaRPr lang="ru-RU"/>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64CBFCBB-F7D8-4AD9-B5F9-93687358CA6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F18AA105-3B9A-485F-A7BD-B3B1C1BFF994}" type="datetimeFigureOut">
              <a:rPr lang="ru-RU"/>
              <a:pPr>
                <a:defRPr/>
              </a:pPr>
              <a:t>14.02.2017</a:t>
            </a:fld>
            <a:endParaRPr lang="ru-RU"/>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9217202-91A5-4841-8837-12B3422A9C1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B003E727-7E97-4B76-A273-97C117DFD6DE}" type="datetimeFigureOut">
              <a:rPr lang="ru-RU"/>
              <a:pPr>
                <a:defRPr/>
              </a:pPr>
              <a:t>14.02.2017</a:t>
            </a:fld>
            <a:endParaRPr lang="ru-RU"/>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9F140D1-42AB-456C-B3EB-2E58162D29C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C62FDA9A-A9AF-4522-BA4E-959710ABA8F2}" type="datetimeFigureOut">
              <a:rPr lang="ru-RU"/>
              <a:pPr>
                <a:defRPr/>
              </a:pPr>
              <a:t>14.02.2017</a:t>
            </a:fld>
            <a:endParaRPr lang="ru-RU"/>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7C4C3DF-49FF-4AA4-A1AB-8615103FAEC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981C31E6-6AC6-4E62-806B-D0CB1E8C6262}" type="datetimeFigureOut">
              <a:rPr lang="ru-RU"/>
              <a:pPr>
                <a:defRPr/>
              </a:pPr>
              <a:t>14.02.2017</a:t>
            </a:fld>
            <a:endParaRPr lang="ru-RU"/>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1B0E188-B191-46AC-99B7-5113417AE6A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F9E59BE0-226E-4980-AAF5-F1A9DF7C7AE8}" type="datetimeFigureOut">
              <a:rPr lang="ru-RU"/>
              <a:pPr>
                <a:defRPr/>
              </a:pPr>
              <a:t>14.02.2017</a:t>
            </a:fld>
            <a:endParaRPr lang="ru-RU"/>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ED8319C-EFFD-43A6-A723-9E31BBA50F6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a:defRPr/>
            </a:pPr>
            <a:fld id="{8194FB44-2B3A-4EA5-B708-4FEB9F41BBF1}" type="datetimeFigureOut">
              <a:rPr lang="ru-RU"/>
              <a:pPr>
                <a:defRPr/>
              </a:pPr>
              <a:t>14.02.2017</a:t>
            </a:fld>
            <a:endParaRPr lang="ru-RU"/>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ru-RU"/>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7C51498-F984-481A-8E8C-4DDFA9BC918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pic>
        <p:nvPicPr>
          <p:cNvPr id="13" name="Рисунок 12" descr="Рисунок2.png"/>
          <p:cNvPicPr>
            <a:picLocks noChangeAspect="1"/>
          </p:cNvPicPr>
          <p:nvPr/>
        </p:nvPicPr>
        <p:blipFill>
          <a:blip r:embed="rId14" cstate="print">
            <a:lum/>
          </a:blip>
          <a:stretch>
            <a:fillRect/>
          </a:stretch>
        </p:blipFill>
        <p:spPr>
          <a:xfrm>
            <a:off x="0" y="357166"/>
            <a:ext cx="9144000" cy="6500834"/>
          </a:xfrm>
          <a:prstGeom prst="rect">
            <a:avLst/>
          </a:prstGeom>
          <a:effectLst>
            <a:outerShdw blurRad="50800" dist="38100" dir="16200000" rotWithShape="0">
              <a:schemeClr val="bg1">
                <a:alpha val="40000"/>
              </a:schemeClr>
            </a:outerShdw>
          </a:effectLst>
        </p:spPr>
      </p:pic>
      <p:sp>
        <p:nvSpPr>
          <p:cNvPr id="15" name="Прямоугольник 14"/>
          <p:cNvSpPr/>
          <p:nvPr/>
        </p:nvSpPr>
        <p:spPr>
          <a:xfrm>
            <a:off x="0" y="6572272"/>
            <a:ext cx="9144000" cy="285728"/>
          </a:xfrm>
          <a:prstGeom prst="rect">
            <a:avLst/>
          </a:prstGeom>
          <a:blipFill>
            <a:blip r:embed="rId13" cstate="print"/>
            <a:stretch>
              <a:fillRect/>
            </a:stretch>
          </a:blip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0" y="1285860"/>
            <a:ext cx="9144000" cy="5214974"/>
          </a:xfrm>
          <a:prstGeom prst="rect">
            <a:avLst/>
          </a:prstGeom>
          <a:solidFill>
            <a:schemeClr val="bg1">
              <a:alpha val="72000"/>
            </a:schemeClr>
          </a:solidFill>
          <a:ln>
            <a:noFill/>
          </a:ln>
          <a:effectLst>
            <a:outerShdw blurRad="1270000" dist="50800" dir="5400000" algn="ctr" rotWithShape="0">
              <a:schemeClr val="bg1">
                <a:alpha val="43000"/>
              </a:schemeClr>
            </a:outerShdw>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0" y="6642556"/>
            <a:ext cx="1199367" cy="215444"/>
          </a:xfrm>
          <a:prstGeom prst="rect">
            <a:avLst/>
          </a:prstGeom>
        </p:spPr>
        <p:txBody>
          <a:bodyPr wrap="none">
            <a:spAutoFit/>
          </a:bodyPr>
          <a:lstStyle/>
          <a:p>
            <a:r>
              <a:rPr lang="en-US" sz="800" dirty="0" smtClean="0">
                <a:solidFill>
                  <a:schemeClr val="bg1">
                    <a:lumMod val="65000"/>
                  </a:schemeClr>
                </a:solidFill>
                <a:latin typeface="Times New Roman" pitchFamily="18" charset="0"/>
                <a:cs typeface="Times New Roman" pitchFamily="18" charset="0"/>
              </a:rPr>
              <a:t>http://linda6035.ucoz.ru/</a:t>
            </a:r>
            <a:endParaRPr lang="ru-RU" sz="800" dirty="0">
              <a:solidFill>
                <a:schemeClr val="bg1">
                  <a:lumMod val="65000"/>
                </a:schemeClr>
              </a:solidFill>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Users\Ann\Desktop\&#1054;&#1090;&#1082;&#1088;&#1099;&#1090;&#1099;&#1081;%20&#1091;&#1088;&#1086;&#1082;%2010%20&#1082;&#1083;&#1072;&#1089;&#1089;%20&#1059;&#1063;%20&#1045;&#1043;&#1069;\&#1054;&#1090;&#1082;&#1088;&#1099;&#1090;&#1099;&#1081;%20&#1059;&#1088;&#1086;&#1082;\07%20&#1044;&#1086;&#1088;&#1086;&#1078;&#1082;&#1072;%207%20(mp3cut.ru).mp3" TargetMode="Externa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Users\Ann\Desktop\&#1054;&#1090;&#1082;&#1088;&#1099;&#1090;&#1099;&#1081;%20&#1091;&#1088;&#1086;&#1082;%2010%20&#1082;&#1083;&#1072;&#1089;&#1089;%20&#1059;&#1063;%20&#1045;&#1043;&#1069;\&#1054;&#1090;&#1082;&#1088;&#1099;&#1090;&#1099;&#1081;%20&#1059;&#1088;&#1086;&#1082;\07%20&#1044;&#1086;&#1088;&#1086;&#1078;&#1082;&#1072;%207%20(mp3cut.ru).mp3" TargetMode="Externa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Рисунок 3" descr="Картинки по запросу wildlife safari картинки"/>
          <p:cNvPicPr/>
          <p:nvPr/>
        </p:nvPicPr>
        <p:blipFill>
          <a:blip r:embed="rId2" cstate="print"/>
          <a:srcRect/>
          <a:stretch>
            <a:fillRect/>
          </a:stretch>
        </p:blipFill>
        <p:spPr bwMode="auto">
          <a:xfrm>
            <a:off x="179512" y="260648"/>
            <a:ext cx="4095750" cy="1905000"/>
          </a:xfrm>
          <a:prstGeom prst="rect">
            <a:avLst/>
          </a:prstGeom>
          <a:noFill/>
          <a:ln w="9525">
            <a:noFill/>
            <a:miter lim="800000"/>
            <a:headEnd/>
            <a:tailEnd/>
          </a:ln>
        </p:spPr>
      </p:pic>
      <p:pic>
        <p:nvPicPr>
          <p:cNvPr id="5" name="Рисунок 4" descr="Картинки по запросу white water experience в картинках"/>
          <p:cNvPicPr/>
          <p:nvPr/>
        </p:nvPicPr>
        <p:blipFill>
          <a:blip r:embed="rId3" cstate="print"/>
          <a:srcRect/>
          <a:stretch>
            <a:fillRect/>
          </a:stretch>
        </p:blipFill>
        <p:spPr bwMode="auto">
          <a:xfrm>
            <a:off x="4788024" y="260648"/>
            <a:ext cx="4095750" cy="1944216"/>
          </a:xfrm>
          <a:prstGeom prst="rect">
            <a:avLst/>
          </a:prstGeom>
          <a:noFill/>
          <a:ln w="9525">
            <a:noFill/>
            <a:miter lim="800000"/>
            <a:headEnd/>
            <a:tailEnd/>
          </a:ln>
        </p:spPr>
      </p:pic>
      <p:pic>
        <p:nvPicPr>
          <p:cNvPr id="6" name="Рисунок 5" descr="Group picture at the towers"/>
          <p:cNvPicPr/>
          <p:nvPr/>
        </p:nvPicPr>
        <p:blipFill>
          <a:blip r:embed="rId4" cstate="print"/>
          <a:srcRect/>
          <a:stretch>
            <a:fillRect/>
          </a:stretch>
        </p:blipFill>
        <p:spPr bwMode="auto">
          <a:xfrm>
            <a:off x="251520" y="3284984"/>
            <a:ext cx="4095750" cy="1944216"/>
          </a:xfrm>
          <a:prstGeom prst="rect">
            <a:avLst/>
          </a:prstGeom>
          <a:noFill/>
          <a:ln w="9525">
            <a:noFill/>
            <a:miter lim="800000"/>
            <a:headEnd/>
            <a:tailEnd/>
          </a:ln>
        </p:spPr>
      </p:pic>
      <p:pic>
        <p:nvPicPr>
          <p:cNvPr id="3074" name="Picture 2" descr="Экотуризм на Шри-Ланке"/>
          <p:cNvPicPr>
            <a:picLocks noChangeAspect="1" noChangeArrowheads="1"/>
          </p:cNvPicPr>
          <p:nvPr/>
        </p:nvPicPr>
        <p:blipFill>
          <a:blip r:embed="rId5" cstate="print"/>
          <a:srcRect/>
          <a:stretch>
            <a:fillRect/>
          </a:stretch>
        </p:blipFill>
        <p:spPr bwMode="auto">
          <a:xfrm>
            <a:off x="4716016" y="3284984"/>
            <a:ext cx="4104456" cy="1944216"/>
          </a:xfrm>
          <a:prstGeom prst="rect">
            <a:avLst/>
          </a:prstGeom>
          <a:noFill/>
        </p:spPr>
      </p:pic>
      <p:sp>
        <p:nvSpPr>
          <p:cNvPr id="8" name="TextBox 7"/>
          <p:cNvSpPr txBox="1"/>
          <p:nvPr/>
        </p:nvSpPr>
        <p:spPr>
          <a:xfrm>
            <a:off x="683568" y="332656"/>
            <a:ext cx="3087384" cy="646331"/>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Wildlife Safari</a:t>
            </a:r>
            <a:endParaRPr lang="ru-RU" sz="3600" b="1" dirty="0">
              <a:solidFill>
                <a:srgbClr val="FF0000"/>
              </a:solidFill>
              <a:latin typeface="Times New Roman" pitchFamily="18" charset="0"/>
              <a:cs typeface="Times New Roman" pitchFamily="18" charset="0"/>
            </a:endParaRPr>
          </a:p>
        </p:txBody>
      </p:sp>
      <p:sp>
        <p:nvSpPr>
          <p:cNvPr id="9" name="TextBox 8"/>
          <p:cNvSpPr txBox="1"/>
          <p:nvPr/>
        </p:nvSpPr>
        <p:spPr>
          <a:xfrm>
            <a:off x="1043608" y="3429000"/>
            <a:ext cx="2416046" cy="1200329"/>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Patagonian</a:t>
            </a:r>
          </a:p>
          <a:p>
            <a:r>
              <a:rPr lang="en-US" sz="3600" b="1" dirty="0" smtClean="0">
                <a:solidFill>
                  <a:srgbClr val="FF0000"/>
                </a:solidFill>
                <a:latin typeface="Times New Roman" pitchFamily="18" charset="0"/>
                <a:cs typeface="Times New Roman" pitchFamily="18" charset="0"/>
              </a:rPr>
              <a:t> Adventure</a:t>
            </a:r>
            <a:endParaRPr lang="ru-RU" sz="3600" b="1" dirty="0">
              <a:solidFill>
                <a:srgbClr val="FF0000"/>
              </a:solidFill>
              <a:latin typeface="Times New Roman" pitchFamily="18" charset="0"/>
              <a:cs typeface="Times New Roman" pitchFamily="18" charset="0"/>
            </a:endParaRPr>
          </a:p>
        </p:txBody>
      </p:sp>
      <p:sp>
        <p:nvSpPr>
          <p:cNvPr id="10" name="TextBox 9"/>
          <p:cNvSpPr txBox="1"/>
          <p:nvPr/>
        </p:nvSpPr>
        <p:spPr>
          <a:xfrm>
            <a:off x="4932040" y="332656"/>
            <a:ext cx="3861313" cy="584775"/>
          </a:xfrm>
          <a:prstGeom prst="rect">
            <a:avLst/>
          </a:prstGeom>
          <a:noFill/>
        </p:spPr>
        <p:txBody>
          <a:bodyPr wrap="none" rtlCol="0">
            <a:spAutoFit/>
          </a:bodyPr>
          <a:lstStyle/>
          <a:p>
            <a:r>
              <a:rPr lang="en-US" sz="3200" b="1" dirty="0" smtClean="0">
                <a:solidFill>
                  <a:srgbClr val="FF0000"/>
                </a:solidFill>
                <a:latin typeface="Times New Roman" pitchFamily="18" charset="0"/>
                <a:cs typeface="Times New Roman" pitchFamily="18" charset="0"/>
              </a:rPr>
              <a:t>White Water Rafting</a:t>
            </a:r>
            <a:endParaRPr lang="ru-RU" sz="3200" b="1" dirty="0">
              <a:solidFill>
                <a:srgbClr val="FF0000"/>
              </a:solidFill>
              <a:latin typeface="Times New Roman" pitchFamily="18" charset="0"/>
              <a:cs typeface="Times New Roman" pitchFamily="18" charset="0"/>
            </a:endParaRPr>
          </a:p>
        </p:txBody>
      </p:sp>
      <p:sp>
        <p:nvSpPr>
          <p:cNvPr id="11" name="TextBox 10"/>
          <p:cNvSpPr txBox="1"/>
          <p:nvPr/>
        </p:nvSpPr>
        <p:spPr>
          <a:xfrm>
            <a:off x="5364088" y="3356992"/>
            <a:ext cx="2760692" cy="1077218"/>
          </a:xfrm>
          <a:prstGeom prst="rect">
            <a:avLst/>
          </a:prstGeom>
          <a:noFill/>
        </p:spPr>
        <p:txBody>
          <a:bodyPr wrap="none" rtlCol="0">
            <a:spAutoFit/>
          </a:bodyPr>
          <a:lstStyle/>
          <a:p>
            <a:pPr algn="ctr"/>
            <a:r>
              <a:rPr lang="en-US" sz="3200" b="1" dirty="0" smtClean="0">
                <a:solidFill>
                  <a:srgbClr val="FF0000"/>
                </a:solidFill>
                <a:latin typeface="Times New Roman" pitchFamily="18" charset="0"/>
                <a:cs typeface="Times New Roman" pitchFamily="18" charset="0"/>
              </a:rPr>
              <a:t>Ecotourism in </a:t>
            </a:r>
          </a:p>
          <a:p>
            <a:pPr algn="ctr"/>
            <a:r>
              <a:rPr lang="en-US" sz="3200" b="1" dirty="0" smtClean="0">
                <a:solidFill>
                  <a:srgbClr val="FF0000"/>
                </a:solidFill>
                <a:latin typeface="Times New Roman" pitchFamily="18" charset="0"/>
                <a:cs typeface="Times New Roman" pitchFamily="18" charset="0"/>
              </a:rPr>
              <a:t>Sri Lanka</a:t>
            </a:r>
            <a:endParaRPr lang="ru-RU" sz="32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par>
                                <p:cTn id="8" presetID="8"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amond(in)">
                                      <p:cBhvr>
                                        <p:cTn id="10" dur="2000"/>
                                        <p:tgtEl>
                                          <p:spTgt spid="5"/>
                                        </p:tgtEl>
                                      </p:cBhvr>
                                    </p:animEffect>
                                  </p:childTnLst>
                                </p:cTn>
                              </p:par>
                              <p:par>
                                <p:cTn id="11" presetID="8" presetClass="entr" presetSubtype="16"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in)">
                                      <p:cBhvr>
                                        <p:cTn id="13" dur="2000"/>
                                        <p:tgtEl>
                                          <p:spTgt spid="6"/>
                                        </p:tgtEl>
                                      </p:cBhvr>
                                    </p:animEffect>
                                  </p:childTnLst>
                                </p:cTn>
                              </p:par>
                              <p:par>
                                <p:cTn id="14" presetID="8" presetClass="entr" presetSubtype="16" fill="hold" nodeType="with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diamond(in)">
                                      <p:cBhvr>
                                        <p:cTn id="16"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95536" y="3356992"/>
            <a:ext cx="8507288" cy="1905075"/>
          </a:xfrm>
        </p:spPr>
        <p:txBody>
          <a:bodyPr/>
          <a:lstStyle/>
          <a:p>
            <a:pPr marL="0" lvl="0" indent="0" eaLnBrk="1" hangingPunct="1">
              <a:spcBef>
                <a:spcPct val="0"/>
              </a:spcBef>
              <a:buNone/>
            </a:pPr>
            <a:r>
              <a:rPr lang="en-US" sz="2400" b="1" dirty="0" smtClean="0">
                <a:solidFill>
                  <a:srgbClr val="B91783"/>
                </a:solidFill>
                <a:latin typeface="Times New Roman" pitchFamily="18" charset="0"/>
                <a:ea typeface="Calibri" pitchFamily="34" charset="0"/>
                <a:cs typeface="Times New Roman" pitchFamily="18" charset="0"/>
              </a:rPr>
              <a:t>You’re considering choosing a holiday and now you’d like to get more information. You’re to ask five direct questions to find out about the following:</a:t>
            </a:r>
            <a:endParaRPr lang="ru-RU" sz="2400" b="1" dirty="0" smtClean="0">
              <a:solidFill>
                <a:srgbClr val="B91783"/>
              </a:solidFill>
              <a:latin typeface="Times New Roman" pitchFamily="18" charset="0"/>
              <a:cs typeface="Times New Roman" pitchFamily="18" charset="0"/>
            </a:endParaRPr>
          </a:p>
          <a:p>
            <a:pPr marL="0" lvl="0" indent="0">
              <a:spcBef>
                <a:spcPct val="0"/>
              </a:spcBef>
              <a:buFontTx/>
              <a:buChar char="•"/>
            </a:pPr>
            <a:r>
              <a:rPr lang="en-US" sz="2400" b="1" dirty="0" smtClean="0">
                <a:latin typeface="Times New Roman" pitchFamily="18" charset="0"/>
                <a:ea typeface="Calibri" pitchFamily="34" charset="0"/>
                <a:cs typeface="Times New Roman" pitchFamily="18" charset="0"/>
              </a:rPr>
              <a:t>the location of the site</a:t>
            </a:r>
            <a:endParaRPr lang="ru-RU" sz="2400" b="1" dirty="0" smtClean="0">
              <a:latin typeface="Times New Roman" pitchFamily="18" charset="0"/>
              <a:cs typeface="Times New Roman" pitchFamily="18" charset="0"/>
            </a:endParaRPr>
          </a:p>
          <a:p>
            <a:pPr marL="0" lvl="0" indent="0">
              <a:spcBef>
                <a:spcPct val="0"/>
              </a:spcBef>
              <a:buFontTx/>
              <a:buChar char="•"/>
            </a:pPr>
            <a:r>
              <a:rPr lang="en-US" sz="2400" b="1" dirty="0" smtClean="0">
                <a:latin typeface="Times New Roman" pitchFamily="18" charset="0"/>
                <a:ea typeface="Calibri" pitchFamily="34" charset="0"/>
                <a:cs typeface="Times New Roman" pitchFamily="18" charset="0"/>
              </a:rPr>
              <a:t>the price of the trip</a:t>
            </a:r>
            <a:endParaRPr lang="ru-RU" sz="2400" b="1" dirty="0" smtClean="0">
              <a:latin typeface="Times New Roman" pitchFamily="18" charset="0"/>
              <a:cs typeface="Times New Roman" pitchFamily="18" charset="0"/>
            </a:endParaRPr>
          </a:p>
          <a:p>
            <a:pPr marL="0" lvl="0" indent="0">
              <a:spcBef>
                <a:spcPct val="0"/>
              </a:spcBef>
              <a:buFontTx/>
              <a:buChar char="•"/>
            </a:pPr>
            <a:r>
              <a:rPr lang="en-US" sz="2400" b="1" dirty="0" smtClean="0">
                <a:latin typeface="Times New Roman" pitchFamily="18" charset="0"/>
                <a:ea typeface="Calibri" pitchFamily="34" charset="0"/>
                <a:cs typeface="Times New Roman" pitchFamily="18" charset="0"/>
              </a:rPr>
              <a:t>the duration of the tour</a:t>
            </a:r>
            <a:endParaRPr lang="ru-RU" sz="2400" b="1" dirty="0" smtClean="0">
              <a:latin typeface="Times New Roman" pitchFamily="18" charset="0"/>
              <a:cs typeface="Times New Roman" pitchFamily="18" charset="0"/>
            </a:endParaRPr>
          </a:p>
          <a:p>
            <a:pPr marL="0" lvl="0" indent="0">
              <a:spcBef>
                <a:spcPct val="0"/>
              </a:spcBef>
              <a:buFontTx/>
              <a:buChar char="•"/>
            </a:pPr>
            <a:r>
              <a:rPr lang="en-US" sz="2400" b="1" dirty="0" smtClean="0">
                <a:latin typeface="Times New Roman" pitchFamily="18" charset="0"/>
                <a:ea typeface="Calibri" pitchFamily="34" charset="0"/>
                <a:cs typeface="Times New Roman" pitchFamily="18" charset="0"/>
              </a:rPr>
              <a:t>flights available</a:t>
            </a:r>
            <a:endParaRPr lang="ru-RU" sz="2400" b="1" dirty="0" smtClean="0">
              <a:latin typeface="Times New Roman" pitchFamily="18" charset="0"/>
              <a:cs typeface="Times New Roman" pitchFamily="18" charset="0"/>
            </a:endParaRPr>
          </a:p>
          <a:p>
            <a:pPr marL="0" lvl="0" indent="0">
              <a:spcBef>
                <a:spcPct val="0"/>
              </a:spcBef>
              <a:buFontTx/>
              <a:buChar char="•"/>
            </a:pPr>
            <a:r>
              <a:rPr lang="en-US" sz="2400" b="1" dirty="0" smtClean="0">
                <a:latin typeface="Times New Roman" pitchFamily="18" charset="0"/>
                <a:ea typeface="Calibri" pitchFamily="34" charset="0"/>
                <a:cs typeface="Times New Roman" pitchFamily="18" charset="0"/>
              </a:rPr>
              <a:t>hotel accommodation</a:t>
            </a:r>
            <a:endParaRPr lang="en-US" sz="2400" b="1" dirty="0" smtClean="0">
              <a:latin typeface="Times New Roman" pitchFamily="18" charset="0"/>
              <a:cs typeface="Times New Roman" pitchFamily="18" charset="0"/>
            </a:endParaRPr>
          </a:p>
          <a:p>
            <a:endParaRPr lang="ru-RU" dirty="0"/>
          </a:p>
        </p:txBody>
      </p:sp>
      <p:pic>
        <p:nvPicPr>
          <p:cNvPr id="4" name="Рисунок 3" descr="Картинки по запросу wildlife safari картинки"/>
          <p:cNvPicPr/>
          <p:nvPr/>
        </p:nvPicPr>
        <p:blipFill>
          <a:blip r:embed="rId2" cstate="print"/>
          <a:srcRect/>
          <a:stretch>
            <a:fillRect/>
          </a:stretch>
        </p:blipFill>
        <p:spPr bwMode="auto">
          <a:xfrm>
            <a:off x="539552" y="260648"/>
            <a:ext cx="3735710" cy="1368152"/>
          </a:xfrm>
          <a:prstGeom prst="rect">
            <a:avLst/>
          </a:prstGeom>
          <a:noFill/>
          <a:ln w="9525">
            <a:noFill/>
            <a:miter lim="800000"/>
            <a:headEnd/>
            <a:tailEnd/>
          </a:ln>
        </p:spPr>
      </p:pic>
      <p:pic>
        <p:nvPicPr>
          <p:cNvPr id="5" name="Рисунок 4" descr="Картинки по запросу white water experience в картинках"/>
          <p:cNvPicPr/>
          <p:nvPr/>
        </p:nvPicPr>
        <p:blipFill>
          <a:blip r:embed="rId3" cstate="print"/>
          <a:srcRect/>
          <a:stretch>
            <a:fillRect/>
          </a:stretch>
        </p:blipFill>
        <p:spPr bwMode="auto">
          <a:xfrm>
            <a:off x="4788024" y="260648"/>
            <a:ext cx="3528392" cy="1368152"/>
          </a:xfrm>
          <a:prstGeom prst="rect">
            <a:avLst/>
          </a:prstGeom>
          <a:noFill/>
          <a:ln w="9525">
            <a:noFill/>
            <a:miter lim="800000"/>
            <a:headEnd/>
            <a:tailEnd/>
          </a:ln>
        </p:spPr>
      </p:pic>
      <p:pic>
        <p:nvPicPr>
          <p:cNvPr id="6" name="Рисунок 5" descr="Group picture at the towers"/>
          <p:cNvPicPr/>
          <p:nvPr/>
        </p:nvPicPr>
        <p:blipFill>
          <a:blip r:embed="rId4" cstate="print"/>
          <a:srcRect/>
          <a:stretch>
            <a:fillRect/>
          </a:stretch>
        </p:blipFill>
        <p:spPr bwMode="auto">
          <a:xfrm>
            <a:off x="539552" y="1772816"/>
            <a:ext cx="3735710" cy="1368152"/>
          </a:xfrm>
          <a:prstGeom prst="rect">
            <a:avLst/>
          </a:prstGeom>
          <a:noFill/>
          <a:ln w="9525">
            <a:noFill/>
            <a:miter lim="800000"/>
            <a:headEnd/>
            <a:tailEnd/>
          </a:ln>
        </p:spPr>
      </p:pic>
      <p:pic>
        <p:nvPicPr>
          <p:cNvPr id="3074" name="Picture 2" descr="Экотуризм на Шри-Ланке"/>
          <p:cNvPicPr>
            <a:picLocks noChangeAspect="1" noChangeArrowheads="1"/>
          </p:cNvPicPr>
          <p:nvPr/>
        </p:nvPicPr>
        <p:blipFill>
          <a:blip r:embed="rId5" cstate="print"/>
          <a:srcRect/>
          <a:stretch>
            <a:fillRect/>
          </a:stretch>
        </p:blipFill>
        <p:spPr bwMode="auto">
          <a:xfrm>
            <a:off x="4788024" y="1772816"/>
            <a:ext cx="3528392" cy="1368152"/>
          </a:xfrm>
          <a:prstGeom prst="rect">
            <a:avLst/>
          </a:prstGeom>
          <a:noFill/>
        </p:spPr>
      </p:pic>
      <p:sp>
        <p:nvSpPr>
          <p:cNvPr id="8" name="TextBox 7"/>
          <p:cNvSpPr txBox="1"/>
          <p:nvPr/>
        </p:nvSpPr>
        <p:spPr>
          <a:xfrm>
            <a:off x="683568" y="332656"/>
            <a:ext cx="3087384" cy="646331"/>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Wildlife Safari</a:t>
            </a:r>
            <a:endParaRPr lang="ru-RU" sz="3600" b="1" dirty="0">
              <a:solidFill>
                <a:srgbClr val="FF0000"/>
              </a:solidFill>
              <a:latin typeface="Times New Roman" pitchFamily="18" charset="0"/>
              <a:cs typeface="Times New Roman" pitchFamily="18" charset="0"/>
            </a:endParaRPr>
          </a:p>
        </p:txBody>
      </p:sp>
      <p:sp>
        <p:nvSpPr>
          <p:cNvPr id="9" name="TextBox 8"/>
          <p:cNvSpPr txBox="1"/>
          <p:nvPr/>
        </p:nvSpPr>
        <p:spPr>
          <a:xfrm>
            <a:off x="1115616" y="1772816"/>
            <a:ext cx="2416046" cy="1200329"/>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Patagonian</a:t>
            </a:r>
          </a:p>
          <a:p>
            <a:r>
              <a:rPr lang="en-US" sz="3600" b="1" dirty="0" smtClean="0">
                <a:solidFill>
                  <a:srgbClr val="FF0000"/>
                </a:solidFill>
                <a:latin typeface="Times New Roman" pitchFamily="18" charset="0"/>
                <a:cs typeface="Times New Roman" pitchFamily="18" charset="0"/>
              </a:rPr>
              <a:t> Adventure</a:t>
            </a:r>
            <a:endParaRPr lang="ru-RU" sz="3600" b="1" dirty="0">
              <a:solidFill>
                <a:srgbClr val="FF0000"/>
              </a:solidFill>
              <a:latin typeface="Times New Roman" pitchFamily="18" charset="0"/>
              <a:cs typeface="Times New Roman" pitchFamily="18" charset="0"/>
            </a:endParaRPr>
          </a:p>
        </p:txBody>
      </p:sp>
      <p:sp>
        <p:nvSpPr>
          <p:cNvPr id="10" name="TextBox 9"/>
          <p:cNvSpPr txBox="1"/>
          <p:nvPr/>
        </p:nvSpPr>
        <p:spPr>
          <a:xfrm>
            <a:off x="4932041" y="332656"/>
            <a:ext cx="3240360" cy="1077218"/>
          </a:xfrm>
          <a:prstGeom prst="rect">
            <a:avLst/>
          </a:prstGeom>
          <a:noFill/>
        </p:spPr>
        <p:txBody>
          <a:bodyPr wrap="square" rtlCol="0">
            <a:spAutoFit/>
          </a:bodyPr>
          <a:lstStyle/>
          <a:p>
            <a:pPr algn="ctr"/>
            <a:r>
              <a:rPr lang="en-US" sz="3200" b="1" dirty="0" smtClean="0">
                <a:solidFill>
                  <a:srgbClr val="FF0000"/>
                </a:solidFill>
                <a:latin typeface="Times New Roman" pitchFamily="18" charset="0"/>
                <a:cs typeface="Times New Roman" pitchFamily="18" charset="0"/>
              </a:rPr>
              <a:t>White Water Rafting</a:t>
            </a:r>
            <a:endParaRPr lang="ru-RU" sz="3200" b="1" dirty="0">
              <a:solidFill>
                <a:srgbClr val="FF0000"/>
              </a:solidFill>
              <a:latin typeface="Times New Roman" pitchFamily="18" charset="0"/>
              <a:cs typeface="Times New Roman" pitchFamily="18" charset="0"/>
            </a:endParaRPr>
          </a:p>
        </p:txBody>
      </p:sp>
      <p:sp>
        <p:nvSpPr>
          <p:cNvPr id="11" name="TextBox 10"/>
          <p:cNvSpPr txBox="1"/>
          <p:nvPr/>
        </p:nvSpPr>
        <p:spPr>
          <a:xfrm>
            <a:off x="5292080" y="1772816"/>
            <a:ext cx="2760692" cy="1077218"/>
          </a:xfrm>
          <a:prstGeom prst="rect">
            <a:avLst/>
          </a:prstGeom>
          <a:noFill/>
        </p:spPr>
        <p:txBody>
          <a:bodyPr wrap="none" rtlCol="0">
            <a:spAutoFit/>
          </a:bodyPr>
          <a:lstStyle/>
          <a:p>
            <a:pPr algn="ctr"/>
            <a:r>
              <a:rPr lang="en-US" sz="3200" b="1" dirty="0" smtClean="0">
                <a:solidFill>
                  <a:srgbClr val="FF0000"/>
                </a:solidFill>
                <a:latin typeface="Times New Roman" pitchFamily="18" charset="0"/>
                <a:cs typeface="Times New Roman" pitchFamily="18" charset="0"/>
              </a:rPr>
              <a:t>Ecotourism in </a:t>
            </a:r>
          </a:p>
          <a:p>
            <a:pPr algn="ctr"/>
            <a:r>
              <a:rPr lang="en-US" sz="3200" b="1" dirty="0" smtClean="0">
                <a:solidFill>
                  <a:srgbClr val="FF0000"/>
                </a:solidFill>
                <a:latin typeface="Times New Roman" pitchFamily="18" charset="0"/>
                <a:cs typeface="Times New Roman" pitchFamily="18" charset="0"/>
              </a:rPr>
              <a:t>Sri Lanka</a:t>
            </a:r>
            <a:endParaRPr lang="ru-RU" sz="3200" b="1" dirty="0">
              <a:solidFill>
                <a:srgbClr val="FF0000"/>
              </a:solidFill>
              <a:latin typeface="Times New Roman" pitchFamily="18" charset="0"/>
              <a:cs typeface="Times New Roman" pitchFamily="18" charset="0"/>
            </a:endParaRPr>
          </a:p>
        </p:txBody>
      </p:sp>
      <p:sp>
        <p:nvSpPr>
          <p:cNvPr id="12" name="TextBox 11"/>
          <p:cNvSpPr txBox="1"/>
          <p:nvPr/>
        </p:nvSpPr>
        <p:spPr>
          <a:xfrm>
            <a:off x="395536" y="3501008"/>
            <a:ext cx="8208912" cy="369332"/>
          </a:xfrm>
          <a:prstGeom prst="rect">
            <a:avLst/>
          </a:prstGeom>
          <a:noFill/>
        </p:spPr>
        <p:txBody>
          <a:bodyPr wrap="square" rtlCol="0">
            <a:spAutoFit/>
          </a:bodyPr>
          <a:lstStyle/>
          <a:p>
            <a:endParaRPr lang="ru-RU" dirty="0"/>
          </a:p>
        </p:txBody>
      </p:sp>
      <p:sp>
        <p:nvSpPr>
          <p:cNvPr id="21505" name="Rectangle 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8892480" y="5013176"/>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1" end="1"/>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18" presetClass="emph" presetSubtype="0" fill="hold" nodeType="clickEffect">
                                  <p:stCondLst>
                                    <p:cond delay="0"/>
                                  </p:stCondLst>
                                  <p:iterate type="lt">
                                    <p:tmPct val="4000"/>
                                  </p:iterate>
                                  <p:childTnLst>
                                    <p:set>
                                      <p:cBhvr override="childStyle">
                                        <p:cTn id="10" dur="500" fill="hold"/>
                                        <p:tgtEl>
                                          <p:spTgt spid="3">
                                            <p:txEl>
                                              <p:pRg st="2" end="2"/>
                                            </p:txEl>
                                          </p:spTgt>
                                        </p:tgtEl>
                                        <p:attrNameLst>
                                          <p:attrName>style.textDecorationUnderline</p:attrName>
                                        </p:attrNameLst>
                                      </p:cBhvr>
                                      <p:to>
                                        <p:strVal val="true"/>
                                      </p:to>
                                    </p:se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nodeType="clickEffect">
                                  <p:stCondLst>
                                    <p:cond delay="0"/>
                                  </p:stCondLst>
                                  <p:iterate type="lt">
                                    <p:tmPct val="4000"/>
                                  </p:iterate>
                                  <p:childTnLst>
                                    <p:set>
                                      <p:cBhvr override="childStyle">
                                        <p:cTn id="14" dur="500" fill="hold"/>
                                        <p:tgtEl>
                                          <p:spTgt spid="3">
                                            <p:txEl>
                                              <p:pRg st="3" end="3"/>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nodeType="clickEffect">
                                  <p:stCondLst>
                                    <p:cond delay="0"/>
                                  </p:stCondLst>
                                  <p:iterate type="lt">
                                    <p:tmPct val="4000"/>
                                  </p:iterate>
                                  <p:childTnLst>
                                    <p:set>
                                      <p:cBhvr override="childStyle">
                                        <p:cTn id="18" dur="500" fill="hold"/>
                                        <p:tgtEl>
                                          <p:spTgt spid="3">
                                            <p:txEl>
                                              <p:pRg st="4" end="4"/>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3">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PLAN</a:t>
            </a:r>
            <a: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en-US" b="1" dirty="0" smtClean="0">
                <a:latin typeface="Times New Roman" pitchFamily="18" charset="0"/>
                <a:cs typeface="Times New Roman" pitchFamily="18" charset="0"/>
              </a:rPr>
              <a:t>Revision of the vocabulary.</a:t>
            </a:r>
          </a:p>
          <a:p>
            <a:pPr marL="514350" indent="-514350">
              <a:buFont typeface="+mj-lt"/>
              <a:buAutoNum type="arabicPeriod"/>
            </a:pPr>
            <a:r>
              <a:rPr lang="en-US" b="1" dirty="0" smtClean="0">
                <a:solidFill>
                  <a:srgbClr val="000066"/>
                </a:solidFill>
                <a:latin typeface="Times New Roman" pitchFamily="18" charset="0"/>
                <a:cs typeface="Times New Roman" pitchFamily="18" charset="0"/>
              </a:rPr>
              <a:t>Discussion of the class survey.</a:t>
            </a:r>
          </a:p>
          <a:p>
            <a:pPr marL="514350" indent="-514350">
              <a:buFont typeface="+mj-lt"/>
              <a:buAutoNum type="arabicPeriod"/>
            </a:pPr>
            <a:r>
              <a:rPr lang="en-US" b="1" dirty="0" smtClean="0">
                <a:latin typeface="Times New Roman" pitchFamily="18" charset="0"/>
                <a:cs typeface="Times New Roman" pitchFamily="18" charset="0"/>
              </a:rPr>
              <a:t>Holiday advertisements.</a:t>
            </a:r>
          </a:p>
          <a:p>
            <a:pPr marL="514350" indent="-514350">
              <a:buFont typeface="+mj-lt"/>
              <a:buAutoNum type="arabicPeriod"/>
            </a:pPr>
            <a:r>
              <a:rPr lang="en-US" b="1" u="sng" dirty="0" smtClean="0">
                <a:solidFill>
                  <a:srgbClr val="002060"/>
                </a:solidFill>
                <a:latin typeface="Times New Roman" pitchFamily="18" charset="0"/>
                <a:cs typeface="Times New Roman" pitchFamily="18" charset="0"/>
              </a:rPr>
              <a:t>Listening to the recording about choosing a holiday.</a:t>
            </a:r>
          </a:p>
          <a:p>
            <a:pPr marL="514350" indent="-514350">
              <a:buFont typeface="+mj-lt"/>
              <a:buAutoNum type="arabicPeriod"/>
            </a:pPr>
            <a:r>
              <a:rPr lang="en-US" b="1" dirty="0" smtClean="0">
                <a:latin typeface="Times New Roman" pitchFamily="18" charset="0"/>
                <a:cs typeface="Times New Roman" pitchFamily="18" charset="0"/>
              </a:rPr>
              <a:t>A role-play of the conversation.</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07 Дорожка 7 (mp3cut.ru).mp3">
            <a:hlinkClick r:id="" action="ppaction://media"/>
          </p:cNvPr>
          <p:cNvPicPr>
            <a:picLocks noGrp="1" noRot="1" noChangeAspect="1"/>
          </p:cNvPicPr>
          <p:nvPr>
            <p:ph idx="1"/>
            <a:audioFile r:link="rId1"/>
          </p:nvPr>
        </p:nvPicPr>
        <p:blipFill>
          <a:blip r:embed="rId3" cstate="print"/>
          <a:stretch>
            <a:fillRect/>
          </a:stretch>
        </p:blipFill>
        <p:spPr>
          <a:xfrm>
            <a:off x="539552" y="332656"/>
            <a:ext cx="304800" cy="304800"/>
          </a:xfrm>
          <a:prstGeom prst="rect">
            <a:avLst/>
          </a:prstGeom>
        </p:spPr>
      </p:pic>
      <p:pic>
        <p:nvPicPr>
          <p:cNvPr id="2050" name="Picture 2" descr="Картинки по запросу юноша и девушка разговаривают картинки"/>
          <p:cNvPicPr>
            <a:picLocks noChangeAspect="1" noChangeArrowheads="1"/>
          </p:cNvPicPr>
          <p:nvPr/>
        </p:nvPicPr>
        <p:blipFill>
          <a:blip r:embed="rId4" cstate="print"/>
          <a:srcRect/>
          <a:stretch>
            <a:fillRect/>
          </a:stretch>
        </p:blipFill>
        <p:spPr bwMode="auto">
          <a:xfrm>
            <a:off x="1763688" y="1268760"/>
            <a:ext cx="5791666" cy="4032448"/>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668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6" descr="Картинки по запросу рафтинг в картинках"/>
          <p:cNvPicPr>
            <a:picLocks noChangeAspect="1" noChangeArrowheads="1"/>
          </p:cNvPicPr>
          <p:nvPr/>
        </p:nvPicPr>
        <p:blipFill>
          <a:blip r:embed="rId2" cstate="print"/>
          <a:srcRect/>
          <a:stretch>
            <a:fillRect/>
          </a:stretch>
        </p:blipFill>
        <p:spPr bwMode="auto">
          <a:xfrm>
            <a:off x="0" y="0"/>
            <a:ext cx="9144000" cy="3356992"/>
          </a:xfrm>
          <a:prstGeom prst="rect">
            <a:avLst/>
          </a:prstGeom>
          <a:noFill/>
          <a:ln w="25400" cmpd="sng">
            <a:solidFill>
              <a:schemeClr val="bg1"/>
            </a:solidFill>
          </a:ln>
        </p:spPr>
      </p:pic>
      <p:pic>
        <p:nvPicPr>
          <p:cNvPr id="22530" name="Picture 2" descr="http://afrika-afrika.ru/assets/cache/images/Uganda/680x450-Uganda.63f.jpeg"/>
          <p:cNvPicPr>
            <a:picLocks noChangeAspect="1" noChangeArrowheads="1"/>
          </p:cNvPicPr>
          <p:nvPr/>
        </p:nvPicPr>
        <p:blipFill>
          <a:blip r:embed="rId3" cstate="print"/>
          <a:srcRect/>
          <a:stretch>
            <a:fillRect/>
          </a:stretch>
        </p:blipFill>
        <p:spPr bwMode="auto">
          <a:xfrm>
            <a:off x="0" y="3356992"/>
            <a:ext cx="5940152" cy="3501008"/>
          </a:xfrm>
          <a:prstGeom prst="rect">
            <a:avLst/>
          </a:prstGeom>
          <a:noFill/>
        </p:spPr>
      </p:pic>
      <p:pic>
        <p:nvPicPr>
          <p:cNvPr id="22532" name="Picture 4" descr="Картинки по запросу патагония"/>
          <p:cNvPicPr>
            <a:picLocks noChangeAspect="1" noChangeArrowheads="1"/>
          </p:cNvPicPr>
          <p:nvPr/>
        </p:nvPicPr>
        <p:blipFill>
          <a:blip r:embed="rId4" cstate="print"/>
          <a:srcRect/>
          <a:stretch>
            <a:fillRect/>
          </a:stretch>
        </p:blipFill>
        <p:spPr bwMode="auto">
          <a:xfrm>
            <a:off x="4781299" y="3356992"/>
            <a:ext cx="4362701" cy="3501008"/>
          </a:xfrm>
          <a:prstGeom prst="rect">
            <a:avLst/>
          </a:prstGeom>
          <a:noFill/>
        </p:spPr>
      </p:pic>
      <p:sp>
        <p:nvSpPr>
          <p:cNvPr id="7" name="TextBox 6"/>
          <p:cNvSpPr txBox="1"/>
          <p:nvPr/>
        </p:nvSpPr>
        <p:spPr>
          <a:xfrm>
            <a:off x="323528" y="476672"/>
            <a:ext cx="697627" cy="1323439"/>
          </a:xfrm>
          <a:prstGeom prst="rect">
            <a:avLst/>
          </a:prstGeom>
          <a:noFill/>
        </p:spPr>
        <p:txBody>
          <a:bodyPr wrap="none" rtlCol="0">
            <a:spAutoFit/>
          </a:bodyPr>
          <a:lstStyle/>
          <a:p>
            <a:r>
              <a:rPr lang="en-US" sz="8000" b="1" dirty="0" smtClean="0">
                <a:solidFill>
                  <a:schemeClr val="bg1"/>
                </a:solidFill>
                <a:latin typeface="Times New Roman" pitchFamily="18" charset="0"/>
                <a:cs typeface="Times New Roman" pitchFamily="18" charset="0"/>
              </a:rPr>
              <a:t>1</a:t>
            </a:r>
            <a:endParaRPr lang="ru-RU" sz="8000" b="1" dirty="0">
              <a:solidFill>
                <a:schemeClr val="bg1"/>
              </a:solidFill>
              <a:latin typeface="Times New Roman" pitchFamily="18" charset="0"/>
              <a:cs typeface="Times New Roman" pitchFamily="18" charset="0"/>
            </a:endParaRPr>
          </a:p>
        </p:txBody>
      </p:sp>
      <p:sp>
        <p:nvSpPr>
          <p:cNvPr id="8" name="TextBox 7"/>
          <p:cNvSpPr txBox="1"/>
          <p:nvPr/>
        </p:nvSpPr>
        <p:spPr>
          <a:xfrm>
            <a:off x="395536" y="3501008"/>
            <a:ext cx="697627" cy="1323439"/>
          </a:xfrm>
          <a:prstGeom prst="rect">
            <a:avLst/>
          </a:prstGeom>
          <a:noFill/>
        </p:spPr>
        <p:txBody>
          <a:bodyPr wrap="none" rtlCol="0">
            <a:spAutoFit/>
          </a:bodyPr>
          <a:lstStyle/>
          <a:p>
            <a:r>
              <a:rPr lang="en-US" sz="8000" b="1" dirty="0" smtClean="0">
                <a:solidFill>
                  <a:schemeClr val="bg1"/>
                </a:solidFill>
                <a:latin typeface="Times New Roman" pitchFamily="18" charset="0"/>
                <a:cs typeface="Times New Roman" pitchFamily="18" charset="0"/>
              </a:rPr>
              <a:t>2</a:t>
            </a:r>
            <a:endParaRPr lang="ru-RU" sz="8000" b="1" dirty="0">
              <a:solidFill>
                <a:schemeClr val="bg1"/>
              </a:solidFill>
              <a:latin typeface="Times New Roman" pitchFamily="18" charset="0"/>
              <a:cs typeface="Times New Roman" pitchFamily="18" charset="0"/>
            </a:endParaRPr>
          </a:p>
        </p:txBody>
      </p:sp>
      <p:sp>
        <p:nvSpPr>
          <p:cNvPr id="9" name="TextBox 8"/>
          <p:cNvSpPr txBox="1"/>
          <p:nvPr/>
        </p:nvSpPr>
        <p:spPr>
          <a:xfrm>
            <a:off x="5076056" y="3501008"/>
            <a:ext cx="697627" cy="1323439"/>
          </a:xfrm>
          <a:prstGeom prst="rect">
            <a:avLst/>
          </a:prstGeom>
          <a:noFill/>
        </p:spPr>
        <p:txBody>
          <a:bodyPr wrap="none" rtlCol="0">
            <a:spAutoFit/>
          </a:bodyPr>
          <a:lstStyle/>
          <a:p>
            <a:r>
              <a:rPr lang="en-US" sz="8000" b="1" dirty="0" smtClean="0">
                <a:solidFill>
                  <a:schemeClr val="bg1"/>
                </a:solidFill>
                <a:latin typeface="Times New Roman" pitchFamily="18" charset="0"/>
                <a:cs typeface="Times New Roman" pitchFamily="18" charset="0"/>
              </a:rPr>
              <a:t>3</a:t>
            </a:r>
            <a:endParaRPr lang="ru-RU" sz="8000" b="1" dirty="0">
              <a:solidFill>
                <a:schemeClr val="bg1"/>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buNone/>
            </a:pPr>
            <a:endParaRPr lang="ru-RU" sz="2800" b="1" dirty="0" smtClean="0">
              <a:latin typeface="Times New Roman" pitchFamily="18" charset="0"/>
              <a:cs typeface="Times New Roman" pitchFamily="18" charset="0"/>
            </a:endParaRPr>
          </a:p>
          <a:p>
            <a:pPr algn="just">
              <a:buNone/>
            </a:pPr>
            <a:r>
              <a:rPr lang="en-US" b="1" dirty="0" smtClean="0">
                <a:latin typeface="Times New Roman" pitchFamily="18" charset="0"/>
                <a:cs typeface="Times New Roman" pitchFamily="18" charset="0"/>
              </a:rPr>
              <a:t>Present the photo to your friend.  Remember to talk</a:t>
            </a:r>
            <a:r>
              <a:rPr lang="ru-RU"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about:</a:t>
            </a:r>
            <a:endParaRPr lang="ru-RU"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when you took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what/who is in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what is happening</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why you took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why you decided to give the picture to your friend</a:t>
            </a:r>
            <a:endParaRPr lang="ru-RU" sz="2800" b="1" dirty="0" smtClean="0">
              <a:latin typeface="Times New Roman" pitchFamily="18" charset="0"/>
              <a:cs typeface="Times New Roman" pitchFamily="18" charset="0"/>
            </a:endParaRPr>
          </a:p>
          <a:p>
            <a:endParaRPr lang="ru-RU" b="1" dirty="0"/>
          </a:p>
        </p:txBody>
      </p:sp>
      <p:pic>
        <p:nvPicPr>
          <p:cNvPr id="4" name="Рисунок 3" descr="Картинки по запросу рафтинг в картинках"/>
          <p:cNvPicPr/>
          <p:nvPr/>
        </p:nvPicPr>
        <p:blipFill>
          <a:blip r:embed="rId2" cstate="print"/>
          <a:srcRect/>
          <a:stretch>
            <a:fillRect/>
          </a:stretch>
        </p:blipFill>
        <p:spPr bwMode="auto">
          <a:xfrm>
            <a:off x="0" y="0"/>
            <a:ext cx="5652120" cy="2180833"/>
          </a:xfrm>
          <a:prstGeom prst="rect">
            <a:avLst/>
          </a:prstGeom>
          <a:noFill/>
          <a:ln w="25400" cmpd="sng">
            <a:solidFill>
              <a:schemeClr val="bg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2" end="2"/>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18" presetClass="emph" presetSubtype="0" fill="hold" nodeType="clickEffect">
                                  <p:stCondLst>
                                    <p:cond delay="0"/>
                                  </p:stCondLst>
                                  <p:iterate type="lt">
                                    <p:tmPct val="4000"/>
                                  </p:iterate>
                                  <p:childTnLst>
                                    <p:set>
                                      <p:cBhvr override="childStyle">
                                        <p:cTn id="10" dur="500" fill="hold"/>
                                        <p:tgtEl>
                                          <p:spTgt spid="3">
                                            <p:txEl>
                                              <p:pRg st="3" end="3"/>
                                            </p:txEl>
                                          </p:spTgt>
                                        </p:tgtEl>
                                        <p:attrNameLst>
                                          <p:attrName>style.textDecorationUnderline</p:attrName>
                                        </p:attrNameLst>
                                      </p:cBhvr>
                                      <p:to>
                                        <p:strVal val="true"/>
                                      </p:to>
                                    </p:se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nodeType="clickEffect">
                                  <p:stCondLst>
                                    <p:cond delay="0"/>
                                  </p:stCondLst>
                                  <p:iterate type="lt">
                                    <p:tmPct val="4000"/>
                                  </p:iterate>
                                  <p:childTnLst>
                                    <p:set>
                                      <p:cBhvr override="childStyle">
                                        <p:cTn id="14" dur="500" fill="hold"/>
                                        <p:tgtEl>
                                          <p:spTgt spid="3">
                                            <p:txEl>
                                              <p:pRg st="4" end="4"/>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nodeType="clickEffect">
                                  <p:stCondLst>
                                    <p:cond delay="0"/>
                                  </p:stCondLst>
                                  <p:iterate type="lt">
                                    <p:tmPct val="4000"/>
                                  </p:iterate>
                                  <p:childTnLst>
                                    <p:set>
                                      <p:cBhvr override="childStyle">
                                        <p:cTn id="18" dur="500" fill="hold"/>
                                        <p:tgtEl>
                                          <p:spTgt spid="3">
                                            <p:txEl>
                                              <p:pRg st="5" end="5"/>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3">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buNone/>
            </a:pPr>
            <a:endParaRPr lang="ru-RU" sz="2800" b="1" dirty="0" smtClean="0">
              <a:latin typeface="Times New Roman" pitchFamily="18" charset="0"/>
              <a:cs typeface="Times New Roman" pitchFamily="18" charset="0"/>
            </a:endParaRPr>
          </a:p>
          <a:p>
            <a:pPr algn="just">
              <a:buNone/>
            </a:pPr>
            <a:r>
              <a:rPr lang="en-US" b="1" dirty="0" smtClean="0">
                <a:latin typeface="Times New Roman" pitchFamily="18" charset="0"/>
                <a:cs typeface="Times New Roman" pitchFamily="18" charset="0"/>
              </a:rPr>
              <a:t>Present the photo to your friend.  Remember to talk</a:t>
            </a:r>
            <a:r>
              <a:rPr lang="ru-RU"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about:</a:t>
            </a:r>
            <a:endParaRPr lang="ru-RU"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when you took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what/who is in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what is happening</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why you took the photo</a:t>
            </a:r>
            <a:endParaRPr lang="ru-RU" sz="2800" b="1" dirty="0" smtClean="0">
              <a:latin typeface="Times New Roman" pitchFamily="18" charset="0"/>
              <a:cs typeface="Times New Roman" pitchFamily="18" charset="0"/>
            </a:endParaRPr>
          </a:p>
          <a:p>
            <a:pPr lvl="0"/>
            <a:r>
              <a:rPr lang="en-US" sz="2800" b="1" dirty="0" smtClean="0">
                <a:latin typeface="Times New Roman" pitchFamily="18" charset="0"/>
                <a:cs typeface="Times New Roman" pitchFamily="18" charset="0"/>
              </a:rPr>
              <a:t>why you decided to give the picture to your friend</a:t>
            </a:r>
            <a:endParaRPr lang="ru-RU" sz="2800" b="1" dirty="0" smtClean="0">
              <a:latin typeface="Times New Roman" pitchFamily="18" charset="0"/>
              <a:cs typeface="Times New Roman" pitchFamily="18" charset="0"/>
            </a:endParaRPr>
          </a:p>
          <a:p>
            <a:endParaRPr lang="ru-RU" b="1" dirty="0"/>
          </a:p>
        </p:txBody>
      </p:sp>
      <p:pic>
        <p:nvPicPr>
          <p:cNvPr id="4" name="Рисунок 3" descr="Картинки по запросу рафтинг в картинках"/>
          <p:cNvPicPr/>
          <p:nvPr/>
        </p:nvPicPr>
        <p:blipFill>
          <a:blip r:embed="rId2" cstate="print"/>
          <a:srcRect/>
          <a:stretch>
            <a:fillRect/>
          </a:stretch>
        </p:blipFill>
        <p:spPr bwMode="auto">
          <a:xfrm>
            <a:off x="0" y="0"/>
            <a:ext cx="5652120" cy="2180833"/>
          </a:xfrm>
          <a:prstGeom prst="rect">
            <a:avLst/>
          </a:prstGeom>
          <a:noFill/>
          <a:ln w="25400" cmpd="sng">
            <a:solidFill>
              <a:schemeClr val="bg1"/>
            </a:solidFill>
          </a:ln>
        </p:spPr>
      </p:pic>
      <p:sp>
        <p:nvSpPr>
          <p:cNvPr id="5" name="Прямоугольник 4"/>
          <p:cNvSpPr/>
          <p:nvPr/>
        </p:nvSpPr>
        <p:spPr>
          <a:xfrm>
            <a:off x="5040312" y="6237312"/>
            <a:ext cx="4103688" cy="28733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90000"/>
                                        <p:tgtEl>
                                          <p:spTgt spid="5"/>
                                        </p:tgtEl>
                                      </p:cBhvr>
                                    </p:animEffect>
                                    <p:set>
                                      <p:cBhvr>
                                        <p:cTn id="7" dur="1" fill="hold">
                                          <p:stCondLst>
                                            <p:cond delay="89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07 Дорожка 7 (mp3cut.ru).mp3">
            <a:hlinkClick r:id="" action="ppaction://media"/>
          </p:cNvPr>
          <p:cNvPicPr>
            <a:picLocks noGrp="1" noRot="1" noChangeAspect="1"/>
          </p:cNvPicPr>
          <p:nvPr>
            <p:ph idx="1"/>
            <a:audioFile r:link="rId1"/>
          </p:nvPr>
        </p:nvPicPr>
        <p:blipFill>
          <a:blip r:embed="rId3" cstate="print"/>
          <a:stretch>
            <a:fillRect/>
          </a:stretch>
        </p:blipFill>
        <p:spPr>
          <a:xfrm>
            <a:off x="539552" y="332656"/>
            <a:ext cx="304800" cy="304800"/>
          </a:xfrm>
          <a:prstGeom prst="rect">
            <a:avLst/>
          </a:prstGeom>
        </p:spPr>
      </p:pic>
      <p:pic>
        <p:nvPicPr>
          <p:cNvPr id="2050" name="Picture 2" descr="Картинки по запросу юноша и девушка разговаривают картинки"/>
          <p:cNvPicPr>
            <a:picLocks noChangeAspect="1" noChangeArrowheads="1"/>
          </p:cNvPicPr>
          <p:nvPr/>
        </p:nvPicPr>
        <p:blipFill>
          <a:blip r:embed="rId4" cstate="print"/>
          <a:srcRect/>
          <a:stretch>
            <a:fillRect/>
          </a:stretch>
        </p:blipFill>
        <p:spPr bwMode="auto">
          <a:xfrm>
            <a:off x="1763688" y="1268760"/>
            <a:ext cx="5791666" cy="4032448"/>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668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lstStyle/>
          <a:p>
            <a:pPr marL="742950" indent="-742950" algn="l"/>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548680"/>
            <a:ext cx="8229600" cy="2049091"/>
          </a:xfrm>
        </p:spPr>
        <p:txBody>
          <a:bodyPr/>
          <a:lstStyle/>
          <a:p>
            <a:pPr marL="514350" indent="-514350">
              <a:buFont typeface="+mj-lt"/>
              <a:buAutoNum type="arabicPeriod"/>
            </a:pPr>
            <a:r>
              <a:rPr lang="en-US" sz="4800" b="1" dirty="0" smtClean="0">
                <a:latin typeface="Times New Roman" pitchFamily="18" charset="0"/>
                <a:cs typeface="Times New Roman" pitchFamily="18" charset="0"/>
              </a:rPr>
              <a:t>Suggest the holiday and give your reasons.</a:t>
            </a:r>
          </a:p>
          <a:p>
            <a:pPr marL="514350" indent="-514350">
              <a:buFont typeface="+mj-lt"/>
              <a:buAutoNum type="arabicPeriod"/>
            </a:pPr>
            <a:r>
              <a:rPr lang="en-US" sz="4800" b="1" dirty="0" smtClean="0">
                <a:solidFill>
                  <a:srgbClr val="002060"/>
                </a:solidFill>
                <a:latin typeface="Times New Roman" pitchFamily="18" charset="0"/>
                <a:cs typeface="Times New Roman" pitchFamily="18" charset="0"/>
              </a:rPr>
              <a:t>Reject your partner’s idea an give reasons. Suggest an alternative holiday.</a:t>
            </a:r>
          </a:p>
          <a:p>
            <a:pPr marL="514350" indent="-514350">
              <a:buFont typeface="+mj-lt"/>
              <a:buAutoNum type="arabicPeriod"/>
            </a:pPr>
            <a:r>
              <a:rPr lang="en-US" sz="4800" b="1" dirty="0" smtClean="0">
                <a:latin typeface="Times New Roman" pitchFamily="18" charset="0"/>
                <a:cs typeface="Times New Roman" pitchFamily="18" charset="0"/>
              </a:rPr>
              <a:t>Try to agree on one of the holidays or an alternative one</a:t>
            </a:r>
            <a:r>
              <a:rPr lang="en-US" sz="4800" dirty="0" smtClean="0">
                <a:latin typeface="Times New Roman" pitchFamily="18" charset="0"/>
                <a:cs typeface="Times New Roman" pitchFamily="18" charset="0"/>
              </a:rPr>
              <a:t>.</a:t>
            </a:r>
            <a:endParaRPr lang="ru-RU"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4" name="Содержимое 3"/>
          <p:cNvGraphicFramePr>
            <a:graphicFrameLocks noGrp="1"/>
          </p:cNvGraphicFramePr>
          <p:nvPr>
            <p:ph idx="1"/>
          </p:nvPr>
        </p:nvGraphicFramePr>
        <p:xfrm>
          <a:off x="0" y="404664"/>
          <a:ext cx="9144000" cy="2047398"/>
        </p:xfrm>
        <a:graphic>
          <a:graphicData uri="http://schemas.openxmlformats.org/drawingml/2006/table">
            <a:tbl>
              <a:tblPr firstRow="1" bandRow="1">
                <a:tableStyleId>{F5AB1C69-6EDB-4FF4-983F-18BD219EF322}</a:tableStyleId>
              </a:tblPr>
              <a:tblGrid>
                <a:gridCol w="4572000"/>
                <a:gridCol w="4572000"/>
              </a:tblGrid>
              <a:tr h="720080">
                <a:tc>
                  <a:txBody>
                    <a:bodyPr/>
                    <a:lstStyle/>
                    <a:p>
                      <a:pPr algn="ctr"/>
                      <a:r>
                        <a:rPr lang="en-US" sz="5400" dirty="0" smtClean="0">
                          <a:latin typeface="Times New Roman" pitchFamily="18" charset="0"/>
                          <a:cs typeface="Times New Roman" pitchFamily="18" charset="0"/>
                        </a:rPr>
                        <a:t>Interaction</a:t>
                      </a:r>
                      <a:endParaRPr lang="ru-RU" sz="5400" dirty="0">
                        <a:latin typeface="Times New Roman" pitchFamily="18" charset="0"/>
                        <a:cs typeface="Times New Roman" pitchFamily="18" charset="0"/>
                      </a:endParaRPr>
                    </a:p>
                  </a:txBody>
                  <a:tcPr/>
                </a:tc>
                <a:tc>
                  <a:txBody>
                    <a:bodyPr/>
                    <a:lstStyle/>
                    <a:p>
                      <a:pPr algn="ctr"/>
                      <a:r>
                        <a:rPr lang="en-US" sz="5400" dirty="0" smtClean="0">
                          <a:latin typeface="Times New Roman" pitchFamily="18" charset="0"/>
                          <a:cs typeface="Times New Roman" pitchFamily="18" charset="0"/>
                        </a:rPr>
                        <a:t>Preferences</a:t>
                      </a:r>
                      <a:endParaRPr lang="ru-RU" sz="5400" dirty="0">
                        <a:latin typeface="Times New Roman" pitchFamily="18" charset="0"/>
                        <a:cs typeface="Times New Roman" pitchFamily="18" charset="0"/>
                      </a:endParaRPr>
                    </a:p>
                  </a:txBody>
                  <a:tcPr/>
                </a:tc>
              </a:tr>
              <a:tr h="566499">
                <a:tc>
                  <a:txBody>
                    <a:bodyPr/>
                    <a:lstStyle/>
                    <a:p>
                      <a:endParaRPr lang="ru-RU" sz="2400" b="1" dirty="0">
                        <a:latin typeface="Times New Roman" pitchFamily="18" charset="0"/>
                        <a:cs typeface="Times New Roman" pitchFamily="18" charset="0"/>
                      </a:endParaRPr>
                    </a:p>
                  </a:txBody>
                  <a:tcPr/>
                </a:tc>
                <a:tc>
                  <a:txBody>
                    <a:bodyPr/>
                    <a:lstStyle/>
                    <a:p>
                      <a:endParaRPr lang="en-US" sz="2400" b="1" dirty="0" smtClean="0">
                        <a:latin typeface="Times New Roman" pitchFamily="18" charset="0"/>
                        <a:cs typeface="Times New Roman" pitchFamily="18" charset="0"/>
                      </a:endParaRPr>
                    </a:p>
                  </a:txBody>
                  <a:tcPr/>
                </a:tc>
              </a:tr>
              <a:tr h="566499">
                <a:tc>
                  <a:txBody>
                    <a:bodyPr/>
                    <a:lstStyle/>
                    <a:p>
                      <a:endParaRPr lang="ru-RU" dirty="0"/>
                    </a:p>
                  </a:txBody>
                  <a:tcPr/>
                </a:tc>
                <a:tc>
                  <a:txBody>
                    <a:bodyPr/>
                    <a:lstStyle/>
                    <a:p>
                      <a:endParaRPr lang="ru-RU" sz="2400" b="1" dirty="0">
                        <a:latin typeface="Times New Roman" pitchFamily="18" charset="0"/>
                        <a:cs typeface="Times New Roman" pitchFamily="18" charset="0"/>
                      </a:endParaRPr>
                    </a:p>
                  </a:txBody>
                  <a:tcPr/>
                </a:tc>
              </a:tr>
            </a:tbl>
          </a:graphicData>
        </a:graphic>
      </p:graphicFrame>
      <p:sp>
        <p:nvSpPr>
          <p:cNvPr id="5" name="Прямоугольник 4"/>
          <p:cNvSpPr/>
          <p:nvPr/>
        </p:nvSpPr>
        <p:spPr>
          <a:xfrm>
            <a:off x="251520" y="1484784"/>
            <a:ext cx="3960440" cy="288032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solidFill>
                  <a:schemeClr val="tx1"/>
                </a:solidFill>
                <a:latin typeface="Times New Roman" pitchFamily="18" charset="0"/>
                <a:cs typeface="Times New Roman" pitchFamily="18" charset="0"/>
              </a:rPr>
              <a:t>Really?</a:t>
            </a:r>
          </a:p>
          <a:p>
            <a:r>
              <a:rPr lang="en-US" sz="2800" b="1" dirty="0" smtClean="0">
                <a:solidFill>
                  <a:schemeClr val="tx1"/>
                </a:solidFill>
                <a:latin typeface="Times New Roman" pitchFamily="18" charset="0"/>
                <a:cs typeface="Times New Roman" pitchFamily="18" charset="0"/>
              </a:rPr>
              <a:t>Yes?</a:t>
            </a:r>
          </a:p>
          <a:p>
            <a:r>
              <a:rPr lang="en-US" sz="2800" b="1" dirty="0" smtClean="0">
                <a:solidFill>
                  <a:schemeClr val="tx1"/>
                </a:solidFill>
                <a:latin typeface="Times New Roman" pitchFamily="18" charset="0"/>
                <a:cs typeface="Times New Roman" pitchFamily="18" charset="0"/>
              </a:rPr>
              <a:t>True</a:t>
            </a:r>
          </a:p>
          <a:p>
            <a:r>
              <a:rPr lang="en-US" sz="2800" b="1" dirty="0" smtClean="0">
                <a:solidFill>
                  <a:schemeClr val="tx1"/>
                </a:solidFill>
                <a:latin typeface="Times New Roman" pitchFamily="18" charset="0"/>
                <a:cs typeface="Times New Roman" pitchFamily="18" charset="0"/>
              </a:rPr>
              <a:t>Yeah</a:t>
            </a:r>
          </a:p>
          <a:p>
            <a:r>
              <a:rPr lang="en-US" sz="2800" b="1" dirty="0" smtClean="0">
                <a:solidFill>
                  <a:schemeClr val="tx1"/>
                </a:solidFill>
                <a:latin typeface="Times New Roman" pitchFamily="18" charset="0"/>
                <a:cs typeface="Times New Roman" pitchFamily="18" charset="0"/>
              </a:rPr>
              <a:t>That’s true</a:t>
            </a:r>
          </a:p>
          <a:p>
            <a:r>
              <a:rPr lang="en-US" sz="2800" b="1" dirty="0" smtClean="0">
                <a:solidFill>
                  <a:schemeClr val="tx1"/>
                </a:solidFill>
                <a:latin typeface="Times New Roman" pitchFamily="18" charset="0"/>
                <a:cs typeface="Times New Roman" pitchFamily="18" charset="0"/>
              </a:rPr>
              <a:t>No, I know</a:t>
            </a:r>
            <a:endParaRPr lang="ru-RU" sz="2800" b="1" dirty="0">
              <a:solidFill>
                <a:schemeClr val="tx1"/>
              </a:solidFill>
              <a:latin typeface="Times New Roman" pitchFamily="18" charset="0"/>
              <a:cs typeface="Times New Roman" pitchFamily="18" charset="0"/>
            </a:endParaRPr>
          </a:p>
        </p:txBody>
      </p:sp>
      <p:sp>
        <p:nvSpPr>
          <p:cNvPr id="6" name="Прямоугольник 5"/>
          <p:cNvSpPr/>
          <p:nvPr/>
        </p:nvSpPr>
        <p:spPr>
          <a:xfrm>
            <a:off x="4644008" y="1484784"/>
            <a:ext cx="4499992" cy="2664296"/>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800" b="1" dirty="0" smtClean="0">
                <a:solidFill>
                  <a:schemeClr val="dk1"/>
                </a:solidFill>
                <a:latin typeface="Times New Roman" pitchFamily="18" charset="0"/>
                <a:cs typeface="Times New Roman" pitchFamily="18" charset="0"/>
              </a:rPr>
              <a:t>quite like              </a:t>
            </a:r>
            <a:endParaRPr lang="ru-RU" sz="2800" b="1" dirty="0" smtClean="0">
              <a:solidFill>
                <a:schemeClr val="dk1"/>
              </a:solidFill>
              <a:latin typeface="Times New Roman" pitchFamily="18" charset="0"/>
              <a:cs typeface="Times New Roman" pitchFamily="18" charset="0"/>
            </a:endParaRPr>
          </a:p>
          <a:p>
            <a:pPr lvl="0"/>
            <a:r>
              <a:rPr lang="en-US" sz="2800" b="1" dirty="0" smtClean="0">
                <a:solidFill>
                  <a:schemeClr val="dk1"/>
                </a:solidFill>
                <a:latin typeface="Times New Roman" pitchFamily="18" charset="0"/>
                <a:cs typeface="Times New Roman" pitchFamily="18" charset="0"/>
              </a:rPr>
              <a:t>love</a:t>
            </a:r>
            <a:endParaRPr lang="ru-RU" sz="2800" b="1" dirty="0" smtClean="0">
              <a:solidFill>
                <a:schemeClr val="dk1"/>
              </a:solidFill>
              <a:latin typeface="Times New Roman" pitchFamily="18" charset="0"/>
              <a:cs typeface="Times New Roman" pitchFamily="18" charset="0"/>
            </a:endParaRPr>
          </a:p>
          <a:p>
            <a:r>
              <a:rPr lang="en-US" sz="2800" b="1" dirty="0" smtClean="0">
                <a:solidFill>
                  <a:schemeClr val="dk1"/>
                </a:solidFill>
                <a:latin typeface="Times New Roman" pitchFamily="18" charset="0"/>
                <a:cs typeface="Times New Roman" pitchFamily="18" charset="0"/>
              </a:rPr>
              <a:t>like              +  noun  /   </a:t>
            </a:r>
            <a:r>
              <a:rPr lang="en-US" sz="2800" b="1" dirty="0" err="1" smtClean="0">
                <a:solidFill>
                  <a:schemeClr val="dk1"/>
                </a:solidFill>
                <a:latin typeface="Times New Roman" pitchFamily="18" charset="0"/>
                <a:cs typeface="Times New Roman" pitchFamily="18" charset="0"/>
              </a:rPr>
              <a:t>Ving</a:t>
            </a:r>
            <a:endParaRPr lang="en-US" sz="2800" b="1" dirty="0" smtClean="0">
              <a:solidFill>
                <a:schemeClr val="dk1"/>
              </a:solidFill>
              <a:latin typeface="Times New Roman" pitchFamily="18" charset="0"/>
              <a:cs typeface="Times New Roman" pitchFamily="18" charset="0"/>
            </a:endParaRPr>
          </a:p>
          <a:p>
            <a:r>
              <a:rPr lang="en-US" sz="2800" b="1" dirty="0" smtClean="0">
                <a:solidFill>
                  <a:schemeClr val="dk1"/>
                </a:solidFill>
                <a:latin typeface="Times New Roman" pitchFamily="18" charset="0"/>
                <a:cs typeface="Times New Roman" pitchFamily="18" charset="0"/>
              </a:rPr>
              <a:t>prefer</a:t>
            </a:r>
          </a:p>
          <a:p>
            <a:r>
              <a:rPr lang="en-US" sz="2800" b="1" dirty="0" smtClean="0">
                <a:solidFill>
                  <a:schemeClr val="dk1"/>
                </a:solidFill>
                <a:latin typeface="Times New Roman" pitchFamily="18" charset="0"/>
                <a:cs typeface="Times New Roman" pitchFamily="18" charset="0"/>
              </a:rPr>
              <a:t>can’t stand</a:t>
            </a:r>
            <a:endParaRPr lang="ru-RU" sz="2800" b="1" dirty="0">
              <a:latin typeface="Times New Roman" pitchFamily="18" charset="0"/>
              <a:cs typeface="Times New Roman" pitchFamily="18" charset="0"/>
            </a:endParaRPr>
          </a:p>
        </p:txBody>
      </p:sp>
      <p:sp>
        <p:nvSpPr>
          <p:cNvPr id="7" name="Прямоугольник 6"/>
          <p:cNvSpPr/>
          <p:nvPr/>
        </p:nvSpPr>
        <p:spPr>
          <a:xfrm>
            <a:off x="4644008" y="4221088"/>
            <a:ext cx="4499992" cy="237626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b="1" dirty="0" smtClean="0">
                <a:solidFill>
                  <a:schemeClr val="dk1"/>
                </a:solidFill>
                <a:latin typeface="Times New Roman" pitchFamily="18" charset="0"/>
                <a:cs typeface="Times New Roman" pitchFamily="18" charset="0"/>
              </a:rPr>
              <a:t>would prefer</a:t>
            </a:r>
            <a:endParaRPr lang="ru-RU" sz="2400" b="1" dirty="0" smtClean="0">
              <a:solidFill>
                <a:schemeClr val="dk1"/>
              </a:solidFill>
              <a:latin typeface="Times New Roman" pitchFamily="18" charset="0"/>
              <a:cs typeface="Times New Roman" pitchFamily="18" charset="0"/>
            </a:endParaRPr>
          </a:p>
          <a:p>
            <a:pPr lvl="0"/>
            <a:r>
              <a:rPr lang="en-US" sz="2400" b="1" dirty="0" smtClean="0">
                <a:solidFill>
                  <a:schemeClr val="dk1"/>
                </a:solidFill>
                <a:latin typeface="Times New Roman" pitchFamily="18" charset="0"/>
                <a:cs typeface="Times New Roman" pitchFamily="18" charset="0"/>
              </a:rPr>
              <a:t>would love</a:t>
            </a:r>
            <a:endParaRPr lang="ru-RU" sz="2400" b="1" dirty="0" smtClean="0">
              <a:solidFill>
                <a:schemeClr val="dk1"/>
              </a:solidFill>
              <a:latin typeface="Times New Roman" pitchFamily="18" charset="0"/>
              <a:cs typeface="Times New Roman" pitchFamily="18" charset="0"/>
            </a:endParaRPr>
          </a:p>
          <a:p>
            <a:pPr lvl="0"/>
            <a:r>
              <a:rPr lang="en-US" sz="2400" b="1" dirty="0" smtClean="0">
                <a:solidFill>
                  <a:schemeClr val="dk1"/>
                </a:solidFill>
                <a:latin typeface="Times New Roman" pitchFamily="18" charset="0"/>
                <a:cs typeface="Times New Roman" pitchFamily="18" charset="0"/>
              </a:rPr>
              <a:t>wouldn’t like        + to +infinitive</a:t>
            </a:r>
            <a:endParaRPr lang="ru-RU" sz="2400" b="1" dirty="0" smtClean="0">
              <a:solidFill>
                <a:schemeClr val="dk1"/>
              </a:solidFill>
              <a:latin typeface="Times New Roman" pitchFamily="18" charset="0"/>
              <a:cs typeface="Times New Roman" pitchFamily="18" charset="0"/>
            </a:endParaRPr>
          </a:p>
          <a:p>
            <a:pPr lvl="0"/>
            <a:r>
              <a:rPr lang="en-US" sz="2400" b="1" dirty="0" smtClean="0">
                <a:solidFill>
                  <a:schemeClr val="dk1"/>
                </a:solidFill>
                <a:latin typeface="Times New Roman" pitchFamily="18" charset="0"/>
                <a:cs typeface="Times New Roman" pitchFamily="18" charset="0"/>
              </a:rPr>
              <a:t>would quite like</a:t>
            </a:r>
            <a:endParaRPr lang="ru-RU" sz="2400" b="1" dirty="0" smtClean="0">
              <a:solidFill>
                <a:schemeClr val="dk1"/>
              </a:solidFill>
              <a:latin typeface="Times New Roman" pitchFamily="18" charset="0"/>
              <a:cs typeface="Times New Roman" pitchFamily="18" charset="0"/>
            </a:endParaRPr>
          </a:p>
          <a:p>
            <a:pPr lvl="0"/>
            <a:r>
              <a:rPr lang="en-US" sz="2400" b="1" dirty="0" smtClean="0">
                <a:solidFill>
                  <a:schemeClr val="dk1"/>
                </a:solidFill>
                <a:latin typeface="Times New Roman" pitchFamily="18" charset="0"/>
                <a:cs typeface="Times New Roman" pitchFamily="18" charset="0"/>
              </a:rPr>
              <a:t>would prefer</a:t>
            </a:r>
            <a:endParaRPr lang="ru-RU" sz="2400" b="1" dirty="0" smtClean="0">
              <a:solidFill>
                <a:schemeClr val="dk1"/>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467544" y="515306"/>
            <a:ext cx="828092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Choosing a place to go when you have the opportunity</a:t>
            </a:r>
            <a:r>
              <a:rPr kumimoji="0" lang="ru-RU" sz="2400" b="1"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to /travel can sometimes be </a:t>
            </a:r>
            <a:r>
              <a:rPr kumimoji="0" lang="ru-RU"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overwhelming. </a:t>
            </a:r>
            <a:r>
              <a:rPr kumimoji="0" lang="en-US" sz="24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/However</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you can easily narrow your choices /down with a thoughtful\approach. Considering basic /concerns,| like what you and everyone else coming along enjoys /doing,| is an important first \step. || From /there,| factoring in how much money and time you /have will further help you choose between\destinations. || Finally,| comparing your final choices based on additional /concerns,| like the time of/ year and ease of /travelling,| will help you decide \between them.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PLAN</a:t>
            </a:r>
            <a: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en-US" b="1" dirty="0" smtClean="0">
                <a:latin typeface="Times New Roman" pitchFamily="18" charset="0"/>
                <a:cs typeface="Times New Roman" pitchFamily="18" charset="0"/>
              </a:rPr>
              <a:t>Revision of the vocabulary.</a:t>
            </a:r>
          </a:p>
          <a:p>
            <a:pPr marL="514350" indent="-514350">
              <a:buFont typeface="+mj-lt"/>
              <a:buAutoNum type="arabicPeriod"/>
            </a:pPr>
            <a:r>
              <a:rPr lang="en-US" b="1" dirty="0" smtClean="0">
                <a:solidFill>
                  <a:srgbClr val="000066"/>
                </a:solidFill>
                <a:latin typeface="Times New Roman" pitchFamily="18" charset="0"/>
                <a:cs typeface="Times New Roman" pitchFamily="18" charset="0"/>
              </a:rPr>
              <a:t>Discussion of the class survey.</a:t>
            </a:r>
          </a:p>
          <a:p>
            <a:pPr marL="514350" indent="-514350">
              <a:buFont typeface="+mj-lt"/>
              <a:buAutoNum type="arabicPeriod"/>
            </a:pPr>
            <a:r>
              <a:rPr lang="en-US" b="1" dirty="0" smtClean="0">
                <a:latin typeface="Times New Roman" pitchFamily="18" charset="0"/>
                <a:cs typeface="Times New Roman" pitchFamily="18" charset="0"/>
              </a:rPr>
              <a:t>Holiday advertisements.</a:t>
            </a:r>
          </a:p>
          <a:p>
            <a:pPr marL="514350" indent="-514350">
              <a:buFont typeface="+mj-lt"/>
              <a:buAutoNum type="arabicPeriod"/>
            </a:pPr>
            <a:r>
              <a:rPr lang="en-US" b="1" dirty="0" smtClean="0">
                <a:solidFill>
                  <a:srgbClr val="002060"/>
                </a:solidFill>
                <a:latin typeface="Times New Roman" pitchFamily="18" charset="0"/>
                <a:cs typeface="Times New Roman" pitchFamily="18" charset="0"/>
              </a:rPr>
              <a:t>Listening to the recording about choosing a holiday.</a:t>
            </a:r>
          </a:p>
          <a:p>
            <a:pPr marL="514350" indent="-514350">
              <a:buFont typeface="+mj-lt"/>
              <a:buAutoNum type="arabicPeriod"/>
            </a:pPr>
            <a:r>
              <a:rPr lang="en-US" b="1" u="sng" dirty="0" smtClean="0">
                <a:latin typeface="Times New Roman" pitchFamily="18" charset="0"/>
                <a:cs typeface="Times New Roman" pitchFamily="18" charset="0"/>
              </a:rPr>
              <a:t>A role-play of the conversation.</a:t>
            </a:r>
            <a:endParaRPr lang="ru-RU" b="1" u="sng"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linds(horizont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lstStyle/>
          <a:p>
            <a:pPr marL="742950" indent="-742950" algn="l"/>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548680"/>
            <a:ext cx="8229600" cy="2049091"/>
          </a:xfrm>
        </p:spPr>
        <p:txBody>
          <a:bodyPr/>
          <a:lstStyle/>
          <a:p>
            <a:pPr marL="514350" indent="-514350">
              <a:buFont typeface="+mj-lt"/>
              <a:buAutoNum type="arabicPeriod"/>
            </a:pPr>
            <a:r>
              <a:rPr lang="en-US" sz="4800" b="1" dirty="0" smtClean="0">
                <a:latin typeface="Times New Roman" pitchFamily="18" charset="0"/>
                <a:cs typeface="Times New Roman" pitchFamily="18" charset="0"/>
              </a:rPr>
              <a:t>Suggest the holiday and give your reasons.</a:t>
            </a:r>
          </a:p>
          <a:p>
            <a:pPr marL="514350" indent="-514350">
              <a:buFont typeface="+mj-lt"/>
              <a:buAutoNum type="arabicPeriod"/>
            </a:pPr>
            <a:r>
              <a:rPr lang="en-US" sz="4800" b="1" dirty="0" smtClean="0">
                <a:solidFill>
                  <a:srgbClr val="002060"/>
                </a:solidFill>
                <a:latin typeface="Times New Roman" pitchFamily="18" charset="0"/>
                <a:cs typeface="Times New Roman" pitchFamily="18" charset="0"/>
              </a:rPr>
              <a:t>Reject your partner’s idea an give reasons. Suggest an alternative holiday.</a:t>
            </a:r>
          </a:p>
          <a:p>
            <a:pPr marL="514350" indent="-514350">
              <a:buFont typeface="+mj-lt"/>
              <a:buAutoNum type="arabicPeriod"/>
            </a:pPr>
            <a:r>
              <a:rPr lang="en-US" sz="4800" b="1" dirty="0" smtClean="0">
                <a:latin typeface="Times New Roman" pitchFamily="18" charset="0"/>
                <a:cs typeface="Times New Roman" pitchFamily="18" charset="0"/>
              </a:rPr>
              <a:t>Try to agree on one of the holidays or an alternative one</a:t>
            </a:r>
            <a:r>
              <a:rPr lang="en-US" sz="4800" dirty="0" smtClean="0">
                <a:latin typeface="Times New Roman" pitchFamily="18" charset="0"/>
                <a:cs typeface="Times New Roman" pitchFamily="18" charset="0"/>
              </a:rPr>
              <a:t>.</a:t>
            </a:r>
            <a:endParaRPr lang="ru-RU"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just">
              <a:buNone/>
            </a:pPr>
            <a:r>
              <a:rPr lang="en-US" sz="4400" b="1" dirty="0" smtClean="0">
                <a:latin typeface="Times New Roman" pitchFamily="18" charset="0"/>
                <a:cs typeface="Times New Roman" pitchFamily="18" charset="0"/>
              </a:rPr>
              <a:t>  Write a letter to your English-speaking friend about the holiday you’ve chosen and ask him 3 questions.</a:t>
            </a:r>
            <a:endParaRPr lang="ru-RU" sz="4400" dirty="0"/>
          </a:p>
        </p:txBody>
      </p:sp>
      <p:sp>
        <p:nvSpPr>
          <p:cNvPr id="4" name="Прямоугольник 3"/>
          <p:cNvSpPr/>
          <p:nvPr/>
        </p:nvSpPr>
        <p:spPr>
          <a:xfrm>
            <a:off x="2339752" y="260648"/>
            <a:ext cx="4455066"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HOMEWORK</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endParaRPr lang="ru-RU" dirty="0"/>
          </a:p>
        </p:txBody>
      </p:sp>
      <p:sp>
        <p:nvSpPr>
          <p:cNvPr id="6" name="Прямоугольник 5"/>
          <p:cNvSpPr/>
          <p:nvPr/>
        </p:nvSpPr>
        <p:spPr>
          <a:xfrm>
            <a:off x="174806" y="2967335"/>
            <a:ext cx="8794395" cy="1323439"/>
          </a:xfrm>
          <a:prstGeom prst="rect">
            <a:avLst/>
          </a:prstGeom>
          <a:noFill/>
        </p:spPr>
        <p:txBody>
          <a:bodyPr wrap="none" lIns="91440" tIns="45720" rIns="91440" bIns="45720">
            <a:spAutoFit/>
          </a:bodyPr>
          <a:lstStyle/>
          <a:p>
            <a:pPr algn="ctr"/>
            <a:r>
              <a:rPr lang="en-US" sz="8000" b="1" cap="none" spc="0" dirty="0" smtClean="0">
                <a:ln w="12700">
                  <a:solidFill>
                    <a:schemeClr val="tx2">
                      <a:satMod val="155000"/>
                    </a:schemeClr>
                  </a:solidFill>
                  <a:prstDash val="solid"/>
                </a:ln>
                <a:solidFill>
                  <a:srgbClr val="246812"/>
                </a:solidFill>
                <a:effectLst>
                  <a:outerShdw blurRad="41275" dist="20320" dir="1800000" algn="tl" rotWithShape="0">
                    <a:srgbClr val="000000">
                      <a:alpha val="40000"/>
                    </a:srgbClr>
                  </a:outerShdw>
                </a:effectLst>
                <a:latin typeface="Times New Roman" pitchFamily="18" charset="0"/>
                <a:cs typeface="Times New Roman" pitchFamily="18" charset="0"/>
              </a:rPr>
              <a:t>Choosing a Holiday</a:t>
            </a:r>
            <a:endParaRPr lang="ru-RU" sz="8000" b="1" cap="none" spc="0" dirty="0">
              <a:ln w="12700">
                <a:solidFill>
                  <a:schemeClr val="tx2">
                    <a:satMod val="155000"/>
                  </a:schemeClr>
                </a:solidFill>
                <a:prstDash val="solid"/>
              </a:ln>
              <a:solidFill>
                <a:srgbClr val="246812"/>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OBJECTIVES</a:t>
            </a:r>
            <a:r>
              <a:rPr lang="ru-RU" b="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r>
            <a:br>
              <a:rPr lang="ru-RU" b="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br>
            <a:endParaRPr lang="ru-RU" dirty="0"/>
          </a:p>
        </p:txBody>
      </p:sp>
      <p:sp>
        <p:nvSpPr>
          <p:cNvPr id="3" name="Содержимое 2"/>
          <p:cNvSpPr>
            <a:spLocks noGrp="1"/>
          </p:cNvSpPr>
          <p:nvPr>
            <p:ph idx="1"/>
          </p:nvPr>
        </p:nvSpPr>
        <p:spPr/>
        <p:txBody>
          <a:bodyPr/>
          <a:lstStyle/>
          <a:p>
            <a:r>
              <a:rPr lang="en-US" b="1" dirty="0" smtClean="0">
                <a:latin typeface="Times New Roman" pitchFamily="18" charset="0"/>
                <a:cs typeface="Times New Roman" pitchFamily="18" charset="0"/>
              </a:rPr>
              <a:t>to revise the active vocabulary</a:t>
            </a:r>
          </a:p>
          <a:p>
            <a:r>
              <a:rPr lang="en-US" b="1" dirty="0" smtClean="0">
                <a:latin typeface="Times New Roman" pitchFamily="18" charset="0"/>
                <a:cs typeface="Times New Roman" pitchFamily="18" charset="0"/>
              </a:rPr>
              <a:t>to discuss the class survey</a:t>
            </a:r>
          </a:p>
          <a:p>
            <a:r>
              <a:rPr lang="en-US" b="1" dirty="0" smtClean="0">
                <a:latin typeface="Times New Roman" pitchFamily="18" charset="0"/>
                <a:cs typeface="Times New Roman" pitchFamily="18" charset="0"/>
              </a:rPr>
              <a:t>to study holiday advertisements</a:t>
            </a:r>
          </a:p>
          <a:p>
            <a:r>
              <a:rPr lang="en-US" b="1" dirty="0" smtClean="0">
                <a:latin typeface="Times New Roman" pitchFamily="18" charset="0"/>
                <a:cs typeface="Times New Roman" pitchFamily="18" charset="0"/>
              </a:rPr>
              <a:t>to listen to the recording about choosing a holiday</a:t>
            </a:r>
          </a:p>
          <a:p>
            <a:r>
              <a:rPr lang="en-US" b="1" smtClean="0">
                <a:latin typeface="Times New Roman" pitchFamily="18" charset="0"/>
                <a:cs typeface="Times New Roman" pitchFamily="18" charset="0"/>
              </a:rPr>
              <a:t>to role-play </a:t>
            </a:r>
            <a:r>
              <a:rPr lang="en-US" b="1" dirty="0" smtClean="0">
                <a:latin typeface="Times New Roman" pitchFamily="18" charset="0"/>
                <a:cs typeface="Times New Roman" pitchFamily="18" charset="0"/>
              </a:rPr>
              <a:t>a conversation</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PLAN</a:t>
            </a:r>
            <a: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en-US" b="1" dirty="0" smtClean="0">
                <a:latin typeface="Times New Roman" pitchFamily="18" charset="0"/>
                <a:cs typeface="Times New Roman" pitchFamily="18" charset="0"/>
              </a:rPr>
              <a:t>Revision of the vocabulary.</a:t>
            </a:r>
          </a:p>
          <a:p>
            <a:pPr marL="514350" indent="-514350">
              <a:buFont typeface="+mj-lt"/>
              <a:buAutoNum type="arabicPeriod"/>
            </a:pPr>
            <a:r>
              <a:rPr lang="en-US" b="1" dirty="0" smtClean="0">
                <a:solidFill>
                  <a:srgbClr val="000066"/>
                </a:solidFill>
                <a:latin typeface="Times New Roman" pitchFamily="18" charset="0"/>
                <a:cs typeface="Times New Roman" pitchFamily="18" charset="0"/>
              </a:rPr>
              <a:t>Discussion of the class survey.</a:t>
            </a:r>
          </a:p>
          <a:p>
            <a:pPr marL="514350" indent="-514350">
              <a:buFont typeface="+mj-lt"/>
              <a:buAutoNum type="arabicPeriod"/>
            </a:pPr>
            <a:r>
              <a:rPr lang="en-US" b="1" dirty="0" smtClean="0">
                <a:latin typeface="Times New Roman" pitchFamily="18" charset="0"/>
                <a:cs typeface="Times New Roman" pitchFamily="18" charset="0"/>
              </a:rPr>
              <a:t>Holiday advertisements.</a:t>
            </a:r>
          </a:p>
          <a:p>
            <a:pPr marL="514350" indent="-514350">
              <a:buFont typeface="+mj-lt"/>
              <a:buAutoNum type="arabicPeriod"/>
            </a:pPr>
            <a:r>
              <a:rPr lang="en-US" b="1" dirty="0" smtClean="0">
                <a:solidFill>
                  <a:srgbClr val="002060"/>
                </a:solidFill>
                <a:latin typeface="Times New Roman" pitchFamily="18" charset="0"/>
                <a:cs typeface="Times New Roman" pitchFamily="18" charset="0"/>
              </a:rPr>
              <a:t>Listening to the recording about choosing a holiday.</a:t>
            </a:r>
          </a:p>
          <a:p>
            <a:pPr marL="514350" indent="-514350">
              <a:buFont typeface="+mj-lt"/>
              <a:buAutoNum type="arabicPeriod"/>
            </a:pPr>
            <a:r>
              <a:rPr lang="en-US" b="1" dirty="0" smtClean="0">
                <a:latin typeface="Times New Roman" pitchFamily="18" charset="0"/>
                <a:cs typeface="Times New Roman" pitchFamily="18" charset="0"/>
              </a:rPr>
              <a:t>A role-play of the conversation.</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467544" y="548680"/>
            <a:ext cx="8280920" cy="556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Choosing a place to go when you have the opportunity to travel can sometimes be overwhelming. However, you can easily narrow your choices down with a thoughtful approach. Considering basic concerns, like what you and everyone else coming along enjoys doing, is an important first step. From there, factoring in how much money and time you have will further help you choose between destinations. Finally, comparing your final choices based on additional concerns, like the time of year and ease of travelling, will help you decide between them.</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ChangeArrowheads="1"/>
          </p:cNvSpPr>
          <p:nvPr/>
        </p:nvSpPr>
        <p:spPr bwMode="auto">
          <a:xfrm>
            <a:off x="467544" y="515306"/>
            <a:ext cx="828092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Choosing a place to go when you have the opportunity to travel can sometimes be overwhelming. However, you can easily narrow your choices down with a thoughtful approach. Considering basic concerns, like </a:t>
            </a:r>
            <a:r>
              <a:rPr kumimoji="0" lang="en-US" sz="24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what you and everyone else coming along enjoys doing</a:t>
            </a:r>
            <a:r>
              <a:rPr kumimoji="0" lang="en-US"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is an important first step. From there, factoring in how much money and time you have will further help you choose between destinations. Finally, comparing your final choices based on additional concerns, like the time of year and ease of travelling, will help you decide between them.</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PLAN</a:t>
            </a:r>
            <a: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en-US" b="1" dirty="0" smtClean="0">
                <a:latin typeface="Times New Roman" pitchFamily="18" charset="0"/>
                <a:cs typeface="Times New Roman" pitchFamily="18" charset="0"/>
              </a:rPr>
              <a:t>Revision of the vocabulary.</a:t>
            </a:r>
          </a:p>
          <a:p>
            <a:pPr marL="514350" indent="-514350">
              <a:buFont typeface="+mj-lt"/>
              <a:buAutoNum type="arabicPeriod"/>
            </a:pPr>
            <a:r>
              <a:rPr lang="en-US" b="1" u="sng" dirty="0" smtClean="0">
                <a:solidFill>
                  <a:srgbClr val="000066"/>
                </a:solidFill>
                <a:latin typeface="Times New Roman" pitchFamily="18" charset="0"/>
                <a:cs typeface="Times New Roman" pitchFamily="18" charset="0"/>
              </a:rPr>
              <a:t>Discussion of the class survey.</a:t>
            </a:r>
          </a:p>
          <a:p>
            <a:pPr marL="514350" indent="-514350">
              <a:buFont typeface="+mj-lt"/>
              <a:buAutoNum type="arabicPeriod"/>
            </a:pPr>
            <a:r>
              <a:rPr lang="en-US" b="1" dirty="0" smtClean="0">
                <a:latin typeface="Times New Roman" pitchFamily="18" charset="0"/>
                <a:cs typeface="Times New Roman" pitchFamily="18" charset="0"/>
              </a:rPr>
              <a:t>Holiday advertisements.</a:t>
            </a:r>
          </a:p>
          <a:p>
            <a:pPr marL="514350" indent="-514350">
              <a:buFont typeface="+mj-lt"/>
              <a:buAutoNum type="arabicPeriod"/>
            </a:pPr>
            <a:r>
              <a:rPr lang="en-US" b="1" dirty="0" smtClean="0">
                <a:solidFill>
                  <a:srgbClr val="002060"/>
                </a:solidFill>
                <a:latin typeface="Times New Roman" pitchFamily="18" charset="0"/>
                <a:cs typeface="Times New Roman" pitchFamily="18" charset="0"/>
              </a:rPr>
              <a:t>Listening to the recording about choosing a holiday.</a:t>
            </a:r>
          </a:p>
          <a:p>
            <a:pPr marL="514350" indent="-514350">
              <a:buFont typeface="+mj-lt"/>
              <a:buAutoNum type="arabicPeriod"/>
            </a:pPr>
            <a:r>
              <a:rPr lang="en-US" b="1" dirty="0" smtClean="0">
                <a:latin typeface="Times New Roman" pitchFamily="18" charset="0"/>
                <a:cs typeface="Times New Roman" pitchFamily="18" charset="0"/>
              </a:rPr>
              <a:t>A role-play of the conversation.</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6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PLAN</a:t>
            </a:r>
            <a: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ru-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en-US" b="1" dirty="0" smtClean="0">
                <a:latin typeface="Times New Roman" pitchFamily="18" charset="0"/>
                <a:cs typeface="Times New Roman" pitchFamily="18" charset="0"/>
              </a:rPr>
              <a:t>Revision of the vocabulary.</a:t>
            </a:r>
          </a:p>
          <a:p>
            <a:pPr marL="514350" indent="-514350">
              <a:buFont typeface="+mj-lt"/>
              <a:buAutoNum type="arabicPeriod"/>
            </a:pPr>
            <a:r>
              <a:rPr lang="en-US" b="1" dirty="0" smtClean="0">
                <a:solidFill>
                  <a:srgbClr val="000066"/>
                </a:solidFill>
                <a:latin typeface="Times New Roman" pitchFamily="18" charset="0"/>
                <a:cs typeface="Times New Roman" pitchFamily="18" charset="0"/>
              </a:rPr>
              <a:t>Discussion of the class survey.</a:t>
            </a:r>
          </a:p>
          <a:p>
            <a:pPr marL="514350" indent="-514350">
              <a:buFont typeface="+mj-lt"/>
              <a:buAutoNum type="arabicPeriod"/>
            </a:pPr>
            <a:r>
              <a:rPr lang="en-US" b="1" u="sng" dirty="0" smtClean="0">
                <a:latin typeface="Times New Roman" pitchFamily="18" charset="0"/>
                <a:cs typeface="Times New Roman" pitchFamily="18" charset="0"/>
              </a:rPr>
              <a:t>Holiday advertisements.</a:t>
            </a:r>
          </a:p>
          <a:p>
            <a:pPr marL="514350" indent="-514350">
              <a:buFont typeface="+mj-lt"/>
              <a:buAutoNum type="arabicPeriod"/>
            </a:pPr>
            <a:r>
              <a:rPr lang="en-US" b="1" dirty="0" smtClean="0">
                <a:solidFill>
                  <a:srgbClr val="002060"/>
                </a:solidFill>
                <a:latin typeface="Times New Roman" pitchFamily="18" charset="0"/>
                <a:cs typeface="Times New Roman" pitchFamily="18" charset="0"/>
              </a:rPr>
              <a:t>Listening to the recording about choosing a holiday.</a:t>
            </a:r>
          </a:p>
          <a:p>
            <a:pPr marL="514350" indent="-514350">
              <a:buFont typeface="+mj-lt"/>
              <a:buAutoNum type="arabicPeriod"/>
            </a:pPr>
            <a:r>
              <a:rPr lang="en-US" b="1" dirty="0" smtClean="0">
                <a:latin typeface="Times New Roman" pitchFamily="18" charset="0"/>
                <a:cs typeface="Times New Roman" pitchFamily="18" charset="0"/>
              </a:rPr>
              <a:t>A role-play of the conversation.</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Другая 1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923C"/>
      </a:hlink>
      <a:folHlink>
        <a:srgbClr val="4F612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TotalTime>
  <Words>778</Words>
  <Application>Microsoft Office PowerPoint</Application>
  <PresentationFormat>Экран (4:3)</PresentationFormat>
  <Paragraphs>104</Paragraphs>
  <Slides>23</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 </vt:lpstr>
      <vt:lpstr>Слайд 2</vt:lpstr>
      <vt:lpstr>Слайд 3</vt:lpstr>
      <vt:lpstr>OBJECTIVES </vt:lpstr>
      <vt:lpstr>PLAN </vt:lpstr>
      <vt:lpstr>Слайд 6</vt:lpstr>
      <vt:lpstr>Слайд 7</vt:lpstr>
      <vt:lpstr>PLAN </vt:lpstr>
      <vt:lpstr>PLAN </vt:lpstr>
      <vt:lpstr>Слайд 10</vt:lpstr>
      <vt:lpstr>Слайд 11</vt:lpstr>
      <vt:lpstr>PLAN </vt:lpstr>
      <vt:lpstr>Слайд 13</vt:lpstr>
      <vt:lpstr>Слайд 14</vt:lpstr>
      <vt:lpstr>Слайд 15</vt:lpstr>
      <vt:lpstr>Слайд 16</vt:lpstr>
      <vt:lpstr>Слайд 17</vt:lpstr>
      <vt:lpstr>     </vt:lpstr>
      <vt:lpstr>Слайд 19</vt:lpstr>
      <vt:lpstr>PLAN </vt:lpstr>
      <vt:lpstr>     </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Ann</cp:lastModifiedBy>
  <cp:revision>73</cp:revision>
  <dcterms:created xsi:type="dcterms:W3CDTF">2014-06-24T15:51:35Z</dcterms:created>
  <dcterms:modified xsi:type="dcterms:W3CDTF">2017-02-14T18:39:32Z</dcterms:modified>
</cp:coreProperties>
</file>